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9747500" cx="13002775"/>
  <p:notesSz cx="6858000" cy="9144000"/>
  <p:embeddedFontLst>
    <p:embeddedFont>
      <p:font typeface="Ubuntu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0">
          <p15:clr>
            <a:srgbClr val="747775"/>
          </p15:clr>
        </p15:guide>
        <p15:guide id="2" pos="40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0" orient="horz"/>
        <p:guide pos="40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bold.fntdata"/><Relationship Id="rId25" Type="http://schemas.openxmlformats.org/officeDocument/2006/relationships/font" Target="fonts/Ubuntu-regular.fntdata"/><Relationship Id="rId28" Type="http://schemas.openxmlformats.org/officeDocument/2006/relationships/font" Target="fonts/Ubuntu-boldItalic.fntdata"/><Relationship Id="rId27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471f98277_0_59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471f9827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Hi all, I am Harsh Trivedi from Stony Brook University. I’ll present AppWorld, which is a joint work with many </a:t>
            </a:r>
            <a:r>
              <a:rPr b="1" lang="en" sz="1400">
                <a:solidFill>
                  <a:schemeClr val="dk1"/>
                </a:solidFill>
              </a:rPr>
              <a:t>wonderful</a:t>
            </a:r>
            <a:r>
              <a:rPr lang="en" sz="1400">
                <a:solidFill>
                  <a:schemeClr val="dk1"/>
                </a:solidFill>
              </a:rPr>
              <a:t> collaborators.</a:t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2013ef756_1_269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2013ef756_1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this, we introduce AppWorld. It’s </a:t>
            </a:r>
            <a:r>
              <a:rPr b="1" lang="en" sz="1400"/>
              <a:t>Engine</a:t>
            </a:r>
            <a:r>
              <a:rPr lang="en" sz="1400"/>
              <a:t> is a rich and reproducible execution environment of apps, using which we develop a </a:t>
            </a:r>
            <a:r>
              <a:rPr b="1" lang="en" sz="1400"/>
              <a:t>benchmark</a:t>
            </a:r>
            <a:r>
              <a:rPr lang="en" sz="1400"/>
              <a:t> of complex tasks, and a </a:t>
            </a:r>
            <a:r>
              <a:rPr b="1" lang="en" sz="1400"/>
              <a:t>robust programmatic evaluation framework</a:t>
            </a:r>
            <a:r>
              <a:rPr lang="en" sz="1400"/>
              <a:t>.</a:t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2013ef756_1_108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2013ef756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In our engine, we implemented</a:t>
            </a:r>
            <a:r>
              <a:rPr lang="en" sz="1400"/>
              <a:t> 9 API operable apps with full control over the underlying databases. We also populate these apps with realistic simulated digital activities of people.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200ea5200_1_54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f200ea520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This high fidelity digital world is a result of </a:t>
            </a:r>
            <a:r>
              <a:rPr b="1" lang="en" sz="1400"/>
              <a:t>careful engineering</a:t>
            </a:r>
            <a:r>
              <a:rPr lang="en" sz="1400"/>
              <a:t> with over 60 thousand lines of code, 457 APIs, 100+ DB tables, and 1700+ unit tests.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680063ee_0_45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680063e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Using this engine we build a benchmark of natural tasks from day-to-day scenarios. For each scenario, we write a generator code to create 3 tasks with an associated world state and a person. </a:t>
            </a:r>
            <a:r>
              <a:rPr lang="en" sz="1400">
                <a:solidFill>
                  <a:schemeClr val="dk1"/>
                </a:solidFill>
              </a:rPr>
              <a:t>We also write task solution and evaluation codes to verify its solvability.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f01dfcd23f_1_445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f01dfcd23f_1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For evaluation, [pause] since agents can complete such tasks and can cause collateral damage in many ways,</a:t>
            </a:r>
            <a:r>
              <a:rPr lang="en" sz="1400">
                <a:solidFill>
                  <a:schemeClr val="dk1"/>
                </a:solidFill>
              </a:rPr>
              <a:t> [pause]</a:t>
            </a:r>
            <a:r>
              <a:rPr lang="en" sz="1400">
                <a:solidFill>
                  <a:schemeClr val="dk1"/>
                </a:solidFill>
              </a:rPr>
              <a:t> reference-based approaches are not useful. </a:t>
            </a:r>
            <a:r>
              <a:rPr lang="en" sz="1400">
                <a:solidFill>
                  <a:schemeClr val="dk1"/>
                </a:solidFill>
              </a:rPr>
              <a:t>Instead, we use a state and execution-based approach.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f0fdc924de_0_795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f0fdc924de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In particular, we </a:t>
            </a:r>
            <a:r>
              <a:rPr b="1" lang="en" sz="1400">
                <a:solidFill>
                  <a:schemeClr val="dk1"/>
                </a:solidFill>
              </a:rPr>
              <a:t>programmatically</a:t>
            </a:r>
            <a:r>
              <a:rPr lang="en" sz="1400">
                <a:solidFill>
                  <a:schemeClr val="dk1"/>
                </a:solidFill>
              </a:rPr>
              <a:t> test that </a:t>
            </a:r>
            <a:r>
              <a:rPr b="1" lang="en" sz="1400">
                <a:solidFill>
                  <a:schemeClr val="dk1"/>
                </a:solidFill>
              </a:rPr>
              <a:t>cumulative changes</a:t>
            </a:r>
            <a:r>
              <a:rPr lang="en" sz="1400">
                <a:solidFill>
                  <a:schemeClr val="dk1"/>
                </a:solidFill>
              </a:rPr>
              <a:t> that the agent has made to the database, includes </a:t>
            </a:r>
            <a:r>
              <a:rPr b="1" lang="en" sz="1400">
                <a:solidFill>
                  <a:schemeClr val="dk1"/>
                </a:solidFill>
              </a:rPr>
              <a:t>all</a:t>
            </a:r>
            <a:r>
              <a:rPr lang="en" sz="1400">
                <a:solidFill>
                  <a:schemeClr val="dk1"/>
                </a:solidFill>
              </a:rPr>
              <a:t> expected and </a:t>
            </a:r>
            <a:r>
              <a:rPr b="1" lang="en" sz="1400">
                <a:solidFill>
                  <a:schemeClr val="dk1"/>
                </a:solidFill>
              </a:rPr>
              <a:t>no</a:t>
            </a:r>
            <a:r>
              <a:rPr lang="en" sz="1400">
                <a:solidFill>
                  <a:schemeClr val="dk1"/>
                </a:solidFill>
              </a:rPr>
              <a:t> unexpected changes.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efb0aed680_0_28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efb0aed68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Agents built using best</a:t>
            </a:r>
            <a:r>
              <a:rPr lang="en" sz="1400"/>
              <a:t> LLMs like GPT-4o and strong few-shot prompting methods struggle on AppWorld. </a:t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f047f6c457_2_1454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f047f6c457_2_1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Our paper has more analysis on scores across difficulty levels, number of apis and lines of solution code needed.</a:t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f0c08cd7f1_4_1304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f0c08cd7f1_4_1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Looking forward, w</a:t>
            </a:r>
            <a:r>
              <a:rPr lang="en" sz="1400">
                <a:solidFill>
                  <a:schemeClr val="dk1"/>
                </a:solidFill>
              </a:rPr>
              <a:t>e are excited for the opportunities that AppWorld opens such as research on safety and privacy risks, multi-agent collaboration, and agentic social dynamics</a:t>
            </a:r>
            <a:r>
              <a:rPr b="1" lang="en" sz="1400">
                <a:solidFill>
                  <a:schemeClr val="dk1"/>
                </a:solidFill>
              </a:rPr>
              <a:t>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f12664b914_1_178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f12664b914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So please check out appworld.dev for details and other resources.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Thank you!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2013ef756_0_269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2013ef756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Our day-to-day lives involve doing </a:t>
            </a:r>
            <a:r>
              <a:rPr lang="en" sz="1400">
                <a:solidFill>
                  <a:schemeClr val="dk1"/>
                </a:solidFill>
              </a:rPr>
              <a:t>various tasks on our apps such as </a:t>
            </a:r>
            <a:r>
              <a:rPr lang="en" sz="1400">
                <a:solidFill>
                  <a:schemeClr val="dk1"/>
                </a:solidFill>
              </a:rPr>
              <a:t>replacing amazon orders, and paying friends on Venmo.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236aac216_0_1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236aac2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Can AI agents do such tasks for us?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2013ef756_0_183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2013ef75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One way they could do it is by writing code that operates apps using APIs. </a:t>
            </a:r>
            <a:r>
              <a:rPr lang="en" sz="1400"/>
              <a:t>However, day-to-day </a:t>
            </a:r>
            <a:r>
              <a:rPr lang="en" sz="1400">
                <a:solidFill>
                  <a:schemeClr val="dk1"/>
                </a:solidFill>
              </a:rPr>
              <a:t>tasks can be quite complex.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471f98277_0_32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471f9827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One reason is that the code often has to be written </a:t>
            </a:r>
            <a:r>
              <a:rPr b="1" lang="en" sz="1400">
                <a:solidFill>
                  <a:schemeClr val="dk1"/>
                </a:solidFill>
              </a:rPr>
              <a:t>interactively</a:t>
            </a:r>
            <a:r>
              <a:rPr lang="en" sz="1400">
                <a:solidFill>
                  <a:schemeClr val="dk1"/>
                </a:solidFill>
              </a:rPr>
              <a:t>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200ea5200_1_190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200ea5200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E.g., here, the agent writes a code block, executes it, reads the output, …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200ea5200_1_218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f200ea5200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… and is only then able to decide what code block to write next.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1824f1a2a_0_187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f1824f1a2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Additionally, this code often has to be rich with various programming constructs like loops, and conditionals.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2013ef756_1_682:notes"/>
          <p:cNvSpPr/>
          <p:nvPr>
            <p:ph idx="2" type="sldImg"/>
          </p:nvPr>
        </p:nvSpPr>
        <p:spPr>
          <a:xfrm>
            <a:off x="1142224" y="685800"/>
            <a:ext cx="457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f2013ef756_1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So the key question is: “How can we develop &amp; benchmark such coding agents for complex day-to-day tasks in a </a:t>
            </a:r>
            <a:r>
              <a:rPr b="1" lang="en" sz="1400">
                <a:solidFill>
                  <a:schemeClr val="dk1"/>
                </a:solidFill>
              </a:rPr>
              <a:t>rigorous</a:t>
            </a:r>
            <a:r>
              <a:rPr lang="en" sz="1400">
                <a:solidFill>
                  <a:schemeClr val="dk1"/>
                </a:solidFill>
              </a:rPr>
              <a:t> and </a:t>
            </a:r>
            <a:r>
              <a:rPr b="1" lang="en" sz="1400">
                <a:solidFill>
                  <a:schemeClr val="dk1"/>
                </a:solidFill>
              </a:rPr>
              <a:t>reproducible</a:t>
            </a:r>
            <a:r>
              <a:rPr lang="en" sz="1400">
                <a:solidFill>
                  <a:schemeClr val="dk1"/>
                </a:solidFill>
              </a:rPr>
              <a:t> manner?”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43250" y="1411052"/>
            <a:ext cx="12116400" cy="3889800"/>
          </a:xfrm>
          <a:prstGeom prst="rect">
            <a:avLst/>
          </a:prstGeom>
        </p:spPr>
        <p:txBody>
          <a:bodyPr anchorCtr="0" anchor="b" bIns="289275" lIns="289275" spcFirstLastPara="1" rIns="289275" wrap="square" tIns="289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500"/>
              <a:buNone/>
              <a:defRPr sz="1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43238" y="5370980"/>
            <a:ext cx="12116400" cy="15021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43238" y="2096229"/>
            <a:ext cx="12116400" cy="3721200"/>
          </a:xfrm>
          <a:prstGeom prst="rect">
            <a:avLst/>
          </a:prstGeom>
        </p:spPr>
        <p:txBody>
          <a:bodyPr anchorCtr="0" anchor="b" bIns="289275" lIns="289275" spcFirstLastPara="1" rIns="289275" wrap="square" tIns="289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0"/>
              <a:buNone/>
              <a:defRPr sz="38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43238" y="5973814"/>
            <a:ext cx="12116400" cy="24651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indent="-590550" lvl="0" marL="457200" algn="ctr"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1pPr>
            <a:lvl2pPr indent="-508000" lvl="1" marL="914400" algn="ctr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2pPr>
            <a:lvl3pPr indent="-508000" lvl="2" marL="1371600" algn="ctr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3pPr>
            <a:lvl4pPr indent="-508000" lvl="3" marL="1828800" algn="ctr"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4pPr>
            <a:lvl5pPr indent="-508000" lvl="4" marL="2286000" algn="ctr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5pPr>
            <a:lvl6pPr indent="-508000" lvl="5" marL="2743200" algn="ctr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6pPr>
            <a:lvl7pPr indent="-508000" lvl="6" marL="3200400" algn="ctr"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7pPr>
            <a:lvl8pPr indent="-508000" lvl="7" marL="3657600" algn="ctr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8pPr>
            <a:lvl9pPr indent="-508000" lvl="8" marL="4114800" algn="ctr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43238" y="4076098"/>
            <a:ext cx="12116400" cy="15954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43238" y="843371"/>
            <a:ext cx="12116400" cy="10854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43238" y="2184067"/>
            <a:ext cx="12116400" cy="64743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indent="-590550" lvl="0" marL="457200"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1pPr>
            <a:lvl2pPr indent="-508000" lvl="1" marL="914400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2pPr>
            <a:lvl3pPr indent="-508000" lvl="2" marL="1371600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3pPr>
            <a:lvl4pPr indent="-508000" lvl="3" marL="1828800"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4pPr>
            <a:lvl5pPr indent="-508000" lvl="4" marL="2286000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5pPr>
            <a:lvl6pPr indent="-508000" lvl="5" marL="2743200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6pPr>
            <a:lvl7pPr indent="-508000" lvl="6" marL="3200400"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7pPr>
            <a:lvl8pPr indent="-508000" lvl="7" marL="3657600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8pPr>
            <a:lvl9pPr indent="-508000" lvl="8" marL="4114800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43238" y="843371"/>
            <a:ext cx="12116400" cy="10854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43238" y="2184067"/>
            <a:ext cx="5688000" cy="64743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indent="-508000" lvl="0" marL="4572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1pPr>
            <a:lvl2pPr indent="-469900" lvl="1" marL="9144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2pPr>
            <a:lvl3pPr indent="-469900" lvl="2" marL="13716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3pPr>
            <a:lvl4pPr indent="-469900" lvl="3" marL="182880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871677" y="2184067"/>
            <a:ext cx="5688000" cy="64743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indent="-508000" lvl="0" marL="4572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1pPr>
            <a:lvl2pPr indent="-469900" lvl="1" marL="9144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2pPr>
            <a:lvl3pPr indent="-469900" lvl="2" marL="13716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3pPr>
            <a:lvl4pPr indent="-469900" lvl="3" marL="182880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43238" y="843371"/>
            <a:ext cx="12116400" cy="10854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43238" y="1052923"/>
            <a:ext cx="3993000" cy="1432200"/>
          </a:xfrm>
          <a:prstGeom prst="rect">
            <a:avLst/>
          </a:prstGeom>
        </p:spPr>
        <p:txBody>
          <a:bodyPr anchorCtr="0" anchor="b" bIns="289275" lIns="289275" spcFirstLastPara="1" rIns="289275" wrap="square" tIns="289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43238" y="2633445"/>
            <a:ext cx="3993000" cy="60255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indent="-469900" lvl="0" marL="45720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69900" lvl="1" marL="9144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2pPr>
            <a:lvl3pPr indent="-469900" lvl="2" marL="13716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3pPr>
            <a:lvl4pPr indent="-469900" lvl="3" marL="182880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97136" y="853084"/>
            <a:ext cx="9054900" cy="77526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501388" y="-237"/>
            <a:ext cx="6501300" cy="97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89275" lIns="289275" spcFirstLastPara="1" rIns="289275" wrap="square" tIns="289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77541" y="2337003"/>
            <a:ext cx="5752200" cy="2809200"/>
          </a:xfrm>
          <a:prstGeom prst="rect">
            <a:avLst/>
          </a:prstGeom>
        </p:spPr>
        <p:txBody>
          <a:bodyPr anchorCtr="0" anchor="b" bIns="289275" lIns="289275" spcFirstLastPara="1" rIns="289275" wrap="square" tIns="289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77541" y="5312136"/>
            <a:ext cx="5752200" cy="2340600"/>
          </a:xfrm>
          <a:prstGeom prst="rect">
            <a:avLst/>
          </a:prstGeom>
        </p:spPr>
        <p:txBody>
          <a:bodyPr anchorCtr="0" anchor="t" bIns="289275" lIns="289275" spcFirstLastPara="1" rIns="289275" wrap="square" tIns="289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023973" y="1372202"/>
            <a:ext cx="5456400" cy="70026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indent="-590550" lvl="0" marL="457200"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1pPr>
            <a:lvl2pPr indent="-508000" lvl="1" marL="914400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2pPr>
            <a:lvl3pPr indent="-508000" lvl="2" marL="1371600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3pPr>
            <a:lvl4pPr indent="-508000" lvl="3" marL="1828800"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4pPr>
            <a:lvl5pPr indent="-508000" lvl="4" marL="2286000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5pPr>
            <a:lvl6pPr indent="-508000" lvl="5" marL="2743200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6pPr>
            <a:lvl7pPr indent="-508000" lvl="6" marL="3200400"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7pPr>
            <a:lvl8pPr indent="-508000" lvl="7" marL="3657600">
              <a:spcBef>
                <a:spcPts val="0"/>
              </a:spcBef>
              <a:spcAft>
                <a:spcPts val="0"/>
              </a:spcAft>
              <a:buSzPts val="4400"/>
              <a:buChar char="○"/>
              <a:defRPr/>
            </a:lvl8pPr>
            <a:lvl9pPr indent="-508000" lvl="8" marL="4114800">
              <a:spcBef>
                <a:spcPts val="0"/>
              </a:spcBef>
              <a:spcAft>
                <a:spcPts val="0"/>
              </a:spcAft>
              <a:buSzPts val="4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43238" y="8017406"/>
            <a:ext cx="8530500" cy="11466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43238" y="843371"/>
            <a:ext cx="121164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9275" lIns="289275" spcFirstLastPara="1" rIns="289275" wrap="square" tIns="289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43238" y="2184067"/>
            <a:ext cx="12116400" cy="6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89275" lIns="289275" spcFirstLastPara="1" rIns="289275" wrap="square" tIns="289275">
            <a:noAutofit/>
          </a:bodyPr>
          <a:lstStyle>
            <a:lvl1pPr indent="-590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Char char="●"/>
              <a:defRPr sz="5700">
                <a:solidFill>
                  <a:schemeClr val="dk2"/>
                </a:solidFill>
              </a:defRPr>
            </a:lvl1pPr>
            <a:lvl2pPr indent="-508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2pPr>
            <a:lvl3pPr indent="-508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3pPr>
            <a:lvl4pPr indent="-508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●"/>
              <a:defRPr sz="4400">
                <a:solidFill>
                  <a:schemeClr val="dk2"/>
                </a:solidFill>
              </a:defRPr>
            </a:lvl4pPr>
            <a:lvl5pPr indent="-508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5pPr>
            <a:lvl6pPr indent="-508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6pPr>
            <a:lvl7pPr indent="-508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●"/>
              <a:defRPr sz="4400">
                <a:solidFill>
                  <a:schemeClr val="dk2"/>
                </a:solidFill>
              </a:defRPr>
            </a:lvl7pPr>
            <a:lvl8pPr indent="-508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8pPr>
            <a:lvl9pPr indent="-508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840750" y="8837300"/>
            <a:ext cx="987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9275" lIns="289275" spcFirstLastPara="1" rIns="289275" wrap="square" tIns="289275">
            <a:noAutofit/>
          </a:bodyPr>
          <a:lstStyle>
            <a:lvl1pPr lvl="0" algn="r">
              <a:buNone/>
              <a:defRPr sz="2200">
                <a:solidFill>
                  <a:schemeClr val="dk2"/>
                </a:solidFill>
              </a:defRPr>
            </a:lvl1pPr>
            <a:lvl2pPr lvl="1" algn="r">
              <a:buNone/>
              <a:defRPr sz="2200">
                <a:solidFill>
                  <a:schemeClr val="dk2"/>
                </a:solidFill>
              </a:defRPr>
            </a:lvl2pPr>
            <a:lvl3pPr lvl="2" algn="r">
              <a:buNone/>
              <a:defRPr sz="2200">
                <a:solidFill>
                  <a:schemeClr val="dk2"/>
                </a:solidFill>
              </a:defRPr>
            </a:lvl3pPr>
            <a:lvl4pPr lvl="3" algn="r">
              <a:buNone/>
              <a:defRPr sz="2200">
                <a:solidFill>
                  <a:schemeClr val="dk2"/>
                </a:solidFill>
              </a:defRPr>
            </a:lvl4pPr>
            <a:lvl5pPr lvl="4" algn="r">
              <a:buNone/>
              <a:defRPr sz="2200">
                <a:solidFill>
                  <a:schemeClr val="dk2"/>
                </a:solidFill>
              </a:defRPr>
            </a:lvl5pPr>
            <a:lvl6pPr lvl="5" algn="r">
              <a:buNone/>
              <a:defRPr sz="2200">
                <a:solidFill>
                  <a:schemeClr val="dk2"/>
                </a:solidFill>
              </a:defRPr>
            </a:lvl6pPr>
            <a:lvl7pPr lvl="6" algn="r">
              <a:buNone/>
              <a:defRPr sz="2200">
                <a:solidFill>
                  <a:schemeClr val="dk2"/>
                </a:solidFill>
              </a:defRPr>
            </a:lvl7pPr>
            <a:lvl8pPr lvl="7" algn="r">
              <a:buNone/>
              <a:defRPr sz="2200">
                <a:solidFill>
                  <a:schemeClr val="dk2"/>
                </a:solidFill>
              </a:defRPr>
            </a:lvl8pPr>
            <a:lvl9pPr lvl="8" algn="r">
              <a:buNone/>
              <a:defRPr sz="2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51.jpg"/><Relationship Id="rId13" Type="http://schemas.openxmlformats.org/officeDocument/2006/relationships/image" Target="../media/image6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Relationship Id="rId15" Type="http://schemas.openxmlformats.org/officeDocument/2006/relationships/image" Target="../media/image1.png"/><Relationship Id="rId14" Type="http://schemas.openxmlformats.org/officeDocument/2006/relationships/image" Target="../media/image5.png"/><Relationship Id="rId17" Type="http://schemas.openxmlformats.org/officeDocument/2006/relationships/image" Target="../media/image26.png"/><Relationship Id="rId16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8" Type="http://schemas.openxmlformats.org/officeDocument/2006/relationships/image" Target="../media/image18.jp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6.png"/><Relationship Id="rId13" Type="http://schemas.openxmlformats.org/officeDocument/2006/relationships/image" Target="../media/image30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5" Type="http://schemas.openxmlformats.org/officeDocument/2006/relationships/image" Target="../media/image15.png"/><Relationship Id="rId14" Type="http://schemas.openxmlformats.org/officeDocument/2006/relationships/image" Target="../media/image32.png"/><Relationship Id="rId17" Type="http://schemas.openxmlformats.org/officeDocument/2006/relationships/image" Target="../media/image39.png"/><Relationship Id="rId16" Type="http://schemas.openxmlformats.org/officeDocument/2006/relationships/image" Target="../media/image28.png"/><Relationship Id="rId5" Type="http://schemas.openxmlformats.org/officeDocument/2006/relationships/image" Target="../media/image35.png"/><Relationship Id="rId6" Type="http://schemas.openxmlformats.org/officeDocument/2006/relationships/image" Target="../media/image27.png"/><Relationship Id="rId18" Type="http://schemas.openxmlformats.org/officeDocument/2006/relationships/image" Target="../media/image43.png"/><Relationship Id="rId7" Type="http://schemas.openxmlformats.org/officeDocument/2006/relationships/image" Target="../media/image37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6.png"/><Relationship Id="rId13" Type="http://schemas.openxmlformats.org/officeDocument/2006/relationships/image" Target="../media/image30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5" Type="http://schemas.openxmlformats.org/officeDocument/2006/relationships/image" Target="../media/image15.png"/><Relationship Id="rId14" Type="http://schemas.openxmlformats.org/officeDocument/2006/relationships/image" Target="../media/image32.png"/><Relationship Id="rId17" Type="http://schemas.openxmlformats.org/officeDocument/2006/relationships/image" Target="../media/image39.png"/><Relationship Id="rId16" Type="http://schemas.openxmlformats.org/officeDocument/2006/relationships/image" Target="../media/image28.png"/><Relationship Id="rId5" Type="http://schemas.openxmlformats.org/officeDocument/2006/relationships/image" Target="../media/image35.png"/><Relationship Id="rId6" Type="http://schemas.openxmlformats.org/officeDocument/2006/relationships/image" Target="../media/image27.png"/><Relationship Id="rId18" Type="http://schemas.openxmlformats.org/officeDocument/2006/relationships/image" Target="../media/image43.png"/><Relationship Id="rId7" Type="http://schemas.openxmlformats.org/officeDocument/2006/relationships/image" Target="../media/image37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27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7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72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2.png"/><Relationship Id="rId13" Type="http://schemas.openxmlformats.org/officeDocument/2006/relationships/image" Target="../media/image71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41.png"/><Relationship Id="rId9" Type="http://schemas.openxmlformats.org/officeDocument/2006/relationships/image" Target="../media/image65.png"/><Relationship Id="rId14" Type="http://schemas.openxmlformats.org/officeDocument/2006/relationships/image" Target="../media/image64.png"/><Relationship Id="rId5" Type="http://schemas.openxmlformats.org/officeDocument/2006/relationships/image" Target="../media/image72.png"/><Relationship Id="rId6" Type="http://schemas.openxmlformats.org/officeDocument/2006/relationships/image" Target="../media/image45.png"/><Relationship Id="rId7" Type="http://schemas.openxmlformats.org/officeDocument/2006/relationships/image" Target="../media/image59.png"/><Relationship Id="rId8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5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67.png"/><Relationship Id="rId9" Type="http://schemas.openxmlformats.org/officeDocument/2006/relationships/image" Target="../media/image66.png"/><Relationship Id="rId5" Type="http://schemas.openxmlformats.org/officeDocument/2006/relationships/image" Target="../media/image62.png"/><Relationship Id="rId6" Type="http://schemas.openxmlformats.org/officeDocument/2006/relationships/image" Target="../media/image70.png"/><Relationship Id="rId7" Type="http://schemas.openxmlformats.org/officeDocument/2006/relationships/image" Target="../media/image60.png"/><Relationship Id="rId8" Type="http://schemas.openxmlformats.org/officeDocument/2006/relationships/image" Target="../media/image7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9.png"/><Relationship Id="rId4" Type="http://schemas.openxmlformats.org/officeDocument/2006/relationships/image" Target="../media/image80.png"/><Relationship Id="rId9" Type="http://schemas.openxmlformats.org/officeDocument/2006/relationships/image" Target="../media/image77.png"/><Relationship Id="rId5" Type="http://schemas.openxmlformats.org/officeDocument/2006/relationships/image" Target="../media/image74.png"/><Relationship Id="rId6" Type="http://schemas.openxmlformats.org/officeDocument/2006/relationships/image" Target="../media/image78.png"/><Relationship Id="rId7" Type="http://schemas.openxmlformats.org/officeDocument/2006/relationships/image" Target="../media/image81.png"/><Relationship Id="rId8" Type="http://schemas.openxmlformats.org/officeDocument/2006/relationships/image" Target="../media/image7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3.png"/><Relationship Id="rId4" Type="http://schemas.openxmlformats.org/officeDocument/2006/relationships/image" Target="../media/image82.png"/><Relationship Id="rId5" Type="http://schemas.openxmlformats.org/officeDocument/2006/relationships/image" Target="../media/image79.png"/><Relationship Id="rId6" Type="http://schemas.openxmlformats.org/officeDocument/2006/relationships/image" Target="../media/image7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7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3525" y="380146"/>
            <a:ext cx="12005700" cy="2047800"/>
          </a:xfrm>
          <a:prstGeom prst="roundRect">
            <a:avLst>
              <a:gd fmla="val 10100" name="adj"/>
            </a:avLst>
          </a:prstGeom>
          <a:solidFill>
            <a:srgbClr val="FFFFFF"/>
          </a:solidFill>
          <a:ln cap="flat" cmpd="sng" w="38100">
            <a:solidFill>
              <a:srgbClr val="1E293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3300"/>
              <a:buFont typeface="Helvetica Neue"/>
              <a:buNone/>
            </a:pPr>
            <a:r>
              <a:rPr b="1" lang="en" sz="3400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b="1" lang="en" sz="3900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</a:t>
            </a:r>
            <a:r>
              <a:rPr b="1" lang="en" sz="3900" u="sng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lang="en" sz="3900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</a:t>
            </a:r>
            <a:endParaRPr sz="3900">
              <a:solidFill>
                <a:srgbClr val="1E29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3300"/>
              <a:buFont typeface="Helvetica Neue"/>
              <a:buNone/>
            </a:pPr>
            <a:r>
              <a:rPr lang="en" sz="3400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b="0" i="0" lang="en" sz="3400" u="none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Controllable </a:t>
            </a:r>
            <a:r>
              <a:rPr b="0" i="0" lang="en" sz="3400" u="sng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</a:t>
            </a:r>
            <a:r>
              <a:rPr b="0" i="0" lang="en" sz="3400" u="none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</a:t>
            </a:r>
            <a:r>
              <a:rPr b="0" i="0" lang="en" sz="3400" u="sng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</a:t>
            </a:r>
            <a:r>
              <a:rPr b="0" i="0" lang="en" sz="3400" u="none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 and </a:t>
            </a:r>
            <a:r>
              <a:rPr b="0" i="0" lang="en" sz="3400" u="sng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0" i="0" lang="en" sz="3400" u="none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eople </a:t>
            </a:r>
            <a:endParaRPr sz="1500">
              <a:solidFill>
                <a:srgbClr val="1E293A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3300"/>
              <a:buFont typeface="Helvetica Neue"/>
              <a:buNone/>
            </a:pPr>
            <a:r>
              <a:rPr lang="en" sz="3400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b="0" i="0" lang="en" sz="3400" u="none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Benchmarking Interactive Coding Agents</a:t>
            </a:r>
            <a:endParaRPr sz="1500">
              <a:solidFill>
                <a:srgbClr val="1E293A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75" y="8402975"/>
            <a:ext cx="4415228" cy="7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473" y="8499494"/>
            <a:ext cx="4700208" cy="55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140" y="565824"/>
            <a:ext cx="1755943" cy="175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5125" y="8530025"/>
            <a:ext cx="1549199" cy="491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359573" y="5490773"/>
            <a:ext cx="12758668" cy="2503101"/>
            <a:chOff x="359573" y="5414573"/>
            <a:chExt cx="12758668" cy="2503101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0853" y="5420084"/>
              <a:ext cx="1147312" cy="11472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359573" y="6659809"/>
              <a:ext cx="1249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Tushar</a:t>
              </a:r>
              <a:b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Khot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631819" y="6659809"/>
              <a:ext cx="1510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Mareike</a:t>
              </a:r>
              <a:b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Hartmann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3374619" y="6659809"/>
              <a:ext cx="1249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Ruskin Manku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4856367" y="6659809"/>
              <a:ext cx="1249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Vinty Dong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6512636" y="6659809"/>
              <a:ext cx="1249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Edward 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Li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7802116" y="6659809"/>
              <a:ext cx="1510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Shashank</a:t>
              </a:r>
              <a:br>
                <a:rPr lang="en" sz="20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n" sz="20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Gupta</a:t>
              </a:r>
              <a:endParaRPr sz="20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9352652" y="6659809"/>
              <a:ext cx="1510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Ashish</a:t>
              </a:r>
              <a:b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Sabharwal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0587441" y="6659809"/>
              <a:ext cx="2530800" cy="10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212121"/>
                  </a:solidFill>
                  <a:latin typeface="Ubuntu"/>
                  <a:ea typeface="Ubuntu"/>
                  <a:cs typeface="Ubuntu"/>
                  <a:sym typeface="Ubuntu"/>
                </a:rPr>
                <a:t>Niranjan Balasubramanian</a:t>
              </a:r>
              <a:endParaRPr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69" name="Google Shape;69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531226" y="5420078"/>
              <a:ext cx="1147325" cy="11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30234" y="5420083"/>
              <a:ext cx="1180806" cy="1147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80691" y="5414573"/>
              <a:ext cx="1180785" cy="1158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96623" y="5419976"/>
              <a:ext cx="1281801" cy="11474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330700" y="5425611"/>
              <a:ext cx="1319401" cy="1136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942202" y="5438763"/>
              <a:ext cx="1109925" cy="110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1605307" y="7453127"/>
              <a:ext cx="437393" cy="437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3780804" y="7453127"/>
              <a:ext cx="437393" cy="437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253682" y="7453127"/>
              <a:ext cx="437393" cy="437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918827" y="7453127"/>
              <a:ext cx="437393" cy="437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08100" y="7425974"/>
              <a:ext cx="491700" cy="491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9908966" y="7425974"/>
              <a:ext cx="491700" cy="491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208635" y="7425985"/>
              <a:ext cx="491700" cy="491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8311676" y="7425974"/>
              <a:ext cx="491700" cy="491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1330350" y="5425681"/>
              <a:ext cx="987300" cy="11361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3"/>
          <p:cNvSpPr txBox="1"/>
          <p:nvPr/>
        </p:nvSpPr>
        <p:spPr>
          <a:xfrm>
            <a:off x="6063175" y="3602975"/>
            <a:ext cx="25893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rPr>
              <a:t>Harsh Trivedi</a:t>
            </a:r>
            <a:endParaRPr sz="2500">
              <a:solidFill>
                <a:srgbClr val="21212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3175" y="4496975"/>
            <a:ext cx="2589313" cy="4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450975" y="3764550"/>
            <a:ext cx="1226424" cy="12655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3"/>
          <p:cNvSpPr/>
          <p:nvPr/>
        </p:nvSpPr>
        <p:spPr>
          <a:xfrm>
            <a:off x="4293850" y="2760050"/>
            <a:ext cx="4415100" cy="491700"/>
          </a:xfrm>
          <a:prstGeom prst="roundRect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🏆 ACL’24 Best Resource Paper</a:t>
            </a:r>
            <a:endParaRPr b="1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/>
          <p:nvPr/>
        </p:nvSpPr>
        <p:spPr>
          <a:xfrm>
            <a:off x="4729225" y="7159550"/>
            <a:ext cx="6760500" cy="1449000"/>
          </a:xfrm>
          <a:prstGeom prst="roundRect">
            <a:avLst>
              <a:gd fmla="val 5493" name="adj"/>
            </a:avLst>
          </a:prstGeom>
          <a:solidFill>
            <a:srgbClr val="FFFFFF"/>
          </a:solidFill>
          <a:ln cap="flat" cmpd="sng" w="25400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2500"/>
              <a:t>     </a:t>
            </a: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" sz="2500" u="none" cap="none" strike="noStrike">
                <a:solidFill>
                  <a:srgbClr val="000000"/>
                </a:solidFill>
              </a:rPr>
              <a:t>robust &amp; programmatic</a:t>
            </a:r>
            <a:r>
              <a:rPr i="0" lang="en" sz="2500" u="none" cap="none" strike="noStrike">
                <a:solidFill>
                  <a:srgbClr val="000000"/>
                </a:solidFill>
              </a:rPr>
              <a:t> evaluation </a:t>
            </a:r>
            <a:br>
              <a:rPr lang="en" sz="2500"/>
            </a:br>
            <a:r>
              <a:rPr lang="en" sz="2500"/>
              <a:t>     </a:t>
            </a:r>
            <a:r>
              <a:rPr i="0" lang="en" sz="2500" u="none" cap="none" strike="noStrike">
                <a:solidFill>
                  <a:srgbClr val="000000"/>
                </a:solidFill>
              </a:rPr>
              <a:t>framework</a:t>
            </a: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</a:t>
            </a:r>
            <a:r>
              <a:rPr lang="en" sz="2500"/>
              <a:t> checking</a:t>
            </a: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goal completion</a:t>
            </a:r>
            <a:endParaRPr sz="2500"/>
          </a:p>
        </p:txBody>
      </p:sp>
      <p:sp>
        <p:nvSpPr>
          <p:cNvPr id="266" name="Google Shape;266;p22"/>
          <p:cNvSpPr/>
          <p:nvPr/>
        </p:nvSpPr>
        <p:spPr>
          <a:xfrm>
            <a:off x="4729225" y="5275825"/>
            <a:ext cx="6760500" cy="1449000"/>
          </a:xfrm>
          <a:prstGeom prst="roundRect">
            <a:avLst>
              <a:gd fmla="val 7033" name="adj"/>
            </a:avLst>
          </a:prstGeom>
          <a:solidFill>
            <a:srgbClr val="FFFFFF"/>
          </a:solidFill>
          <a:ln cap="flat" cmpd="sng" w="25400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 </a:t>
            </a:r>
            <a:r>
              <a:rPr lang="en" sz="2500"/>
              <a:t>set of</a:t>
            </a: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tasks </a:t>
            </a:r>
            <a:r>
              <a:rPr lang="en" sz="2500"/>
              <a:t>needing API</a:t>
            </a:r>
            <a:br>
              <a:rPr lang="en" sz="2500"/>
            </a:br>
            <a:r>
              <a:rPr lang="en" sz="2500"/>
              <a:t>calls with </a:t>
            </a:r>
            <a:r>
              <a:rPr b="1" lang="en" sz="2500"/>
              <a:t>rich &amp; interactive coding</a:t>
            </a:r>
            <a:endParaRPr sz="2500"/>
          </a:p>
        </p:txBody>
      </p:sp>
      <p:sp>
        <p:nvSpPr>
          <p:cNvPr id="267" name="Google Shape;267;p22"/>
          <p:cNvSpPr/>
          <p:nvPr/>
        </p:nvSpPr>
        <p:spPr>
          <a:xfrm>
            <a:off x="4705875" y="3308000"/>
            <a:ext cx="6760500" cy="1449000"/>
          </a:xfrm>
          <a:prstGeom prst="roundRect">
            <a:avLst>
              <a:gd fmla="val 6008" name="adj"/>
            </a:avLst>
          </a:prstGeom>
          <a:solidFill>
            <a:srgbClr val="FFFFFF"/>
          </a:solidFill>
          <a:ln cap="flat" cmpd="sng" w="25400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A </a:t>
            </a:r>
            <a:r>
              <a:rPr b="1" lang="en" sz="2500">
                <a:solidFill>
                  <a:schemeClr val="dk1"/>
                </a:solidFill>
              </a:rPr>
              <a:t>rich &amp; reproducible</a:t>
            </a:r>
            <a:r>
              <a:rPr lang="en" sz="2500">
                <a:solidFill>
                  <a:schemeClr val="dk1"/>
                </a:solidFill>
              </a:rPr>
              <a:t> </a:t>
            </a:r>
            <a:r>
              <a:rPr b="1" lang="en" sz="2500">
                <a:solidFill>
                  <a:schemeClr val="dk1"/>
                </a:solidFill>
              </a:rPr>
              <a:t>execution</a:t>
            </a:r>
            <a:br>
              <a:rPr b="1" lang="en" sz="2500">
                <a:solidFill>
                  <a:schemeClr val="dk1"/>
                </a:solidFill>
              </a:rPr>
            </a:br>
            <a:r>
              <a:rPr b="1" lang="en" sz="2500">
                <a:solidFill>
                  <a:schemeClr val="dk1"/>
                </a:solidFill>
              </a:rPr>
              <a:t>environment</a:t>
            </a:r>
            <a:r>
              <a:rPr lang="en" sz="2500">
                <a:solidFill>
                  <a:schemeClr val="dk1"/>
                </a:solidFill>
              </a:rPr>
              <a:t> of many API-operable apps</a:t>
            </a:r>
            <a:endParaRPr sz="2500"/>
          </a:p>
        </p:txBody>
      </p:sp>
      <p:sp>
        <p:nvSpPr>
          <p:cNvPr id="268" name="Google Shape;268;p22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Our Contribution</a:t>
            </a:r>
            <a:endParaRPr sz="4500"/>
          </a:p>
        </p:txBody>
      </p:sp>
      <p:sp>
        <p:nvSpPr>
          <p:cNvPr id="269" name="Google Shape;269;p22"/>
          <p:cNvSpPr txBox="1"/>
          <p:nvPr/>
        </p:nvSpPr>
        <p:spPr>
          <a:xfrm>
            <a:off x="4361100" y="3671775"/>
            <a:ext cx="712500" cy="7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2"/>
                </a:solidFill>
              </a:rPr>
              <a:t>⚙️</a:t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4295950" y="5676063"/>
            <a:ext cx="889500" cy="7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2"/>
                </a:solidFill>
              </a:rPr>
              <a:t>📊</a:t>
            </a:r>
            <a:r>
              <a:rPr lang="en" sz="3500">
                <a:solidFill>
                  <a:schemeClr val="dk2"/>
                </a:solidFill>
              </a:rPr>
              <a:t> 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4295950" y="7572350"/>
            <a:ext cx="889500" cy="7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2"/>
                </a:solidFill>
              </a:rPr>
              <a:t>🧪</a:t>
            </a:r>
            <a:endParaRPr sz="3800">
              <a:solidFill>
                <a:schemeClr val="dk2"/>
              </a:solidFill>
            </a:endParaRPr>
          </a:p>
        </p:txBody>
      </p:sp>
      <p:pic>
        <p:nvPicPr>
          <p:cNvPr id="272" name="Google Shape;2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625" y="1290500"/>
            <a:ext cx="1580400" cy="15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 txBox="1"/>
          <p:nvPr/>
        </p:nvSpPr>
        <p:spPr>
          <a:xfrm>
            <a:off x="5130325" y="1495875"/>
            <a:ext cx="411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</a:t>
            </a:r>
            <a:r>
              <a:rPr b="1" lang="en" sz="60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lang="en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</a:t>
            </a:r>
            <a:endParaRPr sz="3400"/>
          </a:p>
        </p:txBody>
      </p:sp>
      <p:sp>
        <p:nvSpPr>
          <p:cNvPr id="274" name="Google Shape;274;p22"/>
          <p:cNvSpPr/>
          <p:nvPr/>
        </p:nvSpPr>
        <p:spPr>
          <a:xfrm>
            <a:off x="1280650" y="3724250"/>
            <a:ext cx="2710500" cy="616500"/>
          </a:xfrm>
          <a:prstGeom prst="roundRect">
            <a:avLst>
              <a:gd fmla="val 5040" name="adj"/>
            </a:avLst>
          </a:prstGeom>
          <a:solidFill>
            <a:srgbClr val="1C4587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1" i="0" lang="en" sz="3100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1280650" y="5622925"/>
            <a:ext cx="2710500" cy="754800"/>
          </a:xfrm>
          <a:prstGeom prst="roundRect">
            <a:avLst>
              <a:gd fmla="val 5804" name="adj"/>
            </a:avLst>
          </a:prstGeom>
          <a:solidFill>
            <a:srgbClr val="1C4587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1" i="0" lang="en" sz="3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</a:t>
            </a:r>
            <a:endParaRPr b="1" sz="3100"/>
          </a:p>
        </p:txBody>
      </p:sp>
      <p:sp>
        <p:nvSpPr>
          <p:cNvPr id="276" name="Google Shape;276;p22"/>
          <p:cNvSpPr/>
          <p:nvPr/>
        </p:nvSpPr>
        <p:spPr>
          <a:xfrm>
            <a:off x="1280650" y="7575800"/>
            <a:ext cx="2710500" cy="616500"/>
          </a:xfrm>
          <a:prstGeom prst="roundRect">
            <a:avLst>
              <a:gd fmla="val 5318" name="adj"/>
            </a:avLst>
          </a:prstGeom>
          <a:solidFill>
            <a:srgbClr val="1C4587"/>
          </a:solidFill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1" i="0" lang="en" sz="3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b="1"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/>
          <p:nvPr/>
        </p:nvSpPr>
        <p:spPr>
          <a:xfrm>
            <a:off x="473500" y="5727475"/>
            <a:ext cx="4953900" cy="3632100"/>
          </a:xfrm>
          <a:prstGeom prst="roundRect">
            <a:avLst>
              <a:gd fmla="val 354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asted-movie.png" id="282" name="Google Shape;2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25" y="6154919"/>
            <a:ext cx="1066356" cy="1066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83" name="Google Shape;2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4074" y="6155015"/>
            <a:ext cx="106313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84" name="Google Shape;28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8943" y="6155015"/>
            <a:ext cx="108085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85" name="Google Shape;28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5404" y="6155015"/>
            <a:ext cx="1045414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86" name="Google Shape;28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5177" y="7128572"/>
            <a:ext cx="108085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87" name="Google Shape;2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139" y="7128572"/>
            <a:ext cx="1066355" cy="1066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88" name="Google Shape;28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6662" y="7128572"/>
            <a:ext cx="1045414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89" name="Google Shape;28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544" y="7131162"/>
            <a:ext cx="106313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90" name="Google Shape;2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25" y="8033271"/>
            <a:ext cx="1066356" cy="1066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91" name="Google Shape;29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6890" y="8092727"/>
            <a:ext cx="1080852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92" name="Google Shape;2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127" y="8087981"/>
            <a:ext cx="106313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93" name="Google Shape;29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5404" y="8087981"/>
            <a:ext cx="1045415" cy="106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/>
          <p:nvPr/>
        </p:nvSpPr>
        <p:spPr>
          <a:xfrm>
            <a:off x="307000" y="271275"/>
            <a:ext cx="3876600" cy="829500"/>
          </a:xfrm>
          <a:prstGeom prst="roundRect">
            <a:avLst>
              <a:gd fmla="val 5929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</a:t>
            </a:r>
            <a:endParaRPr sz="3800"/>
          </a:p>
        </p:txBody>
      </p:sp>
      <p:sp>
        <p:nvSpPr>
          <p:cNvPr id="295" name="Google Shape;295;p23"/>
          <p:cNvSpPr/>
          <p:nvPr/>
        </p:nvSpPr>
        <p:spPr>
          <a:xfrm>
            <a:off x="4566754" y="271275"/>
            <a:ext cx="3881100" cy="829500"/>
          </a:xfrm>
          <a:prstGeom prst="roundRect">
            <a:avLst>
              <a:gd fmla="val 471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</a:t>
            </a:r>
            <a:endParaRPr sz="3800"/>
          </a:p>
        </p:txBody>
      </p:sp>
      <p:sp>
        <p:nvSpPr>
          <p:cNvPr id="296" name="Google Shape;296;p23"/>
          <p:cNvSpPr/>
          <p:nvPr/>
        </p:nvSpPr>
        <p:spPr>
          <a:xfrm>
            <a:off x="8758973" y="271275"/>
            <a:ext cx="3879300" cy="829500"/>
          </a:xfrm>
          <a:prstGeom prst="roundRect">
            <a:avLst>
              <a:gd fmla="val 4419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sz="3800"/>
          </a:p>
        </p:txBody>
      </p:sp>
      <p:sp>
        <p:nvSpPr>
          <p:cNvPr id="297" name="Google Shape;297;p23"/>
          <p:cNvSpPr/>
          <p:nvPr/>
        </p:nvSpPr>
        <p:spPr>
          <a:xfrm>
            <a:off x="521100" y="1353125"/>
            <a:ext cx="4953900" cy="4122000"/>
          </a:xfrm>
          <a:prstGeom prst="roundRect">
            <a:avLst>
              <a:gd fmla="val 3146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asted-movie.png" id="298" name="Google Shape;298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8156" y="1353127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99" name="Google Shape;299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69716" y="2573950"/>
            <a:ext cx="1166432" cy="1186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00" name="Google Shape;300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34172" y="1372734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01" name="Google Shape;301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76164" y="1372734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02" name="Google Shape;302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9391" y="2603360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03" name="Google Shape;303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69091" y="2603363"/>
            <a:ext cx="114617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04" name="Google Shape;304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29482" y="3721904"/>
            <a:ext cx="1225415" cy="1225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05" name="Google Shape;305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98430" y="3742744"/>
            <a:ext cx="1127382" cy="112738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/>
        </p:nvSpPr>
        <p:spPr>
          <a:xfrm>
            <a:off x="743247" y="2362300"/>
            <a:ext cx="1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Amazon</a:t>
            </a:r>
            <a:endParaRPr sz="1200"/>
          </a:p>
        </p:txBody>
      </p:sp>
      <p:sp>
        <p:nvSpPr>
          <p:cNvPr id="307" name="Google Shape;307;p23"/>
          <p:cNvSpPr txBox="1"/>
          <p:nvPr/>
        </p:nvSpPr>
        <p:spPr>
          <a:xfrm>
            <a:off x="544850" y="3568725"/>
            <a:ext cx="1768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endParaRPr sz="1200"/>
          </a:p>
        </p:txBody>
      </p:sp>
      <p:sp>
        <p:nvSpPr>
          <p:cNvPr id="308" name="Google Shape;308;p23"/>
          <p:cNvSpPr txBox="1"/>
          <p:nvPr/>
        </p:nvSpPr>
        <p:spPr>
          <a:xfrm>
            <a:off x="907021" y="4714350"/>
            <a:ext cx="1127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</a:t>
            </a:r>
            <a:endParaRPr/>
          </a:p>
        </p:txBody>
      </p:sp>
      <p:sp>
        <p:nvSpPr>
          <p:cNvPr id="309" name="Google Shape;309;p23"/>
          <p:cNvSpPr txBox="1"/>
          <p:nvPr/>
        </p:nvSpPr>
        <p:spPr>
          <a:xfrm>
            <a:off x="2424344" y="2362300"/>
            <a:ext cx="12255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Todoist</a:t>
            </a:r>
            <a:endParaRPr sz="1200"/>
          </a:p>
        </p:txBody>
      </p:sp>
      <p:sp>
        <p:nvSpPr>
          <p:cNvPr id="310" name="Google Shape;310;p23"/>
          <p:cNvSpPr txBox="1"/>
          <p:nvPr/>
        </p:nvSpPr>
        <p:spPr>
          <a:xfrm>
            <a:off x="2435248" y="3566775"/>
            <a:ext cx="106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endParaRPr sz="1200"/>
          </a:p>
        </p:txBody>
      </p:sp>
      <p:sp>
        <p:nvSpPr>
          <p:cNvPr id="311" name="Google Shape;311;p23"/>
          <p:cNvSpPr txBox="1"/>
          <p:nvPr/>
        </p:nvSpPr>
        <p:spPr>
          <a:xfrm>
            <a:off x="2478377" y="4733950"/>
            <a:ext cx="9366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Gmail</a:t>
            </a:r>
            <a:endParaRPr/>
          </a:p>
        </p:txBody>
      </p:sp>
      <p:sp>
        <p:nvSpPr>
          <p:cNvPr id="312" name="Google Shape;312;p23"/>
          <p:cNvSpPr txBox="1"/>
          <p:nvPr/>
        </p:nvSpPr>
        <p:spPr>
          <a:xfrm>
            <a:off x="3894083" y="2372100"/>
            <a:ext cx="1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Venmo</a:t>
            </a:r>
            <a:endParaRPr sz="1200"/>
          </a:p>
        </p:txBody>
      </p:sp>
      <p:sp>
        <p:nvSpPr>
          <p:cNvPr id="313" name="Google Shape;313;p23"/>
          <p:cNvSpPr txBox="1"/>
          <p:nvPr/>
        </p:nvSpPr>
        <p:spPr>
          <a:xfrm>
            <a:off x="3881888" y="3539325"/>
            <a:ext cx="1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Splitwise</a:t>
            </a:r>
            <a:endParaRPr sz="1200"/>
          </a:p>
        </p:txBody>
      </p:sp>
      <p:sp>
        <p:nvSpPr>
          <p:cNvPr id="314" name="Google Shape;314;p23"/>
          <p:cNvSpPr txBox="1"/>
          <p:nvPr/>
        </p:nvSpPr>
        <p:spPr>
          <a:xfrm>
            <a:off x="3717774" y="4733950"/>
            <a:ext cx="1688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FileSystem</a:t>
            </a:r>
            <a:endParaRPr/>
          </a:p>
        </p:txBody>
      </p:sp>
      <p:pic>
        <p:nvPicPr>
          <p:cNvPr descr="pasted-movie.png" id="315" name="Google Shape;315;p23"/>
          <p:cNvPicPr preferRelativeResize="0"/>
          <p:nvPr/>
        </p:nvPicPr>
        <p:blipFill rotWithShape="1">
          <a:blip r:embed="rId16">
            <a:alphaModFix/>
          </a:blip>
          <a:srcRect b="30298" l="24341" r="29609" t="30302"/>
          <a:stretch/>
        </p:blipFill>
        <p:spPr>
          <a:xfrm>
            <a:off x="2489481" y="4025986"/>
            <a:ext cx="830844" cy="617274"/>
          </a:xfrm>
          <a:custGeom>
            <a:rect b="b" l="l" r="r" t="t"/>
            <a:pathLst>
              <a:path extrusionOk="0" h="21600" w="21600">
                <a:moveTo>
                  <a:pt x="2206" y="0"/>
                </a:moveTo>
                <a:cubicBezTo>
                  <a:pt x="42" y="0"/>
                  <a:pt x="0" y="210"/>
                  <a:pt x="0" y="10988"/>
                </a:cubicBezTo>
                <a:cubicBezTo>
                  <a:pt x="0" y="17911"/>
                  <a:pt x="100" y="20737"/>
                  <a:pt x="366" y="21096"/>
                </a:cubicBezTo>
                <a:cubicBezTo>
                  <a:pt x="587" y="21393"/>
                  <a:pt x="1654" y="21600"/>
                  <a:pt x="2995" y="21600"/>
                </a:cubicBezTo>
                <a:lnTo>
                  <a:pt x="5249" y="21600"/>
                </a:lnTo>
                <a:lnTo>
                  <a:pt x="5249" y="16380"/>
                </a:lnTo>
                <a:lnTo>
                  <a:pt x="5249" y="11159"/>
                </a:lnTo>
                <a:lnTo>
                  <a:pt x="6555" y="12445"/>
                </a:lnTo>
                <a:cubicBezTo>
                  <a:pt x="7276" y="13153"/>
                  <a:pt x="8512" y="14378"/>
                  <a:pt x="9295" y="15168"/>
                </a:cubicBezTo>
                <a:lnTo>
                  <a:pt x="10712" y="16605"/>
                </a:lnTo>
                <a:lnTo>
                  <a:pt x="13460" y="13957"/>
                </a:lnTo>
                <a:lnTo>
                  <a:pt x="16200" y="11309"/>
                </a:lnTo>
                <a:lnTo>
                  <a:pt x="16288" y="16455"/>
                </a:lnTo>
                <a:lnTo>
                  <a:pt x="16375" y="21600"/>
                </a:lnTo>
                <a:lnTo>
                  <a:pt x="18621" y="21600"/>
                </a:lnTo>
                <a:cubicBezTo>
                  <a:pt x="19955" y="21600"/>
                  <a:pt x="21014" y="21392"/>
                  <a:pt x="21234" y="21096"/>
                </a:cubicBezTo>
                <a:cubicBezTo>
                  <a:pt x="21500" y="20738"/>
                  <a:pt x="21600" y="17963"/>
                  <a:pt x="21600" y="11223"/>
                </a:cubicBezTo>
                <a:cubicBezTo>
                  <a:pt x="21600" y="418"/>
                  <a:pt x="21519" y="0"/>
                  <a:pt x="19410" y="0"/>
                </a:cubicBezTo>
                <a:cubicBezTo>
                  <a:pt x="18337" y="0"/>
                  <a:pt x="17705" y="479"/>
                  <a:pt x="14480" y="3773"/>
                </a:cubicBezTo>
                <a:lnTo>
                  <a:pt x="10784" y="7557"/>
                </a:lnTo>
                <a:lnTo>
                  <a:pt x="7033" y="3773"/>
                </a:lnTo>
                <a:cubicBezTo>
                  <a:pt x="3980" y="699"/>
                  <a:pt x="3084" y="0"/>
                  <a:pt x="2206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316" name="Google Shape;316;p23"/>
          <p:cNvGrpSpPr/>
          <p:nvPr/>
        </p:nvGrpSpPr>
        <p:grpSpPr>
          <a:xfrm>
            <a:off x="5708964" y="1390003"/>
            <a:ext cx="6928941" cy="4121936"/>
            <a:chOff x="5853350" y="1353025"/>
            <a:chExt cx="6631200" cy="3880200"/>
          </a:xfrm>
        </p:grpSpPr>
        <p:sp>
          <p:nvSpPr>
            <p:cNvPr id="317" name="Google Shape;317;p23"/>
            <p:cNvSpPr/>
            <p:nvPr/>
          </p:nvSpPr>
          <p:spPr>
            <a:xfrm>
              <a:off x="5853350" y="1353025"/>
              <a:ext cx="6631200" cy="3880200"/>
            </a:xfrm>
            <a:prstGeom prst="roundRect">
              <a:avLst>
                <a:gd fmla="val 3149" name="adj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Helvetica Neue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8" name="Google Shape;318;p23"/>
            <p:cNvSpPr txBox="1"/>
            <p:nvPr/>
          </p:nvSpPr>
          <p:spPr>
            <a:xfrm>
              <a:off x="6102200" y="1598075"/>
              <a:ext cx="6133500" cy="363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-41275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Char char="●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Local implementations of 9 apps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412750" lvl="1" marL="9144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Helvetica Neue"/>
                <a:buChar char="○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API-operable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412750" lvl="1" marL="9144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Helvetica Neue"/>
                <a:buChar char="○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Fully controllable 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41275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Helvetica Neue"/>
                <a:buChar char="●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simulating digital activities of 100+ people with relationships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19" name="Google Shape;319;p23"/>
          <p:cNvSpPr/>
          <p:nvPr/>
        </p:nvSpPr>
        <p:spPr>
          <a:xfrm>
            <a:off x="871250" y="5233325"/>
            <a:ext cx="4342800" cy="858000"/>
          </a:xfrm>
          <a:prstGeom prst="roundRect">
            <a:avLst>
              <a:gd fmla="val 8403" name="adj"/>
            </a:avLst>
          </a:prstGeom>
          <a:solidFill>
            <a:srgbClr val="EFEFE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1814400" y="5334525"/>
            <a:ext cx="33996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Fully Controllable </a:t>
            </a:r>
            <a:b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DB &amp; API</a:t>
            </a: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</a:t>
            </a:r>
            <a:endParaRPr sz="1000"/>
          </a:p>
        </p:txBody>
      </p:sp>
      <p:pic>
        <p:nvPicPr>
          <p:cNvPr descr="pasted-movie.png" id="321" name="Google Shape;321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16636" y="5200603"/>
            <a:ext cx="936495" cy="9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7276900" y="1218025"/>
            <a:ext cx="3876600" cy="5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rPr b="1" i="0" lang="en" sz="3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Apps &amp; People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3646933" y="7067419"/>
            <a:ext cx="1277700" cy="346200"/>
          </a:xfrm>
          <a:prstGeom prst="roundRect">
            <a:avLst>
              <a:gd fmla="val 10162" name="adj"/>
            </a:avLst>
          </a:prstGeom>
          <a:solidFill>
            <a:srgbClr val="DAE8FC"/>
          </a:solidFill>
          <a:ln cap="flat" cmpd="sng" w="12700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00"/>
              <a:buFont typeface="Helvetica Neue"/>
              <a:buNone/>
            </a:pPr>
            <a:r>
              <a:rPr b="0" i="0" lang="en" sz="1700" u="none" cap="none" strike="noStrik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Roommate</a:t>
            </a:r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3621533" y="7954698"/>
            <a:ext cx="1013700" cy="347700"/>
          </a:xfrm>
          <a:prstGeom prst="roundRect">
            <a:avLst>
              <a:gd fmla="val 11815" name="adj"/>
            </a:avLst>
          </a:prstGeom>
          <a:solidFill>
            <a:srgbClr val="DAE8FC"/>
          </a:solidFill>
          <a:ln cap="flat" cmpd="sng" w="12700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00"/>
              <a:buFont typeface="Helvetica Neue"/>
              <a:buNone/>
            </a:pPr>
            <a:r>
              <a:rPr b="0" i="0" lang="en" sz="1700" u="none" cap="none" strike="noStrik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</a:t>
            </a:r>
            <a:endParaRPr/>
          </a:p>
        </p:txBody>
      </p:sp>
      <p:sp>
        <p:nvSpPr>
          <p:cNvPr id="325" name="Google Shape;325;p23"/>
          <p:cNvSpPr/>
          <p:nvPr/>
        </p:nvSpPr>
        <p:spPr>
          <a:xfrm>
            <a:off x="473500" y="7133500"/>
            <a:ext cx="2852400" cy="1013700"/>
          </a:xfrm>
          <a:prstGeom prst="wedgeRoundRectCallout">
            <a:avLst>
              <a:gd fmla="val 60394" name="adj1"/>
              <a:gd fmla="val -45521" name="adj2"/>
              <a:gd fmla="val 0" name="adj3"/>
            </a:avLst>
          </a:prstGeom>
          <a:solidFill>
            <a:srgbClr val="FFCCE6"/>
          </a:solidFill>
          <a:ln cap="flat" cmpd="sng" w="25400">
            <a:solidFill>
              <a:srgbClr val="950D5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" sz="2000">
                <a:solidFill>
                  <a:srgbClr val="950D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[phone.message]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Hey Roomie, have </a:t>
            </a:r>
            <a:b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seen my car keys?</a:t>
            </a: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5943600" y="6928050"/>
            <a:ext cx="6770400" cy="1985400"/>
          </a:xfrm>
          <a:prstGeom prst="roundRect">
            <a:avLst>
              <a:gd fmla="val 5153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simulated apps are </a:t>
            </a:r>
            <a:r>
              <a:rPr i="1" lang="en" sz="17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</a:t>
            </a:r>
            <a:r>
              <a:rPr lang="en" sz="17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implementations do not imply any affiliation, endorsement, or sponsorship by the trademark owners.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327" name="Google Shape;327;p23"/>
          <p:cNvSpPr/>
          <p:nvPr/>
        </p:nvSpPr>
        <p:spPr>
          <a:xfrm>
            <a:off x="5943606" y="7552367"/>
            <a:ext cx="301200" cy="287100"/>
          </a:xfrm>
          <a:prstGeom prst="star5">
            <a:avLst>
              <a:gd fmla="val 19100" name="adj"/>
              <a:gd fmla="val 105146" name="hf"/>
              <a:gd fmla="val 110557" name="vf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23"/>
          <p:cNvSpPr/>
          <p:nvPr/>
        </p:nvSpPr>
        <p:spPr>
          <a:xfrm>
            <a:off x="11966031" y="2440892"/>
            <a:ext cx="301200" cy="287100"/>
          </a:xfrm>
          <a:prstGeom prst="star5">
            <a:avLst>
              <a:gd fmla="val 19100" name="adj"/>
              <a:gd fmla="val 105146" name="hf"/>
              <a:gd fmla="val 110557" name="vf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asted-movie.png" id="329" name="Google Shape;329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30788" y="6881900"/>
            <a:ext cx="1045425" cy="10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/>
          <p:nvPr/>
        </p:nvSpPr>
        <p:spPr>
          <a:xfrm>
            <a:off x="473500" y="5727475"/>
            <a:ext cx="4953900" cy="3632100"/>
          </a:xfrm>
          <a:prstGeom prst="roundRect">
            <a:avLst>
              <a:gd fmla="val 354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asted-movie.png" id="335" name="Google Shape;3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25" y="6154919"/>
            <a:ext cx="1066356" cy="1066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36" name="Google Shape;33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4074" y="6155015"/>
            <a:ext cx="106313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37" name="Google Shape;33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8943" y="6155015"/>
            <a:ext cx="108085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38" name="Google Shape;33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5404" y="6155015"/>
            <a:ext cx="1045414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39" name="Google Shape;339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5177" y="7128572"/>
            <a:ext cx="108085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40" name="Google Shape;3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139" y="7128572"/>
            <a:ext cx="1066355" cy="1066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41" name="Google Shape;34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6662" y="7128572"/>
            <a:ext cx="1045414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42" name="Google Shape;3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544" y="7131162"/>
            <a:ext cx="106313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43" name="Google Shape;3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25" y="8033271"/>
            <a:ext cx="1066356" cy="1066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44" name="Google Shape;34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6890" y="8092727"/>
            <a:ext cx="1080852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45" name="Google Shape;3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127" y="8087981"/>
            <a:ext cx="1063133" cy="10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46" name="Google Shape;34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5404" y="8087981"/>
            <a:ext cx="1045415" cy="106313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4"/>
          <p:cNvSpPr/>
          <p:nvPr/>
        </p:nvSpPr>
        <p:spPr>
          <a:xfrm>
            <a:off x="307000" y="271275"/>
            <a:ext cx="3876600" cy="829500"/>
          </a:xfrm>
          <a:prstGeom prst="roundRect">
            <a:avLst>
              <a:gd fmla="val 5929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</a:t>
            </a:r>
            <a:endParaRPr sz="3800"/>
          </a:p>
        </p:txBody>
      </p:sp>
      <p:sp>
        <p:nvSpPr>
          <p:cNvPr id="348" name="Google Shape;348;p24"/>
          <p:cNvSpPr/>
          <p:nvPr/>
        </p:nvSpPr>
        <p:spPr>
          <a:xfrm>
            <a:off x="4566754" y="271275"/>
            <a:ext cx="3881100" cy="829500"/>
          </a:xfrm>
          <a:prstGeom prst="roundRect">
            <a:avLst>
              <a:gd fmla="val 471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</a:t>
            </a:r>
            <a:endParaRPr sz="3800"/>
          </a:p>
        </p:txBody>
      </p:sp>
      <p:sp>
        <p:nvSpPr>
          <p:cNvPr id="349" name="Google Shape;349;p24"/>
          <p:cNvSpPr/>
          <p:nvPr/>
        </p:nvSpPr>
        <p:spPr>
          <a:xfrm>
            <a:off x="8758973" y="271275"/>
            <a:ext cx="3879300" cy="829500"/>
          </a:xfrm>
          <a:prstGeom prst="roundRect">
            <a:avLst>
              <a:gd fmla="val 4419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sz="3800"/>
          </a:p>
        </p:txBody>
      </p:sp>
      <p:sp>
        <p:nvSpPr>
          <p:cNvPr id="350" name="Google Shape;350;p24"/>
          <p:cNvSpPr/>
          <p:nvPr/>
        </p:nvSpPr>
        <p:spPr>
          <a:xfrm>
            <a:off x="521100" y="1353125"/>
            <a:ext cx="4953900" cy="4122000"/>
          </a:xfrm>
          <a:prstGeom prst="roundRect">
            <a:avLst>
              <a:gd fmla="val 3146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asted-movie.png" id="351" name="Google Shape;35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8156" y="1353127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52" name="Google Shape;35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69716" y="2573950"/>
            <a:ext cx="1166432" cy="1186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53" name="Google Shape;353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34172" y="1372734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54" name="Google Shape;354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76164" y="1372734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55" name="Google Shape;355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9391" y="2603360"/>
            <a:ext cx="112738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56" name="Google Shape;356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69091" y="2603363"/>
            <a:ext cx="1146172" cy="112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57" name="Google Shape;357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29482" y="3721904"/>
            <a:ext cx="1225415" cy="1225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358" name="Google Shape;358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98430" y="3742744"/>
            <a:ext cx="1127382" cy="112738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4"/>
          <p:cNvSpPr txBox="1"/>
          <p:nvPr/>
        </p:nvSpPr>
        <p:spPr>
          <a:xfrm>
            <a:off x="743247" y="2362300"/>
            <a:ext cx="1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Amazon</a:t>
            </a:r>
            <a:endParaRPr sz="1200"/>
          </a:p>
        </p:txBody>
      </p:sp>
      <p:sp>
        <p:nvSpPr>
          <p:cNvPr id="360" name="Google Shape;360;p24"/>
          <p:cNvSpPr txBox="1"/>
          <p:nvPr/>
        </p:nvSpPr>
        <p:spPr>
          <a:xfrm>
            <a:off x="544850" y="3568725"/>
            <a:ext cx="1768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endParaRPr sz="1200"/>
          </a:p>
        </p:txBody>
      </p:sp>
      <p:sp>
        <p:nvSpPr>
          <p:cNvPr id="361" name="Google Shape;361;p24"/>
          <p:cNvSpPr txBox="1"/>
          <p:nvPr/>
        </p:nvSpPr>
        <p:spPr>
          <a:xfrm>
            <a:off x="907021" y="4714350"/>
            <a:ext cx="1127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</a:t>
            </a:r>
            <a:endParaRPr/>
          </a:p>
        </p:txBody>
      </p:sp>
      <p:sp>
        <p:nvSpPr>
          <p:cNvPr id="362" name="Google Shape;362;p24"/>
          <p:cNvSpPr txBox="1"/>
          <p:nvPr/>
        </p:nvSpPr>
        <p:spPr>
          <a:xfrm>
            <a:off x="2424344" y="2362300"/>
            <a:ext cx="12255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Todoist</a:t>
            </a:r>
            <a:endParaRPr sz="1200"/>
          </a:p>
        </p:txBody>
      </p:sp>
      <p:sp>
        <p:nvSpPr>
          <p:cNvPr id="363" name="Google Shape;363;p24"/>
          <p:cNvSpPr txBox="1"/>
          <p:nvPr/>
        </p:nvSpPr>
        <p:spPr>
          <a:xfrm>
            <a:off x="2435248" y="3566775"/>
            <a:ext cx="106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endParaRPr sz="1200"/>
          </a:p>
        </p:txBody>
      </p:sp>
      <p:sp>
        <p:nvSpPr>
          <p:cNvPr id="364" name="Google Shape;364;p24"/>
          <p:cNvSpPr txBox="1"/>
          <p:nvPr/>
        </p:nvSpPr>
        <p:spPr>
          <a:xfrm>
            <a:off x="2478377" y="4733950"/>
            <a:ext cx="9366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Gmail</a:t>
            </a:r>
            <a:endParaRPr/>
          </a:p>
        </p:txBody>
      </p:sp>
      <p:sp>
        <p:nvSpPr>
          <p:cNvPr id="365" name="Google Shape;365;p24"/>
          <p:cNvSpPr txBox="1"/>
          <p:nvPr/>
        </p:nvSpPr>
        <p:spPr>
          <a:xfrm>
            <a:off x="3894083" y="2372100"/>
            <a:ext cx="1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Venmo</a:t>
            </a:r>
            <a:endParaRPr sz="1200"/>
          </a:p>
        </p:txBody>
      </p:sp>
      <p:sp>
        <p:nvSpPr>
          <p:cNvPr id="366" name="Google Shape;366;p24"/>
          <p:cNvSpPr txBox="1"/>
          <p:nvPr/>
        </p:nvSpPr>
        <p:spPr>
          <a:xfrm>
            <a:off x="3881888" y="3539325"/>
            <a:ext cx="1280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Splitwise</a:t>
            </a:r>
            <a:endParaRPr sz="1200"/>
          </a:p>
        </p:txBody>
      </p:sp>
      <p:sp>
        <p:nvSpPr>
          <p:cNvPr id="367" name="Google Shape;367;p24"/>
          <p:cNvSpPr txBox="1"/>
          <p:nvPr/>
        </p:nvSpPr>
        <p:spPr>
          <a:xfrm>
            <a:off x="3717774" y="4733950"/>
            <a:ext cx="1688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FileSystem</a:t>
            </a:r>
            <a:endParaRPr/>
          </a:p>
        </p:txBody>
      </p:sp>
      <p:pic>
        <p:nvPicPr>
          <p:cNvPr descr="pasted-movie.png" id="368" name="Google Shape;368;p24"/>
          <p:cNvPicPr preferRelativeResize="0"/>
          <p:nvPr/>
        </p:nvPicPr>
        <p:blipFill rotWithShape="1">
          <a:blip r:embed="rId16">
            <a:alphaModFix/>
          </a:blip>
          <a:srcRect b="30298" l="24341" r="29609" t="30302"/>
          <a:stretch/>
        </p:blipFill>
        <p:spPr>
          <a:xfrm>
            <a:off x="2489481" y="4025986"/>
            <a:ext cx="830844" cy="617274"/>
          </a:xfrm>
          <a:custGeom>
            <a:rect b="b" l="l" r="r" t="t"/>
            <a:pathLst>
              <a:path extrusionOk="0" h="21600" w="21600">
                <a:moveTo>
                  <a:pt x="2206" y="0"/>
                </a:moveTo>
                <a:cubicBezTo>
                  <a:pt x="42" y="0"/>
                  <a:pt x="0" y="210"/>
                  <a:pt x="0" y="10988"/>
                </a:cubicBezTo>
                <a:cubicBezTo>
                  <a:pt x="0" y="17911"/>
                  <a:pt x="100" y="20737"/>
                  <a:pt x="366" y="21096"/>
                </a:cubicBezTo>
                <a:cubicBezTo>
                  <a:pt x="587" y="21393"/>
                  <a:pt x="1654" y="21600"/>
                  <a:pt x="2995" y="21600"/>
                </a:cubicBezTo>
                <a:lnTo>
                  <a:pt x="5249" y="21600"/>
                </a:lnTo>
                <a:lnTo>
                  <a:pt x="5249" y="16380"/>
                </a:lnTo>
                <a:lnTo>
                  <a:pt x="5249" y="11159"/>
                </a:lnTo>
                <a:lnTo>
                  <a:pt x="6555" y="12445"/>
                </a:lnTo>
                <a:cubicBezTo>
                  <a:pt x="7276" y="13153"/>
                  <a:pt x="8512" y="14378"/>
                  <a:pt x="9295" y="15168"/>
                </a:cubicBezTo>
                <a:lnTo>
                  <a:pt x="10712" y="16605"/>
                </a:lnTo>
                <a:lnTo>
                  <a:pt x="13460" y="13957"/>
                </a:lnTo>
                <a:lnTo>
                  <a:pt x="16200" y="11309"/>
                </a:lnTo>
                <a:lnTo>
                  <a:pt x="16288" y="16455"/>
                </a:lnTo>
                <a:lnTo>
                  <a:pt x="16375" y="21600"/>
                </a:lnTo>
                <a:lnTo>
                  <a:pt x="18621" y="21600"/>
                </a:lnTo>
                <a:cubicBezTo>
                  <a:pt x="19955" y="21600"/>
                  <a:pt x="21014" y="21392"/>
                  <a:pt x="21234" y="21096"/>
                </a:cubicBezTo>
                <a:cubicBezTo>
                  <a:pt x="21500" y="20738"/>
                  <a:pt x="21600" y="17963"/>
                  <a:pt x="21600" y="11223"/>
                </a:cubicBezTo>
                <a:cubicBezTo>
                  <a:pt x="21600" y="418"/>
                  <a:pt x="21519" y="0"/>
                  <a:pt x="19410" y="0"/>
                </a:cubicBezTo>
                <a:cubicBezTo>
                  <a:pt x="18337" y="0"/>
                  <a:pt x="17705" y="479"/>
                  <a:pt x="14480" y="3773"/>
                </a:cubicBezTo>
                <a:lnTo>
                  <a:pt x="10784" y="7557"/>
                </a:lnTo>
                <a:lnTo>
                  <a:pt x="7033" y="3773"/>
                </a:lnTo>
                <a:cubicBezTo>
                  <a:pt x="3980" y="699"/>
                  <a:pt x="3084" y="0"/>
                  <a:pt x="2206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369" name="Google Shape;369;p24"/>
          <p:cNvGrpSpPr/>
          <p:nvPr/>
        </p:nvGrpSpPr>
        <p:grpSpPr>
          <a:xfrm>
            <a:off x="5708964" y="1390003"/>
            <a:ext cx="6928941" cy="4121936"/>
            <a:chOff x="5853350" y="1353025"/>
            <a:chExt cx="6631200" cy="3880200"/>
          </a:xfrm>
        </p:grpSpPr>
        <p:sp>
          <p:nvSpPr>
            <p:cNvPr id="370" name="Google Shape;370;p24"/>
            <p:cNvSpPr/>
            <p:nvPr/>
          </p:nvSpPr>
          <p:spPr>
            <a:xfrm>
              <a:off x="5853350" y="1353025"/>
              <a:ext cx="6631200" cy="3880200"/>
            </a:xfrm>
            <a:prstGeom prst="roundRect">
              <a:avLst>
                <a:gd fmla="val 3149" name="adj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Helvetica Neue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1" name="Google Shape;371;p24"/>
            <p:cNvSpPr txBox="1"/>
            <p:nvPr/>
          </p:nvSpPr>
          <p:spPr>
            <a:xfrm>
              <a:off x="6102200" y="1598075"/>
              <a:ext cx="6133500" cy="363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-41275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Char char="●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Local implementations of 9 apps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412750" lvl="1" marL="9144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Helvetica Neue"/>
                <a:buChar char="○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API-operable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412750" lvl="1" marL="9144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Helvetica Neue"/>
                <a:buChar char="○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Fully controllable 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41275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Helvetica Neue"/>
                <a:buChar char="●"/>
              </a:pPr>
              <a:r>
                <a:rPr lang="en" sz="29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simulating digital activities of 100+ people with relationships</a:t>
              </a:r>
              <a:endParaRPr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72" name="Google Shape;372;p24"/>
          <p:cNvSpPr/>
          <p:nvPr/>
        </p:nvSpPr>
        <p:spPr>
          <a:xfrm>
            <a:off x="871250" y="5233325"/>
            <a:ext cx="4342800" cy="858000"/>
          </a:xfrm>
          <a:prstGeom prst="roundRect">
            <a:avLst>
              <a:gd fmla="val 8403" name="adj"/>
            </a:avLst>
          </a:prstGeom>
          <a:solidFill>
            <a:srgbClr val="EFEFE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24"/>
          <p:cNvSpPr txBox="1"/>
          <p:nvPr/>
        </p:nvSpPr>
        <p:spPr>
          <a:xfrm>
            <a:off x="1814400" y="5334525"/>
            <a:ext cx="33996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Fully Controllable </a:t>
            </a:r>
            <a:b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DB &amp; API</a:t>
            </a: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</a:t>
            </a:r>
            <a:endParaRPr sz="1000"/>
          </a:p>
        </p:txBody>
      </p:sp>
      <p:pic>
        <p:nvPicPr>
          <p:cNvPr descr="pasted-movie.png" id="374" name="Google Shape;374;p2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16636" y="5200603"/>
            <a:ext cx="936495" cy="9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4"/>
          <p:cNvSpPr txBox="1"/>
          <p:nvPr/>
        </p:nvSpPr>
        <p:spPr>
          <a:xfrm>
            <a:off x="7276900" y="1218025"/>
            <a:ext cx="3876600" cy="5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rPr b="1" i="0" lang="en" sz="3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Apps &amp; People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6" name="Google Shape;376;p24"/>
          <p:cNvSpPr/>
          <p:nvPr/>
        </p:nvSpPr>
        <p:spPr>
          <a:xfrm>
            <a:off x="3646933" y="7067419"/>
            <a:ext cx="1277700" cy="346200"/>
          </a:xfrm>
          <a:prstGeom prst="roundRect">
            <a:avLst>
              <a:gd fmla="val 10162" name="adj"/>
            </a:avLst>
          </a:prstGeom>
          <a:solidFill>
            <a:srgbClr val="DAE8FC"/>
          </a:solidFill>
          <a:ln cap="flat" cmpd="sng" w="12700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00"/>
              <a:buFont typeface="Helvetica Neue"/>
              <a:buNone/>
            </a:pPr>
            <a:r>
              <a:rPr b="0" i="0" lang="en" sz="1700" u="none" cap="none" strike="noStrik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Roommate</a:t>
            </a:r>
            <a:endParaRPr/>
          </a:p>
        </p:txBody>
      </p:sp>
      <p:sp>
        <p:nvSpPr>
          <p:cNvPr id="377" name="Google Shape;377;p24"/>
          <p:cNvSpPr/>
          <p:nvPr/>
        </p:nvSpPr>
        <p:spPr>
          <a:xfrm>
            <a:off x="3621533" y="7954698"/>
            <a:ext cx="1013700" cy="347700"/>
          </a:xfrm>
          <a:prstGeom prst="roundRect">
            <a:avLst>
              <a:gd fmla="val 11815" name="adj"/>
            </a:avLst>
          </a:prstGeom>
          <a:solidFill>
            <a:srgbClr val="DAE8FC"/>
          </a:solidFill>
          <a:ln cap="flat" cmpd="sng" w="12700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00"/>
              <a:buFont typeface="Helvetica Neue"/>
              <a:buNone/>
            </a:pPr>
            <a:r>
              <a:rPr b="0" i="0" lang="en" sz="1700" u="none" cap="none" strike="noStrik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</a:t>
            </a:r>
            <a:endParaRPr/>
          </a:p>
        </p:txBody>
      </p:sp>
      <p:sp>
        <p:nvSpPr>
          <p:cNvPr id="378" name="Google Shape;378;p24"/>
          <p:cNvSpPr/>
          <p:nvPr/>
        </p:nvSpPr>
        <p:spPr>
          <a:xfrm>
            <a:off x="473500" y="7133500"/>
            <a:ext cx="2852400" cy="1013700"/>
          </a:xfrm>
          <a:prstGeom prst="wedgeRoundRectCallout">
            <a:avLst>
              <a:gd fmla="val 60394" name="adj1"/>
              <a:gd fmla="val -45521" name="adj2"/>
              <a:gd fmla="val 0" name="adj3"/>
            </a:avLst>
          </a:prstGeom>
          <a:solidFill>
            <a:srgbClr val="FFCCE6"/>
          </a:solidFill>
          <a:ln cap="flat" cmpd="sng" w="25400">
            <a:solidFill>
              <a:srgbClr val="950D5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" sz="2000">
                <a:solidFill>
                  <a:srgbClr val="950D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[phone.message]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Hey Roomie, have </a:t>
            </a:r>
            <a:b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seen my car keys?</a:t>
            </a:r>
            <a:endParaRPr/>
          </a:p>
        </p:txBody>
      </p:sp>
      <p:pic>
        <p:nvPicPr>
          <p:cNvPr descr="pasted-movie.png" id="379" name="Google Shape;379;p2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30788" y="6881900"/>
            <a:ext cx="1045425" cy="10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4"/>
          <p:cNvSpPr/>
          <p:nvPr/>
        </p:nvSpPr>
        <p:spPr>
          <a:xfrm>
            <a:off x="-25" y="725"/>
            <a:ext cx="13002900" cy="9747600"/>
          </a:xfrm>
          <a:prstGeom prst="roundRect">
            <a:avLst>
              <a:gd fmla="val 0" name="adj"/>
            </a:avLst>
          </a:prstGeom>
          <a:solidFill>
            <a:srgbClr val="BABABA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5628975" y="5707925"/>
            <a:ext cx="7009200" cy="3632100"/>
          </a:xfrm>
          <a:prstGeom prst="roundRect">
            <a:avLst>
              <a:gd fmla="val 4906" name="adj"/>
            </a:avLst>
          </a:prstGeom>
          <a:solidFill>
            <a:srgbClr val="FFFFFF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High-Fidelity &amp; Reliable</a:t>
            </a:r>
            <a:br>
              <a:rPr b="1" lang="en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World</a:t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●"/>
            </a:pPr>
            <a:r>
              <a:rPr lang="en" sz="32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60K+</a:t>
            </a: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lines of code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●"/>
            </a:pPr>
            <a:r>
              <a:rPr lang="en" sz="32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457</a:t>
            </a: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APIs w/ detailed docs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●"/>
            </a:pPr>
            <a:r>
              <a:rPr lang="en" sz="32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100+</a:t>
            </a: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DB tables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●"/>
            </a:pPr>
            <a:r>
              <a:rPr lang="en" sz="32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1700+</a:t>
            </a: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unit tests (</a:t>
            </a:r>
            <a:r>
              <a:rPr lang="en" sz="25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98%</a:t>
            </a: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code coverage</a:t>
            </a: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/>
          <p:nvPr/>
        </p:nvSpPr>
        <p:spPr>
          <a:xfrm>
            <a:off x="4857800" y="2643700"/>
            <a:ext cx="6271500" cy="5110200"/>
          </a:xfrm>
          <a:prstGeom prst="roundRect">
            <a:avLst>
              <a:gd fmla="val 12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5"/>
          <p:cNvSpPr/>
          <p:nvPr/>
        </p:nvSpPr>
        <p:spPr>
          <a:xfrm>
            <a:off x="5315000" y="3100900"/>
            <a:ext cx="6271500" cy="5110200"/>
          </a:xfrm>
          <a:prstGeom prst="roundRect">
            <a:avLst>
              <a:gd fmla="val 12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5"/>
          <p:cNvSpPr/>
          <p:nvPr/>
        </p:nvSpPr>
        <p:spPr>
          <a:xfrm>
            <a:off x="307000" y="271275"/>
            <a:ext cx="3876600" cy="829500"/>
          </a:xfrm>
          <a:prstGeom prst="roundRect">
            <a:avLst>
              <a:gd fmla="val 5929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</a:t>
            </a:r>
            <a:endParaRPr sz="3800"/>
          </a:p>
        </p:txBody>
      </p:sp>
      <p:sp>
        <p:nvSpPr>
          <p:cNvPr id="389" name="Google Shape;389;p25"/>
          <p:cNvSpPr/>
          <p:nvPr/>
        </p:nvSpPr>
        <p:spPr>
          <a:xfrm>
            <a:off x="4566754" y="271275"/>
            <a:ext cx="3881100" cy="829500"/>
          </a:xfrm>
          <a:prstGeom prst="roundRect">
            <a:avLst>
              <a:gd fmla="val 4717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</a:t>
            </a:r>
            <a:endParaRPr sz="3800"/>
          </a:p>
        </p:txBody>
      </p:sp>
      <p:sp>
        <p:nvSpPr>
          <p:cNvPr id="390" name="Google Shape;390;p25"/>
          <p:cNvSpPr/>
          <p:nvPr/>
        </p:nvSpPr>
        <p:spPr>
          <a:xfrm>
            <a:off x="8758973" y="271275"/>
            <a:ext cx="3879300" cy="829500"/>
          </a:xfrm>
          <a:prstGeom prst="roundRect">
            <a:avLst>
              <a:gd fmla="val 4419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sz="3800"/>
          </a:p>
        </p:txBody>
      </p:sp>
      <p:sp>
        <p:nvSpPr>
          <p:cNvPr id="391" name="Google Shape;391;p25"/>
          <p:cNvSpPr/>
          <p:nvPr/>
        </p:nvSpPr>
        <p:spPr>
          <a:xfrm>
            <a:off x="530700" y="3106025"/>
            <a:ext cx="2939400" cy="13104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en" sz="2500"/>
              <a:t>Play Spotify .. with enough songs …</a:t>
            </a:r>
            <a:endParaRPr sz="2500"/>
          </a:p>
        </p:txBody>
      </p:sp>
      <p:sp>
        <p:nvSpPr>
          <p:cNvPr id="392" name="Google Shape;392;p25"/>
          <p:cNvSpPr txBox="1"/>
          <p:nvPr/>
        </p:nvSpPr>
        <p:spPr>
          <a:xfrm>
            <a:off x="1154850" y="2581625"/>
            <a:ext cx="16911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Scenario</a:t>
            </a:r>
            <a:endParaRPr b="1" sz="2800"/>
          </a:p>
        </p:txBody>
      </p:sp>
      <p:pic>
        <p:nvPicPr>
          <p:cNvPr id="393" name="Google Shape;3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99" y="5795726"/>
            <a:ext cx="829500" cy="82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25"/>
          <p:cNvCxnSpPr/>
          <p:nvPr/>
        </p:nvCxnSpPr>
        <p:spPr>
          <a:xfrm>
            <a:off x="1483825" y="5243425"/>
            <a:ext cx="1986300" cy="1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25"/>
          <p:cNvCxnSpPr/>
          <p:nvPr/>
        </p:nvCxnSpPr>
        <p:spPr>
          <a:xfrm>
            <a:off x="1483825" y="4582825"/>
            <a:ext cx="0" cy="664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25"/>
          <p:cNvSpPr txBox="1"/>
          <p:nvPr/>
        </p:nvSpPr>
        <p:spPr>
          <a:xfrm rot="800">
            <a:off x="1620075" y="4603063"/>
            <a:ext cx="12885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999999"/>
                </a:solidFill>
              </a:rPr>
              <a:t>ground</a:t>
            </a:r>
            <a:endParaRPr sz="2600">
              <a:solidFill>
                <a:srgbClr val="999999"/>
              </a:solidFill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1756450" y="5707375"/>
            <a:ext cx="19203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Generator Code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398" name="Google Shape;398;p25"/>
          <p:cNvSpPr txBox="1"/>
          <p:nvPr/>
        </p:nvSpPr>
        <p:spPr>
          <a:xfrm rot="-5400000">
            <a:off x="3446700" y="4934575"/>
            <a:ext cx="12768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Tasks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399" name="Google Shape;399;p25"/>
          <p:cNvSpPr/>
          <p:nvPr/>
        </p:nvSpPr>
        <p:spPr>
          <a:xfrm>
            <a:off x="335788" y="1388350"/>
            <a:ext cx="12331200" cy="829500"/>
          </a:xfrm>
          <a:prstGeom prst="roundRect">
            <a:avLst>
              <a:gd fmla="val 5619" name="adj"/>
            </a:avLst>
          </a:prstGeom>
          <a:solidFill>
            <a:srgbClr val="FFD966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Day-to-day</a:t>
            </a:r>
            <a:r>
              <a:rPr lang="en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(rich &amp; interactive coding)</a:t>
            </a: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tasks developed using Engine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00" name="Google Shape;400;p25"/>
          <p:cNvSpPr/>
          <p:nvPr/>
        </p:nvSpPr>
        <p:spPr>
          <a:xfrm>
            <a:off x="5772200" y="3558100"/>
            <a:ext cx="6271500" cy="5110200"/>
          </a:xfrm>
          <a:prstGeom prst="roundRect">
            <a:avLst>
              <a:gd fmla="val 129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5"/>
          <p:cNvSpPr txBox="1"/>
          <p:nvPr/>
        </p:nvSpPr>
        <p:spPr>
          <a:xfrm>
            <a:off x="6386350" y="5990825"/>
            <a:ext cx="24900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World State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300">
                <a:solidFill>
                  <a:schemeClr val="dk1"/>
                </a:solidFill>
              </a:rPr>
              <a:t>The DB State &amp;</a:t>
            </a:r>
            <a:br>
              <a:rPr lang="en" sz="2300">
                <a:solidFill>
                  <a:schemeClr val="dk1"/>
                </a:solidFill>
              </a:rPr>
            </a:br>
            <a:r>
              <a:rPr lang="en" sz="2300">
                <a:solidFill>
                  <a:schemeClr val="dk1"/>
                </a:solidFill>
              </a:rPr>
              <a:t>Time Now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402" name="Google Shape;402;p25"/>
          <p:cNvSpPr/>
          <p:nvPr/>
        </p:nvSpPr>
        <p:spPr>
          <a:xfrm>
            <a:off x="9582675" y="4981225"/>
            <a:ext cx="1467600" cy="10641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sz="1800"/>
          </a:p>
        </p:txBody>
      </p:sp>
      <p:sp>
        <p:nvSpPr>
          <p:cNvPr id="403" name="Google Shape;403;p25"/>
          <p:cNvSpPr/>
          <p:nvPr/>
        </p:nvSpPr>
        <p:spPr>
          <a:xfrm>
            <a:off x="6626050" y="4963225"/>
            <a:ext cx="1920300" cy="10641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sz="1800"/>
          </a:p>
        </p:txBody>
      </p:sp>
      <p:pic>
        <p:nvPicPr>
          <p:cNvPr descr="pasted-movie.png" id="404" name="Google Shape;4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9800" y="5030200"/>
            <a:ext cx="1046400" cy="106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3875" y="5230175"/>
            <a:ext cx="610500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2950" y="5159100"/>
            <a:ext cx="664200" cy="6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5"/>
          <p:cNvSpPr txBox="1"/>
          <p:nvPr/>
        </p:nvSpPr>
        <p:spPr>
          <a:xfrm>
            <a:off x="9057550" y="5990825"/>
            <a:ext cx="28542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Supervisor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300">
                <a:solidFill>
                  <a:schemeClr val="dk1"/>
                </a:solidFill>
              </a:rPr>
              <a:t>Person assigning the task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408" name="Google Shape;408;p25"/>
          <p:cNvSpPr txBox="1"/>
          <p:nvPr/>
        </p:nvSpPr>
        <p:spPr>
          <a:xfrm>
            <a:off x="6458350" y="3662150"/>
            <a:ext cx="47508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Instruction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409" name="Google Shape;409;p25"/>
          <p:cNvSpPr/>
          <p:nvPr/>
        </p:nvSpPr>
        <p:spPr>
          <a:xfrm>
            <a:off x="6458475" y="4179050"/>
            <a:ext cx="4750800" cy="6105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my </a:t>
            </a:r>
            <a:r>
              <a:rPr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with </a:t>
            </a: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5794275" y="3576700"/>
            <a:ext cx="549900" cy="409800"/>
          </a:xfrm>
          <a:prstGeom prst="roundRect">
            <a:avLst>
              <a:gd fmla="val 14361" name="adj"/>
            </a:avLst>
          </a:prstGeom>
          <a:solidFill>
            <a:srgbClr val="FBAB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</a:t>
            </a:r>
            <a:endParaRPr sz="2300"/>
          </a:p>
        </p:txBody>
      </p:sp>
      <p:cxnSp>
        <p:nvCxnSpPr>
          <p:cNvPr id="411" name="Google Shape;411;p25"/>
          <p:cNvCxnSpPr/>
          <p:nvPr/>
        </p:nvCxnSpPr>
        <p:spPr>
          <a:xfrm>
            <a:off x="5776300" y="7349700"/>
            <a:ext cx="6272700" cy="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2" name="Google Shape;4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549" y="7697750"/>
            <a:ext cx="829500" cy="82952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5"/>
          <p:cNvSpPr txBox="1"/>
          <p:nvPr/>
        </p:nvSpPr>
        <p:spPr>
          <a:xfrm>
            <a:off x="6922450" y="7545350"/>
            <a:ext cx="2490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Solution Code </a:t>
            </a:r>
            <a:br>
              <a:rPr b="1" lang="en" sz="2500">
                <a:solidFill>
                  <a:schemeClr val="dk1"/>
                </a:solidFill>
              </a:rPr>
            </a:br>
            <a:r>
              <a:rPr b="1" lang="en" sz="2500">
                <a:solidFill>
                  <a:schemeClr val="dk1"/>
                </a:solidFill>
              </a:rPr>
              <a:t>+ Eval. Tests</a:t>
            </a:r>
            <a:endParaRPr b="1" sz="2500">
              <a:solidFill>
                <a:schemeClr val="dk1"/>
              </a:solidFill>
            </a:endParaRPr>
          </a:p>
        </p:txBody>
      </p:sp>
      <p:pic>
        <p:nvPicPr>
          <p:cNvPr id="414" name="Google Shape;41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07646" y="7697750"/>
            <a:ext cx="664200" cy="66417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5"/>
          <p:cNvSpPr txBox="1"/>
          <p:nvPr/>
        </p:nvSpPr>
        <p:spPr>
          <a:xfrm>
            <a:off x="9734950" y="7514313"/>
            <a:ext cx="2490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To Verify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Solvability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416" name="Google Shape;416;p25"/>
          <p:cNvSpPr/>
          <p:nvPr/>
        </p:nvSpPr>
        <p:spPr>
          <a:xfrm>
            <a:off x="530700" y="7085325"/>
            <a:ext cx="3581100" cy="1871400"/>
          </a:xfrm>
          <a:prstGeom prst="roundRect">
            <a:avLst>
              <a:gd fmla="val 7971" name="adj"/>
            </a:avLst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All </a:t>
            </a:r>
            <a:r>
              <a:rPr lang="en" sz="2400">
                <a:solidFill>
                  <a:srgbClr val="666666"/>
                </a:solidFill>
              </a:rPr>
              <a:t>codes (     ) written  by us </a:t>
            </a:r>
            <a:r>
              <a:rPr i="1" lang="en" sz="2400">
                <a:solidFill>
                  <a:srgbClr val="666666"/>
                </a:solidFill>
              </a:rPr>
              <a:t>individually</a:t>
            </a:r>
            <a:r>
              <a:rPr lang="en" sz="2400">
                <a:solidFill>
                  <a:srgbClr val="666666"/>
                </a:solidFill>
              </a:rPr>
              <a:t> for each task scenario</a:t>
            </a:r>
            <a:endParaRPr sz="24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</a:rPr>
              <a:t>(40K+ lines of code)</a:t>
            </a:r>
            <a:endParaRPr b="1" sz="2400">
              <a:solidFill>
                <a:srgbClr val="CC0000"/>
              </a:solidFill>
            </a:endParaRPr>
          </a:p>
        </p:txBody>
      </p:sp>
      <p:pic>
        <p:nvPicPr>
          <p:cNvPr id="417" name="Google Shape;4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850" y="7322500"/>
            <a:ext cx="314950" cy="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5"/>
          <p:cNvSpPr/>
          <p:nvPr/>
        </p:nvSpPr>
        <p:spPr>
          <a:xfrm>
            <a:off x="5337075" y="3119500"/>
            <a:ext cx="549900" cy="409800"/>
          </a:xfrm>
          <a:prstGeom prst="roundRect">
            <a:avLst>
              <a:gd fmla="val 14361" name="adj"/>
            </a:avLst>
          </a:prstGeom>
          <a:solidFill>
            <a:srgbClr val="FBAB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T2</a:t>
            </a:r>
            <a:endParaRPr sz="2300"/>
          </a:p>
        </p:txBody>
      </p:sp>
      <p:sp>
        <p:nvSpPr>
          <p:cNvPr id="419" name="Google Shape;419;p25"/>
          <p:cNvSpPr/>
          <p:nvPr/>
        </p:nvSpPr>
        <p:spPr>
          <a:xfrm>
            <a:off x="4879875" y="2662300"/>
            <a:ext cx="549900" cy="409800"/>
          </a:xfrm>
          <a:prstGeom prst="roundRect">
            <a:avLst>
              <a:gd fmla="val 14361" name="adj"/>
            </a:avLst>
          </a:prstGeom>
          <a:solidFill>
            <a:srgbClr val="FBAB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T1</a:t>
            </a:r>
            <a:endParaRPr sz="2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/>
          <p:nvPr/>
        </p:nvSpPr>
        <p:spPr>
          <a:xfrm>
            <a:off x="605925" y="2734056"/>
            <a:ext cx="2849700" cy="1024200"/>
          </a:xfrm>
          <a:prstGeom prst="roundRect">
            <a:avLst>
              <a:gd fmla="val 3433" name="adj"/>
            </a:avLst>
          </a:prstGeom>
          <a:noFill/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sz="2900"/>
          </a:p>
        </p:txBody>
      </p:sp>
      <p:sp>
        <p:nvSpPr>
          <p:cNvPr id="425" name="Google Shape;425;p26"/>
          <p:cNvSpPr/>
          <p:nvPr/>
        </p:nvSpPr>
        <p:spPr>
          <a:xfrm>
            <a:off x="605925" y="4398264"/>
            <a:ext cx="2849700" cy="1042500"/>
          </a:xfrm>
          <a:prstGeom prst="roundRect">
            <a:avLst>
              <a:gd fmla="val 3433" name="adj"/>
            </a:avLst>
          </a:prstGeom>
          <a:noFill/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sz="2900"/>
          </a:p>
        </p:txBody>
      </p:sp>
      <p:sp>
        <p:nvSpPr>
          <p:cNvPr id="426" name="Google Shape;426;p26"/>
          <p:cNvSpPr/>
          <p:nvPr/>
        </p:nvSpPr>
        <p:spPr>
          <a:xfrm>
            <a:off x="688900" y="7348725"/>
            <a:ext cx="11759100" cy="813900"/>
          </a:xfrm>
          <a:prstGeom prst="roundRect">
            <a:avLst>
              <a:gd fmla="val 9127" name="adj"/>
            </a:avLst>
          </a:prstGeom>
          <a:noFill/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sz="3000"/>
          </a:p>
        </p:txBody>
      </p:sp>
      <p:sp>
        <p:nvSpPr>
          <p:cNvPr id="427" name="Google Shape;427;p26"/>
          <p:cNvSpPr/>
          <p:nvPr/>
        </p:nvSpPr>
        <p:spPr>
          <a:xfrm>
            <a:off x="671550" y="5977075"/>
            <a:ext cx="11759100" cy="811200"/>
          </a:xfrm>
          <a:prstGeom prst="roundRect">
            <a:avLst>
              <a:gd fmla="val 9127" name="adj"/>
            </a:avLst>
          </a:prstGeom>
          <a:noFill/>
          <a:ln cap="flat" cmpd="sng" w="3810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sz="3000"/>
          </a:p>
        </p:txBody>
      </p:sp>
      <p:sp>
        <p:nvSpPr>
          <p:cNvPr id="428" name="Google Shape;428;p26"/>
          <p:cNvSpPr/>
          <p:nvPr/>
        </p:nvSpPr>
        <p:spPr>
          <a:xfrm>
            <a:off x="307000" y="271275"/>
            <a:ext cx="3876600" cy="829500"/>
          </a:xfrm>
          <a:prstGeom prst="roundRect">
            <a:avLst>
              <a:gd fmla="val 5929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</a:t>
            </a:r>
            <a:endParaRPr sz="3800"/>
          </a:p>
        </p:txBody>
      </p:sp>
      <p:sp>
        <p:nvSpPr>
          <p:cNvPr id="429" name="Google Shape;429;p26"/>
          <p:cNvSpPr/>
          <p:nvPr/>
        </p:nvSpPr>
        <p:spPr>
          <a:xfrm>
            <a:off x="4566754" y="271275"/>
            <a:ext cx="3881100" cy="829500"/>
          </a:xfrm>
          <a:prstGeom prst="roundRect">
            <a:avLst>
              <a:gd fmla="val 471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</a:t>
            </a:r>
            <a:endParaRPr sz="3800"/>
          </a:p>
        </p:txBody>
      </p:sp>
      <p:sp>
        <p:nvSpPr>
          <p:cNvPr id="430" name="Google Shape;430;p26"/>
          <p:cNvSpPr/>
          <p:nvPr/>
        </p:nvSpPr>
        <p:spPr>
          <a:xfrm>
            <a:off x="8758973" y="271275"/>
            <a:ext cx="3879300" cy="829500"/>
          </a:xfrm>
          <a:prstGeom prst="roundRect">
            <a:avLst>
              <a:gd fmla="val 4419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sz="3800"/>
          </a:p>
        </p:txBody>
      </p:sp>
      <p:sp>
        <p:nvSpPr>
          <p:cNvPr id="431" name="Google Shape;431;p26"/>
          <p:cNvSpPr/>
          <p:nvPr/>
        </p:nvSpPr>
        <p:spPr>
          <a:xfrm>
            <a:off x="671550" y="1426450"/>
            <a:ext cx="11697300" cy="829500"/>
          </a:xfrm>
          <a:prstGeom prst="roundRect">
            <a:avLst>
              <a:gd fmla="val 5619" name="adj"/>
            </a:avLst>
          </a:prstGeom>
          <a:solidFill>
            <a:srgbClr val="FFD966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</a:t>
            </a:r>
            <a:r>
              <a:rPr i="1"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robustly</a:t>
            </a: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evaluate agents on such tasks?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3331350" y="2724850"/>
            <a:ext cx="9099000" cy="1042500"/>
          </a:xfrm>
          <a:prstGeom prst="roundRect">
            <a:avLst>
              <a:gd fmla="val 4655" name="adj"/>
            </a:avLst>
          </a:prstGeom>
          <a:solidFill>
            <a:srgbClr val="CFE2F3"/>
          </a:solidFill>
          <a:ln cap="flat" cmpd="sng" w="1905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en" sz="3000"/>
              <a:t>Many ways of </a:t>
            </a:r>
            <a:r>
              <a:rPr b="1" lang="en" sz="3000"/>
              <a:t>completing the goal</a:t>
            </a:r>
            <a:endParaRPr sz="2900"/>
          </a:p>
        </p:txBody>
      </p:sp>
      <p:sp>
        <p:nvSpPr>
          <p:cNvPr id="433" name="Google Shape;433;p26"/>
          <p:cNvSpPr/>
          <p:nvPr/>
        </p:nvSpPr>
        <p:spPr>
          <a:xfrm>
            <a:off x="1831900" y="7339575"/>
            <a:ext cx="10598400" cy="829500"/>
          </a:xfrm>
          <a:prstGeom prst="roundRect">
            <a:avLst>
              <a:gd fmla="val 9127" name="adj"/>
            </a:avLst>
          </a:prstGeom>
          <a:solidFill>
            <a:srgbClr val="D9EAD3"/>
          </a:solidFill>
          <a:ln cap="flat" cmpd="sng" w="1905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en" sz="3000"/>
              <a:t>AppWorld uses </a:t>
            </a:r>
            <a:r>
              <a:rPr b="1" lang="en" sz="3000">
                <a:solidFill>
                  <a:srgbClr val="38761D"/>
                </a:solidFill>
              </a:rPr>
              <a:t>State-based</a:t>
            </a:r>
            <a:r>
              <a:rPr lang="en" sz="3000"/>
              <a:t> &amp; </a:t>
            </a:r>
            <a:r>
              <a:rPr b="1" lang="en" sz="3000">
                <a:solidFill>
                  <a:srgbClr val="38761D"/>
                </a:solidFill>
              </a:rPr>
              <a:t>Execution-based</a:t>
            </a:r>
            <a:r>
              <a:rPr lang="en" sz="3000"/>
              <a:t> approach.</a:t>
            </a:r>
            <a:endParaRPr sz="3000"/>
          </a:p>
        </p:txBody>
      </p:sp>
      <p:sp>
        <p:nvSpPr>
          <p:cNvPr id="434" name="Google Shape;434;p26"/>
          <p:cNvSpPr/>
          <p:nvPr/>
        </p:nvSpPr>
        <p:spPr>
          <a:xfrm>
            <a:off x="3349125" y="4389075"/>
            <a:ext cx="9099000" cy="1063200"/>
          </a:xfrm>
          <a:prstGeom prst="roundRect">
            <a:avLst>
              <a:gd fmla="val 3433" name="adj"/>
            </a:avLst>
          </a:prstGeom>
          <a:solidFill>
            <a:srgbClr val="CFE2F3"/>
          </a:solidFill>
          <a:ln cap="flat" cmpd="sng" w="1905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en" sz="3000"/>
              <a:t>Many ways of  </a:t>
            </a:r>
            <a:r>
              <a:rPr b="1" lang="en" sz="3000"/>
              <a:t>causing collateral damage</a:t>
            </a:r>
            <a:endParaRPr sz="2900"/>
          </a:p>
        </p:txBody>
      </p:sp>
      <p:sp>
        <p:nvSpPr>
          <p:cNvPr id="435" name="Google Shape;435;p26"/>
          <p:cNvSpPr/>
          <p:nvPr/>
        </p:nvSpPr>
        <p:spPr>
          <a:xfrm>
            <a:off x="1832225" y="5967975"/>
            <a:ext cx="10598400" cy="829500"/>
          </a:xfrm>
          <a:prstGeom prst="roundRect">
            <a:avLst>
              <a:gd fmla="val 9127" name="adj"/>
            </a:avLst>
          </a:prstGeom>
          <a:solidFill>
            <a:srgbClr val="F4CCCC"/>
          </a:solidFill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1" lang="en" sz="3000"/>
              <a:t>Comparison to a reference</a:t>
            </a:r>
            <a:r>
              <a:rPr lang="en" sz="3000"/>
              <a:t> code/API calls</a:t>
            </a:r>
            <a:r>
              <a:rPr b="1" lang="en" sz="3000"/>
              <a:t> isn’t suitable </a:t>
            </a:r>
            <a:endParaRPr sz="3000"/>
          </a:p>
        </p:txBody>
      </p:sp>
      <p:pic>
        <p:nvPicPr>
          <p:cNvPr id="436" name="Google Shape;4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711" y="6049325"/>
            <a:ext cx="666790" cy="66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700" y="7401625"/>
            <a:ext cx="666800" cy="65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850" y="4456300"/>
            <a:ext cx="829500" cy="8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9625" y="4464850"/>
            <a:ext cx="829500" cy="8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9250" y="2819800"/>
            <a:ext cx="829500" cy="8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913850" y="2819800"/>
            <a:ext cx="829500" cy="8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"/>
          <p:cNvSpPr/>
          <p:nvPr/>
        </p:nvSpPr>
        <p:spPr>
          <a:xfrm>
            <a:off x="983200" y="6039250"/>
            <a:ext cx="4824300" cy="2529900"/>
          </a:xfrm>
          <a:prstGeom prst="roundRect">
            <a:avLst>
              <a:gd fmla="val 3417" name="adj"/>
            </a:avLst>
          </a:prstGeom>
          <a:solidFill>
            <a:schemeClr val="lt2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7"/>
          <p:cNvSpPr/>
          <p:nvPr/>
        </p:nvSpPr>
        <p:spPr>
          <a:xfrm>
            <a:off x="1019675" y="4773100"/>
            <a:ext cx="4824300" cy="695400"/>
          </a:xfrm>
          <a:prstGeom prst="roundRect">
            <a:avLst>
              <a:gd fmla="val 7821" name="adj"/>
            </a:avLst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Database Difference</a:t>
            </a:r>
            <a:endParaRPr sz="3000"/>
          </a:p>
        </p:txBody>
      </p:sp>
      <p:pic>
        <p:nvPicPr>
          <p:cNvPr descr="pasted-movie.png" id="448" name="Google Shape;4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750" y="2237350"/>
            <a:ext cx="1133850" cy="1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7"/>
          <p:cNvSpPr/>
          <p:nvPr/>
        </p:nvSpPr>
        <p:spPr>
          <a:xfrm>
            <a:off x="307000" y="271275"/>
            <a:ext cx="3876600" cy="829500"/>
          </a:xfrm>
          <a:prstGeom prst="roundRect">
            <a:avLst>
              <a:gd fmla="val 5929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</a:t>
            </a:r>
            <a:endParaRPr sz="3800"/>
          </a:p>
        </p:txBody>
      </p:sp>
      <p:sp>
        <p:nvSpPr>
          <p:cNvPr id="450" name="Google Shape;450;p27"/>
          <p:cNvSpPr/>
          <p:nvPr/>
        </p:nvSpPr>
        <p:spPr>
          <a:xfrm>
            <a:off x="4566754" y="271275"/>
            <a:ext cx="3881100" cy="829500"/>
          </a:xfrm>
          <a:prstGeom prst="roundRect">
            <a:avLst>
              <a:gd fmla="val 471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</a:t>
            </a:r>
            <a:endParaRPr sz="3800"/>
          </a:p>
        </p:txBody>
      </p:sp>
      <p:sp>
        <p:nvSpPr>
          <p:cNvPr id="451" name="Google Shape;451;p27"/>
          <p:cNvSpPr/>
          <p:nvPr/>
        </p:nvSpPr>
        <p:spPr>
          <a:xfrm>
            <a:off x="8758973" y="271275"/>
            <a:ext cx="3879300" cy="829500"/>
          </a:xfrm>
          <a:prstGeom prst="roundRect">
            <a:avLst>
              <a:gd fmla="val 4419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sz="3800"/>
          </a:p>
        </p:txBody>
      </p:sp>
      <p:sp>
        <p:nvSpPr>
          <p:cNvPr id="452" name="Google Shape;452;p27"/>
          <p:cNvSpPr txBox="1"/>
          <p:nvPr/>
        </p:nvSpPr>
        <p:spPr>
          <a:xfrm>
            <a:off x="3910750" y="2643125"/>
            <a:ext cx="28653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End DB state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300">
                <a:solidFill>
                  <a:schemeClr val="dk1"/>
                </a:solidFill>
              </a:rPr>
              <a:t>(after agent ends)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00" y="1812825"/>
            <a:ext cx="829500" cy="8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 txBox="1"/>
          <p:nvPr/>
        </p:nvSpPr>
        <p:spPr>
          <a:xfrm>
            <a:off x="244000" y="2689000"/>
            <a:ext cx="28653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Start DB state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300">
                <a:solidFill>
                  <a:schemeClr val="dk1"/>
                </a:solidFill>
              </a:rPr>
              <a:t>(before agent starts)</a:t>
            </a:r>
            <a:endParaRPr sz="2300">
              <a:solidFill>
                <a:schemeClr val="dk1"/>
              </a:solidFill>
            </a:endParaRPr>
          </a:p>
        </p:txBody>
      </p:sp>
      <p:cxnSp>
        <p:nvCxnSpPr>
          <p:cNvPr id="455" name="Google Shape;455;p27"/>
          <p:cNvCxnSpPr/>
          <p:nvPr/>
        </p:nvCxnSpPr>
        <p:spPr>
          <a:xfrm>
            <a:off x="2650625" y="2297625"/>
            <a:ext cx="1747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6" name="Google Shape;45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6725" y="1465850"/>
            <a:ext cx="695300" cy="6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6924" y="4773150"/>
            <a:ext cx="695300" cy="6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27"/>
          <p:cNvCxnSpPr>
            <a:endCxn id="459" idx="2"/>
          </p:cNvCxnSpPr>
          <p:nvPr/>
        </p:nvCxnSpPr>
        <p:spPr>
          <a:xfrm>
            <a:off x="1387925" y="3852875"/>
            <a:ext cx="4052100" cy="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0" name="Google Shape;460;p27"/>
          <p:cNvSpPr/>
          <p:nvPr/>
        </p:nvSpPr>
        <p:spPr>
          <a:xfrm>
            <a:off x="1249025" y="3713975"/>
            <a:ext cx="277800" cy="2778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7"/>
          <p:cNvSpPr/>
          <p:nvPr/>
        </p:nvSpPr>
        <p:spPr>
          <a:xfrm>
            <a:off x="5440025" y="3713975"/>
            <a:ext cx="277800" cy="2778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1" name="Google Shape;461;p27"/>
          <p:cNvCxnSpPr/>
          <p:nvPr/>
        </p:nvCxnSpPr>
        <p:spPr>
          <a:xfrm rot="10800000">
            <a:off x="3431825" y="3852775"/>
            <a:ext cx="0" cy="8127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462" name="Google Shape;4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000" y="1812825"/>
            <a:ext cx="829500" cy="8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2225" y="6913000"/>
            <a:ext cx="787500" cy="7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7"/>
          <p:cNvSpPr/>
          <p:nvPr/>
        </p:nvSpPr>
        <p:spPr>
          <a:xfrm>
            <a:off x="1415625" y="7169925"/>
            <a:ext cx="724200" cy="136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58300" y="6913000"/>
            <a:ext cx="787500" cy="7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175" y="6892000"/>
            <a:ext cx="829500" cy="8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7"/>
          <p:cNvSpPr/>
          <p:nvPr/>
        </p:nvSpPr>
        <p:spPr>
          <a:xfrm>
            <a:off x="4648625" y="7341575"/>
            <a:ext cx="181200" cy="136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68" name="Google Shape;468;p27"/>
          <p:cNvSpPr txBox="1"/>
          <p:nvPr/>
        </p:nvSpPr>
        <p:spPr>
          <a:xfrm>
            <a:off x="943475" y="8656650"/>
            <a:ext cx="4824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</a:rPr>
              <a:t>Cumulative</a:t>
            </a:r>
            <a:r>
              <a:rPr lang="en" sz="3000">
                <a:solidFill>
                  <a:schemeClr val="dk1"/>
                </a:solidFill>
              </a:rPr>
              <a:t> DB Changes 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1019675" y="7816425"/>
            <a:ext cx="4698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changed tables / rows / cols</a:t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470" name="Google Shape;470;p27"/>
          <p:cNvCxnSpPr/>
          <p:nvPr/>
        </p:nvCxnSpPr>
        <p:spPr>
          <a:xfrm rot="10800000">
            <a:off x="3413975" y="5529300"/>
            <a:ext cx="0" cy="4380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71" name="Google Shape;471;p27"/>
          <p:cNvSpPr/>
          <p:nvPr/>
        </p:nvSpPr>
        <p:spPr>
          <a:xfrm>
            <a:off x="8799250" y="7348000"/>
            <a:ext cx="3577500" cy="1134000"/>
          </a:xfrm>
          <a:prstGeom prst="roundRect">
            <a:avLst>
              <a:gd fmla="val 5619" name="adj"/>
            </a:avLst>
          </a:prstGeom>
          <a:solidFill>
            <a:schemeClr val="lt1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8799250" y="6039250"/>
            <a:ext cx="3577500" cy="1133700"/>
          </a:xfrm>
          <a:prstGeom prst="roundRect">
            <a:avLst>
              <a:gd fmla="val 5619" name="adj"/>
            </a:avLst>
          </a:prstGeom>
          <a:solidFill>
            <a:schemeClr val="lt1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3" name="Google Shape;47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48800" y="6313888"/>
            <a:ext cx="533975" cy="5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18637" y="7623875"/>
            <a:ext cx="570851" cy="57085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7"/>
          <p:cNvSpPr txBox="1"/>
          <p:nvPr/>
        </p:nvSpPr>
        <p:spPr>
          <a:xfrm>
            <a:off x="8794575" y="7634700"/>
            <a:ext cx="28422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No Unexpected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76" name="Google Shape;476;p27"/>
          <p:cNvSpPr txBox="1"/>
          <p:nvPr/>
        </p:nvSpPr>
        <p:spPr>
          <a:xfrm>
            <a:off x="9048150" y="6295325"/>
            <a:ext cx="24006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All Expected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77" name="Google Shape;477;p27"/>
          <p:cNvSpPr txBox="1"/>
          <p:nvPr/>
        </p:nvSpPr>
        <p:spPr>
          <a:xfrm>
            <a:off x="1242400" y="6211950"/>
            <a:ext cx="11043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Added Row</a:t>
            </a:r>
            <a:endParaRPr sz="1600">
              <a:solidFill>
                <a:srgbClr val="A64D79"/>
              </a:solidFill>
            </a:endParaRPr>
          </a:p>
        </p:txBody>
      </p:sp>
      <p:sp>
        <p:nvSpPr>
          <p:cNvPr id="478" name="Google Shape;478;p27"/>
          <p:cNvSpPr txBox="1"/>
          <p:nvPr/>
        </p:nvSpPr>
        <p:spPr>
          <a:xfrm>
            <a:off x="2821025" y="6211950"/>
            <a:ext cx="1221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Removed Row</a:t>
            </a:r>
            <a:endParaRPr sz="1600">
              <a:solidFill>
                <a:srgbClr val="A64D79"/>
              </a:solidFill>
            </a:endParaRPr>
          </a:p>
        </p:txBody>
      </p:sp>
      <p:sp>
        <p:nvSpPr>
          <p:cNvPr id="479" name="Google Shape;479;p27"/>
          <p:cNvSpPr txBox="1"/>
          <p:nvPr/>
        </p:nvSpPr>
        <p:spPr>
          <a:xfrm>
            <a:off x="4417675" y="6211950"/>
            <a:ext cx="12837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64D79"/>
                </a:solidFill>
              </a:rPr>
              <a:t>Changed Column</a:t>
            </a:r>
            <a:endParaRPr sz="1600">
              <a:solidFill>
                <a:srgbClr val="A64D79"/>
              </a:solidFill>
            </a:endParaRPr>
          </a:p>
        </p:txBody>
      </p:sp>
      <p:sp>
        <p:nvSpPr>
          <p:cNvPr id="480" name="Google Shape;480;p27"/>
          <p:cNvSpPr/>
          <p:nvPr/>
        </p:nvSpPr>
        <p:spPr>
          <a:xfrm>
            <a:off x="3089825" y="7341575"/>
            <a:ext cx="719100" cy="136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81" name="Google Shape;481;p27"/>
          <p:cNvSpPr/>
          <p:nvPr/>
        </p:nvSpPr>
        <p:spPr>
          <a:xfrm>
            <a:off x="1428275" y="6994450"/>
            <a:ext cx="695400" cy="1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</a:t>
            </a: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3104675" y="6989913"/>
            <a:ext cx="695400" cy="1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</a:t>
            </a:r>
            <a:endParaRPr/>
          </a:p>
        </p:txBody>
      </p:sp>
      <p:sp>
        <p:nvSpPr>
          <p:cNvPr id="483" name="Google Shape;483;p27"/>
          <p:cNvSpPr/>
          <p:nvPr/>
        </p:nvSpPr>
        <p:spPr>
          <a:xfrm>
            <a:off x="4663275" y="6976275"/>
            <a:ext cx="737100" cy="1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</a:t>
            </a:r>
            <a:endParaRPr/>
          </a:p>
        </p:txBody>
      </p:sp>
      <p:sp>
        <p:nvSpPr>
          <p:cNvPr id="484" name="Google Shape;484;p27"/>
          <p:cNvSpPr/>
          <p:nvPr/>
        </p:nvSpPr>
        <p:spPr>
          <a:xfrm>
            <a:off x="7061525" y="1811525"/>
            <a:ext cx="5415300" cy="3427500"/>
          </a:xfrm>
          <a:prstGeom prst="roundRect">
            <a:avLst>
              <a:gd fmla="val 243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5" name="Google Shape;485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6700" y="2824597"/>
            <a:ext cx="458525" cy="4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5163" y="3947788"/>
            <a:ext cx="401600" cy="4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6700" y="3372622"/>
            <a:ext cx="458525" cy="4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6700" y="4503547"/>
            <a:ext cx="458525" cy="44994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7"/>
          <p:cNvSpPr/>
          <p:nvPr/>
        </p:nvSpPr>
        <p:spPr>
          <a:xfrm>
            <a:off x="7719138" y="2820375"/>
            <a:ext cx="4493100" cy="458400"/>
          </a:xfrm>
          <a:prstGeom prst="roundRect">
            <a:avLst>
              <a:gd fmla="val 7774" name="adj"/>
            </a:avLst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Spotify music player in playing state</a:t>
            </a:r>
            <a:endParaRPr sz="2000"/>
          </a:p>
        </p:txBody>
      </p:sp>
      <p:sp>
        <p:nvSpPr>
          <p:cNvPr id="490" name="Google Shape;490;p27"/>
          <p:cNvSpPr/>
          <p:nvPr/>
        </p:nvSpPr>
        <p:spPr>
          <a:xfrm>
            <a:off x="7719138" y="3352100"/>
            <a:ext cx="4493100" cy="450000"/>
          </a:xfrm>
          <a:prstGeom prst="roundRect">
            <a:avLst>
              <a:gd fmla="val 7774" name="adj"/>
            </a:avLst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Player queue duration &gt;= 45 mins </a:t>
            </a:r>
            <a:endParaRPr sz="2000"/>
          </a:p>
        </p:txBody>
      </p:sp>
      <p:sp>
        <p:nvSpPr>
          <p:cNvPr id="491" name="Google Shape;491;p27"/>
          <p:cNvSpPr/>
          <p:nvPr/>
        </p:nvSpPr>
        <p:spPr>
          <a:xfrm>
            <a:off x="7719138" y="4495100"/>
            <a:ext cx="4493100" cy="458400"/>
          </a:xfrm>
          <a:prstGeom prst="roundRect">
            <a:avLst>
              <a:gd fmla="val 7774" name="adj"/>
            </a:avLst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Nothing else except player changed</a:t>
            </a:r>
            <a:endParaRPr sz="2000"/>
          </a:p>
        </p:txBody>
      </p:sp>
      <p:sp>
        <p:nvSpPr>
          <p:cNvPr id="492" name="Google Shape;492;p27"/>
          <p:cNvSpPr/>
          <p:nvPr/>
        </p:nvSpPr>
        <p:spPr>
          <a:xfrm>
            <a:off x="7719138" y="3923600"/>
            <a:ext cx="4493100" cy="450000"/>
          </a:xfrm>
          <a:prstGeom prst="roundRect">
            <a:avLst>
              <a:gd fmla="val 7774" name="adj"/>
            </a:avLst>
          </a:prstGeom>
          <a:solidFill>
            <a:srgbClr val="F4CCCC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songs belong to user’s playlist.</a:t>
            </a:r>
            <a:endParaRPr sz="2000"/>
          </a:p>
        </p:txBody>
      </p:sp>
      <p:pic>
        <p:nvPicPr>
          <p:cNvPr id="493" name="Google Shape;493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41747" y="2073740"/>
            <a:ext cx="533975" cy="53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51922" y="2073737"/>
            <a:ext cx="533975" cy="533994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7"/>
          <p:cNvSpPr txBox="1"/>
          <p:nvPr/>
        </p:nvSpPr>
        <p:spPr>
          <a:xfrm>
            <a:off x="7218838" y="1998075"/>
            <a:ext cx="3670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Programmatic Tests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496" name="Google Shape;496;p27"/>
          <p:cNvSpPr/>
          <p:nvPr/>
        </p:nvSpPr>
        <p:spPr>
          <a:xfrm>
            <a:off x="6336225" y="6039250"/>
            <a:ext cx="2154900" cy="2442900"/>
          </a:xfrm>
          <a:prstGeom prst="roundRect">
            <a:avLst>
              <a:gd fmla="val 4560" name="adj"/>
            </a:avLst>
          </a:prstGeom>
          <a:solidFill>
            <a:srgbClr val="CFE2F3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7" name="Google Shape;497;p27"/>
          <p:cNvSpPr txBox="1"/>
          <p:nvPr/>
        </p:nvSpPr>
        <p:spPr>
          <a:xfrm>
            <a:off x="6336100" y="6542100"/>
            <a:ext cx="2154900" cy="1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Check</a:t>
            </a:r>
            <a:br>
              <a:rPr lang="en" sz="2800">
                <a:solidFill>
                  <a:srgbClr val="000000"/>
                </a:solidFill>
              </a:rPr>
            </a:br>
            <a:r>
              <a:rPr lang="en" sz="2800">
                <a:solidFill>
                  <a:srgbClr val="000000"/>
                </a:solidFill>
              </a:rPr>
              <a:t>agent’s DB changes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include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498" name="Google Shape;498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61425" y="6165488"/>
            <a:ext cx="353626" cy="35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8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How do Agents perform on AppWorld?</a:t>
            </a:r>
            <a:endParaRPr sz="4500"/>
          </a:p>
        </p:txBody>
      </p:sp>
      <p:sp>
        <p:nvSpPr>
          <p:cNvPr id="504" name="Google Shape;504;p28"/>
          <p:cNvSpPr/>
          <p:nvPr/>
        </p:nvSpPr>
        <p:spPr>
          <a:xfrm>
            <a:off x="307000" y="1350250"/>
            <a:ext cx="12331200" cy="829500"/>
          </a:xfrm>
          <a:prstGeom prst="roundRect">
            <a:avLst>
              <a:gd fmla="val 5619" name="adj"/>
            </a:avLst>
          </a:prstGeom>
          <a:solidFill>
            <a:srgbClr val="FFD966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State-of-the-art</a:t>
            </a: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LLM agents struggle on AppWorld.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505" name="Google Shape;5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76" y="2431226"/>
            <a:ext cx="7161976" cy="55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8"/>
          <p:cNvSpPr txBox="1"/>
          <p:nvPr/>
        </p:nvSpPr>
        <p:spPr>
          <a:xfrm>
            <a:off x="5158350" y="5351575"/>
            <a:ext cx="1447800" cy="8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GPT-4</a:t>
            </a:r>
            <a:br>
              <a:rPr lang="en" sz="2600">
                <a:solidFill>
                  <a:srgbClr val="000000"/>
                </a:solidFill>
              </a:rPr>
            </a:br>
            <a:r>
              <a:rPr lang="en" sz="2600">
                <a:solidFill>
                  <a:srgbClr val="000000"/>
                </a:solidFill>
              </a:rPr>
              <a:t>Turbo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507" name="Google Shape;507;p28"/>
          <p:cNvSpPr txBox="1"/>
          <p:nvPr/>
        </p:nvSpPr>
        <p:spPr>
          <a:xfrm>
            <a:off x="6630000" y="5656375"/>
            <a:ext cx="1447800" cy="8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LLaMA3</a:t>
            </a:r>
            <a:br>
              <a:rPr lang="en" sz="2600">
                <a:solidFill>
                  <a:srgbClr val="000000"/>
                </a:solidFill>
              </a:rPr>
            </a:br>
            <a:r>
              <a:rPr lang="en" sz="2600">
                <a:solidFill>
                  <a:srgbClr val="000000"/>
                </a:solidFill>
              </a:rPr>
              <a:t>70B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8034900" y="5656375"/>
            <a:ext cx="1867800" cy="8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DeepSeek</a:t>
            </a:r>
            <a:br>
              <a:rPr lang="en" sz="2600">
                <a:solidFill>
                  <a:srgbClr val="000000"/>
                </a:solidFill>
              </a:rPr>
            </a:br>
            <a:r>
              <a:rPr lang="en" sz="2600">
                <a:solidFill>
                  <a:srgbClr val="000000"/>
                </a:solidFill>
              </a:rPr>
              <a:t>Coder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509" name="Google Shape;509;p28"/>
          <p:cNvSpPr/>
          <p:nvPr/>
        </p:nvSpPr>
        <p:spPr>
          <a:xfrm>
            <a:off x="1568200" y="7993825"/>
            <a:ext cx="9717000" cy="1202700"/>
          </a:xfrm>
          <a:prstGeom prst="roundRect">
            <a:avLst>
              <a:gd fmla="val 9127" name="adj"/>
            </a:avLst>
          </a:prstGeom>
          <a:solidFill>
            <a:srgbClr val="D9D2E9"/>
          </a:solidFill>
          <a:ln cap="flat" cmpd="sng" w="1905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chemeClr val="dk1"/>
                </a:solidFill>
              </a:rPr>
              <a:t>For each LM, </a:t>
            </a:r>
            <a:r>
              <a:rPr b="1" lang="en" sz="2900">
                <a:solidFill>
                  <a:schemeClr val="dk1"/>
                </a:solidFill>
              </a:rPr>
              <a:t>max score</a:t>
            </a:r>
            <a:r>
              <a:rPr lang="en" sz="2900">
                <a:solidFill>
                  <a:schemeClr val="dk1"/>
                </a:solidFill>
              </a:rPr>
              <a:t> across </a:t>
            </a:r>
            <a:r>
              <a:rPr b="1" lang="en" sz="2900">
                <a:solidFill>
                  <a:schemeClr val="dk1"/>
                </a:solidFill>
              </a:rPr>
              <a:t>4 few-shot methods</a:t>
            </a:r>
            <a:r>
              <a:rPr lang="en" sz="2900">
                <a:solidFill>
                  <a:schemeClr val="dk1"/>
                </a:solidFill>
              </a:rPr>
              <a:t>: </a:t>
            </a:r>
            <a:br>
              <a:rPr lang="en" sz="29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ReAct, PlanExec, FullCodeRefl, IPFunCall</a:t>
            </a:r>
            <a:endParaRPr sz="3200"/>
          </a:p>
        </p:txBody>
      </p:sp>
      <p:sp>
        <p:nvSpPr>
          <p:cNvPr id="510" name="Google Shape;510;p28"/>
          <p:cNvSpPr txBox="1"/>
          <p:nvPr/>
        </p:nvSpPr>
        <p:spPr>
          <a:xfrm>
            <a:off x="3667650" y="5046775"/>
            <a:ext cx="1490700" cy="61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GPT-4o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511" name="Google Shape;511;p28"/>
          <p:cNvSpPr/>
          <p:nvPr/>
        </p:nvSpPr>
        <p:spPr>
          <a:xfrm>
            <a:off x="5234550" y="2843325"/>
            <a:ext cx="2535600" cy="6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28"/>
          <p:cNvGrpSpPr/>
          <p:nvPr/>
        </p:nvGrpSpPr>
        <p:grpSpPr>
          <a:xfrm>
            <a:off x="7250950" y="2573075"/>
            <a:ext cx="5458400" cy="1731925"/>
            <a:chOff x="8470150" y="2649275"/>
            <a:chExt cx="5458400" cy="1731925"/>
          </a:xfrm>
        </p:grpSpPr>
        <p:pic>
          <p:nvPicPr>
            <p:cNvPr id="513" name="Google Shape;513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70150" y="2649275"/>
              <a:ext cx="1124725" cy="112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86522" y="3256475"/>
              <a:ext cx="1124725" cy="1124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28"/>
            <p:cNvSpPr txBox="1"/>
            <p:nvPr/>
          </p:nvSpPr>
          <p:spPr>
            <a:xfrm>
              <a:off x="9493050" y="2859025"/>
              <a:ext cx="4435500" cy="61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00"/>
                  </a:solidFill>
                </a:rPr>
                <a:t>Task Goal Completion %</a:t>
              </a:r>
              <a:endParaRPr sz="2600">
                <a:solidFill>
                  <a:srgbClr val="000000"/>
                </a:solidFill>
              </a:endParaRPr>
            </a:p>
          </p:txBody>
        </p:sp>
        <p:sp>
          <p:nvSpPr>
            <p:cNvPr id="516" name="Google Shape;516;p28"/>
            <p:cNvSpPr txBox="1"/>
            <p:nvPr/>
          </p:nvSpPr>
          <p:spPr>
            <a:xfrm>
              <a:off x="9493050" y="3522775"/>
              <a:ext cx="4435500" cy="61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00"/>
                  </a:solidFill>
                </a:rPr>
                <a:t>Scenario Goal Completion %</a:t>
              </a:r>
              <a:endParaRPr sz="26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025" y="4981725"/>
            <a:ext cx="4189850" cy="32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9"/>
          <p:cNvSpPr txBox="1"/>
          <p:nvPr/>
        </p:nvSpPr>
        <p:spPr>
          <a:xfrm rot="-5400000">
            <a:off x="6100200" y="6346638"/>
            <a:ext cx="1815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Tasks %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23" name="Google Shape;523;p29"/>
          <p:cNvSpPr txBox="1"/>
          <p:nvPr/>
        </p:nvSpPr>
        <p:spPr>
          <a:xfrm rot="5400000">
            <a:off x="10307500" y="6422825"/>
            <a:ext cx="1815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Score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24" name="Google Shape;524;p29"/>
          <p:cNvSpPr txBox="1"/>
          <p:nvPr/>
        </p:nvSpPr>
        <p:spPr>
          <a:xfrm>
            <a:off x="7366525" y="7925150"/>
            <a:ext cx="3372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Num. Code Lines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25" name="Google Shape;525;p29"/>
          <p:cNvSpPr/>
          <p:nvPr/>
        </p:nvSpPr>
        <p:spPr>
          <a:xfrm>
            <a:off x="7702550" y="5065075"/>
            <a:ext cx="2788500" cy="45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56" y="5010250"/>
            <a:ext cx="4187953" cy="32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994" y="2035950"/>
            <a:ext cx="4189855" cy="32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9"/>
          <p:cNvSpPr/>
          <p:nvPr/>
        </p:nvSpPr>
        <p:spPr>
          <a:xfrm>
            <a:off x="7487000" y="2679050"/>
            <a:ext cx="3372000" cy="2316300"/>
          </a:xfrm>
          <a:prstGeom prst="roundRect">
            <a:avLst>
              <a:gd fmla="val 6478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0549" y="2735174"/>
            <a:ext cx="1020047" cy="51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1368" y="3204528"/>
            <a:ext cx="1020025" cy="59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0550" y="4327005"/>
            <a:ext cx="1020047" cy="62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31974" y="3779063"/>
            <a:ext cx="1098819" cy="61045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9"/>
          <p:cNvSpPr txBox="1"/>
          <p:nvPr/>
        </p:nvSpPr>
        <p:spPr>
          <a:xfrm>
            <a:off x="8534750" y="2653738"/>
            <a:ext cx="2324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ReAct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34" name="Google Shape;534;p29"/>
          <p:cNvSpPr txBox="1"/>
          <p:nvPr/>
        </p:nvSpPr>
        <p:spPr>
          <a:xfrm>
            <a:off x="8534750" y="3187138"/>
            <a:ext cx="2324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PlanExec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35" name="Google Shape;535;p29"/>
          <p:cNvSpPr txBox="1"/>
          <p:nvPr/>
        </p:nvSpPr>
        <p:spPr>
          <a:xfrm>
            <a:off x="8534750" y="3720550"/>
            <a:ext cx="2324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FullCodeRefl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36" name="Google Shape;536;p29"/>
          <p:cNvSpPr txBox="1"/>
          <p:nvPr/>
        </p:nvSpPr>
        <p:spPr>
          <a:xfrm>
            <a:off x="8534750" y="4330150"/>
            <a:ext cx="2324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IPFunCall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37" name="Google Shape;537;p29"/>
          <p:cNvSpPr txBox="1"/>
          <p:nvPr/>
        </p:nvSpPr>
        <p:spPr>
          <a:xfrm rot="-5400000">
            <a:off x="385200" y="3298638"/>
            <a:ext cx="1815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Tasks %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38" name="Google Shape;538;p29"/>
          <p:cNvSpPr txBox="1"/>
          <p:nvPr/>
        </p:nvSpPr>
        <p:spPr>
          <a:xfrm rot="5400000">
            <a:off x="4592500" y="3374825"/>
            <a:ext cx="1815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Score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39" name="Google Shape;539;p29"/>
          <p:cNvSpPr txBox="1"/>
          <p:nvPr/>
        </p:nvSpPr>
        <p:spPr>
          <a:xfrm rot="-5400000">
            <a:off x="385200" y="6422838"/>
            <a:ext cx="1815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Tasks %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40" name="Google Shape;540;p29"/>
          <p:cNvSpPr txBox="1"/>
          <p:nvPr/>
        </p:nvSpPr>
        <p:spPr>
          <a:xfrm rot="5400000">
            <a:off x="4592500" y="6499025"/>
            <a:ext cx="1815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Score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41" name="Google Shape;541;p29"/>
          <p:cNvSpPr txBox="1"/>
          <p:nvPr/>
        </p:nvSpPr>
        <p:spPr>
          <a:xfrm>
            <a:off x="1803925" y="7925150"/>
            <a:ext cx="2987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Num. APIs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42" name="Google Shape;542;p29"/>
          <p:cNvSpPr/>
          <p:nvPr/>
        </p:nvSpPr>
        <p:spPr>
          <a:xfrm>
            <a:off x="1979575" y="2157984"/>
            <a:ext cx="2811900" cy="45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9"/>
          <p:cNvSpPr/>
          <p:nvPr/>
        </p:nvSpPr>
        <p:spPr>
          <a:xfrm>
            <a:off x="1850500" y="5141275"/>
            <a:ext cx="2948100" cy="45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9"/>
          <p:cNvSpPr txBox="1"/>
          <p:nvPr/>
        </p:nvSpPr>
        <p:spPr>
          <a:xfrm>
            <a:off x="1880125" y="4800950"/>
            <a:ext cx="2911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Difficulty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545" name="Google Shape;545;p29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How do Agents perform on AppWorld?</a:t>
            </a:r>
            <a:endParaRPr sz="4500"/>
          </a:p>
        </p:txBody>
      </p:sp>
      <p:sp>
        <p:nvSpPr>
          <p:cNvPr id="546" name="Google Shape;546;p29"/>
          <p:cNvSpPr/>
          <p:nvPr/>
        </p:nvSpPr>
        <p:spPr>
          <a:xfrm>
            <a:off x="307000" y="1350250"/>
            <a:ext cx="12331200" cy="829500"/>
          </a:xfrm>
          <a:prstGeom prst="roundRect">
            <a:avLst>
              <a:gd fmla="val 5619" name="adj"/>
            </a:avLst>
          </a:prstGeom>
          <a:solidFill>
            <a:srgbClr val="FFD966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 enables analysis across difficulty levels.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47" name="Google Shape;547;p29"/>
          <p:cNvSpPr/>
          <p:nvPr/>
        </p:nvSpPr>
        <p:spPr>
          <a:xfrm>
            <a:off x="3568800" y="8692075"/>
            <a:ext cx="5352900" cy="571200"/>
          </a:xfrm>
          <a:prstGeom prst="roundRect">
            <a:avLst>
              <a:gd fmla="val 15048" name="adj"/>
            </a:avLst>
          </a:prstGeom>
          <a:solidFill>
            <a:srgbClr val="EFEFEF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GPT-4o Task Goal Completion %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0"/>
          <p:cNvSpPr/>
          <p:nvPr/>
        </p:nvSpPr>
        <p:spPr>
          <a:xfrm rot="1694498">
            <a:off x="9013383" y="3972838"/>
            <a:ext cx="3209908" cy="2753049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0"/>
          <p:cNvSpPr/>
          <p:nvPr/>
        </p:nvSpPr>
        <p:spPr>
          <a:xfrm rot="1694498">
            <a:off x="7476035" y="1525903"/>
            <a:ext cx="3209908" cy="2753049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0"/>
          <p:cNvSpPr/>
          <p:nvPr/>
        </p:nvSpPr>
        <p:spPr>
          <a:xfrm rot="1694498">
            <a:off x="4482408" y="6424014"/>
            <a:ext cx="3209908" cy="2753049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0"/>
          <p:cNvSpPr/>
          <p:nvPr/>
        </p:nvSpPr>
        <p:spPr>
          <a:xfrm rot="1694498">
            <a:off x="7476035" y="6424014"/>
            <a:ext cx="3209908" cy="2753049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0"/>
          <p:cNvSpPr/>
          <p:nvPr/>
        </p:nvSpPr>
        <p:spPr>
          <a:xfrm rot="1643304">
            <a:off x="4481453" y="1526631"/>
            <a:ext cx="3211817" cy="2751592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0"/>
          <p:cNvSpPr/>
          <p:nvPr/>
        </p:nvSpPr>
        <p:spPr>
          <a:xfrm rot="1694498">
            <a:off x="2976764" y="3972838"/>
            <a:ext cx="3209908" cy="2753049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8" name="Google Shape;5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313" y="4007508"/>
            <a:ext cx="2794422" cy="2668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0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Future Possibilities</a:t>
            </a:r>
            <a:endParaRPr sz="4500"/>
          </a:p>
        </p:txBody>
      </p:sp>
      <p:sp>
        <p:nvSpPr>
          <p:cNvPr id="560" name="Google Shape;560;p30"/>
          <p:cNvSpPr/>
          <p:nvPr/>
        </p:nvSpPr>
        <p:spPr>
          <a:xfrm>
            <a:off x="4786825" y="2388125"/>
            <a:ext cx="2794500" cy="1081200"/>
          </a:xfrm>
          <a:prstGeom prst="roundRect">
            <a:avLst>
              <a:gd fmla="val 590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</a:rPr>
              <a:t>Self-</a:t>
            </a:r>
            <a:br>
              <a:rPr b="1" lang="en" sz="2700">
                <a:solidFill>
                  <a:schemeClr val="dk1"/>
                </a:solidFill>
              </a:rPr>
            </a:br>
            <a:r>
              <a:rPr b="1" lang="en" sz="2700">
                <a:solidFill>
                  <a:schemeClr val="dk1"/>
                </a:solidFill>
              </a:rPr>
              <a:t>exploration</a:t>
            </a:r>
            <a:endParaRPr/>
          </a:p>
        </p:txBody>
      </p:sp>
      <p:pic>
        <p:nvPicPr>
          <p:cNvPr id="561" name="Google Shape;5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625" y="1681113"/>
            <a:ext cx="666900" cy="6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5700" y="1681124"/>
            <a:ext cx="666900" cy="6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30"/>
          <p:cNvSpPr/>
          <p:nvPr/>
        </p:nvSpPr>
        <p:spPr>
          <a:xfrm>
            <a:off x="7758625" y="2311925"/>
            <a:ext cx="2794500" cy="1081200"/>
          </a:xfrm>
          <a:prstGeom prst="roundRect">
            <a:avLst>
              <a:gd fmla="val 590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000">
                <a:solidFill>
                  <a:schemeClr val="dk1"/>
                </a:solidFill>
              </a:rPr>
            </a:br>
            <a:r>
              <a:rPr b="1" lang="en" sz="2700">
                <a:solidFill>
                  <a:schemeClr val="dk1"/>
                </a:solidFill>
              </a:rPr>
              <a:t>Learning</a:t>
            </a:r>
            <a:br>
              <a:rPr b="1" lang="en" sz="2700">
                <a:solidFill>
                  <a:schemeClr val="dk1"/>
                </a:solidFill>
              </a:rPr>
            </a:br>
            <a:r>
              <a:rPr b="1" lang="en" sz="2700">
                <a:solidFill>
                  <a:schemeClr val="dk1"/>
                </a:solidFill>
              </a:rPr>
              <a:t>from Feedback</a:t>
            </a:r>
            <a:endParaRPr/>
          </a:p>
        </p:txBody>
      </p:sp>
      <p:sp>
        <p:nvSpPr>
          <p:cNvPr id="564" name="Google Shape;564;p30"/>
          <p:cNvSpPr/>
          <p:nvPr/>
        </p:nvSpPr>
        <p:spPr>
          <a:xfrm>
            <a:off x="3186625" y="4776250"/>
            <a:ext cx="2794500" cy="1284000"/>
          </a:xfrm>
          <a:prstGeom prst="roundRect">
            <a:avLst>
              <a:gd fmla="val 590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</a:rPr>
              <a:t>UI-based Control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8761D"/>
                </a:solidFill>
              </a:rPr>
              <a:t>(coming soon!)</a:t>
            </a:r>
            <a:endParaRPr/>
          </a:p>
        </p:txBody>
      </p:sp>
      <p:sp>
        <p:nvSpPr>
          <p:cNvPr id="565" name="Google Shape;565;p30"/>
          <p:cNvSpPr/>
          <p:nvPr/>
        </p:nvSpPr>
        <p:spPr>
          <a:xfrm>
            <a:off x="9282625" y="4902725"/>
            <a:ext cx="2794500" cy="1081200"/>
          </a:xfrm>
          <a:prstGeom prst="roundRect">
            <a:avLst>
              <a:gd fmla="val 590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</a:rPr>
              <a:t>Multi-Agent</a:t>
            </a:r>
            <a:br>
              <a:rPr b="1" lang="en" sz="2700">
                <a:solidFill>
                  <a:schemeClr val="dk1"/>
                </a:solidFill>
              </a:rPr>
            </a:br>
            <a:r>
              <a:rPr lang="en" sz="2700">
                <a:solidFill>
                  <a:schemeClr val="dk1"/>
                </a:solidFill>
              </a:rPr>
              <a:t>+ Human tasks</a:t>
            </a:r>
            <a:endParaRPr/>
          </a:p>
        </p:txBody>
      </p:sp>
      <p:sp>
        <p:nvSpPr>
          <p:cNvPr id="566" name="Google Shape;566;p30"/>
          <p:cNvSpPr/>
          <p:nvPr/>
        </p:nvSpPr>
        <p:spPr>
          <a:xfrm>
            <a:off x="7682425" y="7138450"/>
            <a:ext cx="2794500" cy="1798500"/>
          </a:xfrm>
          <a:prstGeom prst="roundRect">
            <a:avLst>
              <a:gd fmla="val 590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Study </a:t>
            </a:r>
            <a:r>
              <a:rPr b="1" lang="en" sz="2700">
                <a:solidFill>
                  <a:schemeClr val="dk1"/>
                </a:solidFill>
              </a:rPr>
              <a:t>social dynamics </a:t>
            </a:r>
            <a:r>
              <a:rPr lang="en" sz="2700">
                <a:solidFill>
                  <a:schemeClr val="dk1"/>
                </a:solidFill>
              </a:rPr>
              <a:t>of role-playing agents</a:t>
            </a:r>
            <a:endParaRPr/>
          </a:p>
        </p:txBody>
      </p:sp>
      <p:sp>
        <p:nvSpPr>
          <p:cNvPr id="567" name="Google Shape;567;p30"/>
          <p:cNvSpPr/>
          <p:nvPr/>
        </p:nvSpPr>
        <p:spPr>
          <a:xfrm>
            <a:off x="4634425" y="7214650"/>
            <a:ext cx="2794500" cy="1798500"/>
          </a:xfrm>
          <a:prstGeom prst="roundRect">
            <a:avLst>
              <a:gd fmla="val 590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Study </a:t>
            </a:r>
            <a:r>
              <a:rPr b="1" lang="en" sz="2700">
                <a:solidFill>
                  <a:schemeClr val="dk1"/>
                </a:solidFill>
              </a:rPr>
              <a:t>safety &amp; privacy risks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8" name="Google Shape;5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475" y="4003100"/>
            <a:ext cx="754801" cy="7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66825" y="4208009"/>
            <a:ext cx="626100" cy="6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4724" y="6505900"/>
            <a:ext cx="786875" cy="7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0"/>
          <p:cNvSpPr txBox="1"/>
          <p:nvPr/>
        </p:nvSpPr>
        <p:spPr>
          <a:xfrm>
            <a:off x="1120700" y="7253700"/>
            <a:ext cx="3177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351C75"/>
                </a:solidFill>
              </a:rPr>
              <a:t>Study Agents in</a:t>
            </a:r>
            <a:endParaRPr sz="3100">
              <a:solidFill>
                <a:srgbClr val="351C7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51C75"/>
                </a:solidFill>
              </a:rPr>
              <a:t>Environment</a:t>
            </a:r>
            <a:endParaRPr b="1" sz="3100">
              <a:solidFill>
                <a:srgbClr val="351C75"/>
              </a:solidFill>
            </a:endParaRPr>
          </a:p>
        </p:txBody>
      </p:sp>
      <p:sp>
        <p:nvSpPr>
          <p:cNvPr id="572" name="Google Shape;572;p30"/>
          <p:cNvSpPr txBox="1"/>
          <p:nvPr/>
        </p:nvSpPr>
        <p:spPr>
          <a:xfrm>
            <a:off x="1830950" y="2363900"/>
            <a:ext cx="25977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7F6000"/>
                </a:solidFill>
              </a:rPr>
              <a:t>Better</a:t>
            </a:r>
            <a:endParaRPr sz="3100">
              <a:solidFill>
                <a:srgbClr val="7F6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F6000"/>
                </a:solidFill>
              </a:rPr>
              <a:t>Agents</a:t>
            </a:r>
            <a:endParaRPr b="1" sz="3100">
              <a:solidFill>
                <a:srgbClr val="7F6000"/>
              </a:solidFill>
            </a:endParaRPr>
          </a:p>
        </p:txBody>
      </p:sp>
      <p:sp>
        <p:nvSpPr>
          <p:cNvPr id="573" name="Google Shape;573;p30"/>
          <p:cNvSpPr txBox="1"/>
          <p:nvPr/>
        </p:nvSpPr>
        <p:spPr>
          <a:xfrm>
            <a:off x="318050" y="4770700"/>
            <a:ext cx="25977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1C4587"/>
                </a:solidFill>
              </a:rPr>
              <a:t>New Agent</a:t>
            </a:r>
            <a:endParaRPr sz="3100">
              <a:solidFill>
                <a:srgbClr val="1C4587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1C4587"/>
                </a:solidFill>
              </a:rPr>
              <a:t>Benchmarks</a:t>
            </a:r>
            <a:endParaRPr b="1" sz="3100">
              <a:solidFill>
                <a:srgbClr val="1C4587"/>
              </a:solidFill>
            </a:endParaRPr>
          </a:p>
        </p:txBody>
      </p:sp>
      <p:pic>
        <p:nvPicPr>
          <p:cNvPr id="574" name="Google Shape;574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42825" y="6586275"/>
            <a:ext cx="626100" cy="6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1"/>
          <p:cNvSpPr/>
          <p:nvPr/>
        </p:nvSpPr>
        <p:spPr>
          <a:xfrm>
            <a:off x="-53400" y="3578525"/>
            <a:ext cx="6341100" cy="5474700"/>
          </a:xfrm>
          <a:prstGeom prst="rect">
            <a:avLst/>
          </a:prstGeom>
          <a:solidFill>
            <a:srgbClr val="06BFFF"/>
          </a:solidFill>
          <a:ln cap="flat" cmpd="sng" w="9525">
            <a:solidFill>
              <a:srgbClr val="06B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6715525" y="4416550"/>
            <a:ext cx="5791200" cy="4184100"/>
          </a:xfrm>
          <a:prstGeom prst="roundRect">
            <a:avLst>
              <a:gd fmla="val 2894" name="adj"/>
            </a:avLst>
          </a:prstGeom>
          <a:solidFill>
            <a:srgbClr val="55C1FF">
              <a:alpha val="14510"/>
            </a:srgbClr>
          </a:solidFill>
          <a:ln cap="flat" cmpd="sng" w="38100">
            <a:solidFill>
              <a:srgbClr val="1E293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🍰 </a:t>
            </a:r>
            <a:r>
              <a:rPr b="1" i="0" lang="en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AppWorld is Easy-to-Use</a:t>
            </a:r>
            <a:r>
              <a:rPr b="0" i="0" lang="en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‘</a:t>
            </a:r>
            <a:r>
              <a:rPr b="0" i="0" lang="en" sz="2400" u="none" cap="none" strike="noStrik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pip install appworld’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start.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docker / server necessary,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Comes with Jupyter-styled shell.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⚡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it is Fast</a:t>
            </a:r>
            <a:r>
              <a:rPr b="0" i="0" lang="en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Tasks load in &lt; 0.5s,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in &lt; 0.6s,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APIs respond in &lt;&lt; 30ms.</a:t>
            </a:r>
            <a:endParaRPr/>
          </a:p>
        </p:txBody>
      </p:sp>
      <p:sp>
        <p:nvSpPr>
          <p:cNvPr id="581" name="Google Shape;581;p31"/>
          <p:cNvSpPr txBox="1"/>
          <p:nvPr/>
        </p:nvSpPr>
        <p:spPr>
          <a:xfrm>
            <a:off x="6715520" y="3860775"/>
            <a:ext cx="57912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None/>
            </a:pPr>
            <a:r>
              <a:rPr b="1" i="0" lang="en" sz="3200" u="none" cap="none" strike="noStrike">
                <a:solidFill>
                  <a:srgbClr val="1E293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&amp; Test your Agent</a:t>
            </a:r>
            <a:endParaRPr b="1" sz="1300">
              <a:solidFill>
                <a:srgbClr val="1E293A"/>
              </a:solidFill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-53400" y="8892925"/>
            <a:ext cx="13056300" cy="854700"/>
          </a:xfrm>
          <a:prstGeom prst="rect">
            <a:avLst/>
          </a:prstGeom>
          <a:solidFill>
            <a:srgbClr val="1E29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513042" cy="371964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1"/>
          <p:cNvSpPr/>
          <p:nvPr/>
        </p:nvSpPr>
        <p:spPr>
          <a:xfrm>
            <a:off x="8513050" y="-125"/>
            <a:ext cx="4489500" cy="3703200"/>
          </a:xfrm>
          <a:prstGeom prst="rect">
            <a:avLst/>
          </a:prstGeom>
          <a:solidFill>
            <a:srgbClr val="1E293A"/>
          </a:solidFill>
          <a:ln cap="flat" cmpd="sng" w="38100">
            <a:solidFill>
              <a:srgbClr val="1E29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qr-code.png" id="585" name="Google Shape;58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3438" y="677138"/>
            <a:ext cx="1977463" cy="197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1"/>
          <p:cNvSpPr/>
          <p:nvPr/>
        </p:nvSpPr>
        <p:spPr>
          <a:xfrm>
            <a:off x="8397275" y="2930075"/>
            <a:ext cx="4309800" cy="544800"/>
          </a:xfrm>
          <a:prstGeom prst="roundRect">
            <a:avLst>
              <a:gd fmla="val 62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E293A"/>
                </a:solidFill>
              </a:rPr>
              <a:t>https://appworld.dev</a:t>
            </a:r>
            <a:endParaRPr b="1" sz="3000">
              <a:solidFill>
                <a:srgbClr val="1E293A"/>
              </a:solidFill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5928625" y="-133525"/>
            <a:ext cx="7210500" cy="631500"/>
          </a:xfrm>
          <a:prstGeom prst="rect">
            <a:avLst/>
          </a:prstGeom>
          <a:solidFill>
            <a:srgbClr val="F9F9FB"/>
          </a:solidFill>
          <a:ln cap="flat" cmpd="sng" w="9525">
            <a:solidFill>
              <a:srgbClr val="F9F9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8" name="Google Shape;5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75" y="3998825"/>
            <a:ext cx="6264900" cy="46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6637" y="-56221"/>
            <a:ext cx="13002774" cy="54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Agents for Day-to-Day Tasks</a:t>
            </a:r>
            <a:endParaRPr sz="4500"/>
          </a:p>
        </p:txBody>
      </p:sp>
      <p:sp>
        <p:nvSpPr>
          <p:cNvPr id="93" name="Google Shape;93;p14"/>
          <p:cNvSpPr/>
          <p:nvPr/>
        </p:nvSpPr>
        <p:spPr>
          <a:xfrm>
            <a:off x="1141550" y="2220075"/>
            <a:ext cx="10719600" cy="745800"/>
          </a:xfrm>
          <a:prstGeom prst="roundRect">
            <a:avLst>
              <a:gd fmla="val 9607" name="adj"/>
            </a:avLst>
          </a:prstGeom>
          <a:solidFill>
            <a:srgbClr val="FFFFFF"/>
          </a:solidFill>
          <a:ln cap="flat" cmpd="sng" w="28575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Return my last      Amazon ordered shirt &amp; buy it in one size larger.</a:t>
            </a:r>
            <a:endParaRPr sz="2800"/>
          </a:p>
        </p:txBody>
      </p:sp>
      <p:pic>
        <p:nvPicPr>
          <p:cNvPr descr="pasted-movie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1339" y="2333924"/>
            <a:ext cx="518072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1141550" y="3286875"/>
            <a:ext cx="10719600" cy="745800"/>
          </a:xfrm>
          <a:prstGeom prst="roundRect">
            <a:avLst>
              <a:gd fmla="val 9607" name="adj"/>
            </a:avLst>
          </a:prstGeom>
          <a:solidFill>
            <a:srgbClr val="FFFFFF"/>
          </a:solidFill>
          <a:ln cap="flat" cmpd="sng" w="28575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I owe money to friends on      Splitwise. Pay them on     Venmo.</a:t>
            </a:r>
            <a:endParaRPr sz="2800"/>
          </a:p>
        </p:txBody>
      </p:sp>
      <p:pic>
        <p:nvPicPr>
          <p:cNvPr descr="pasted-movie.png"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8800" y="3410800"/>
            <a:ext cx="518050" cy="509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3075" y="3392824"/>
            <a:ext cx="518050" cy="5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Agents for Day-to-Day Tasks</a:t>
            </a:r>
            <a:endParaRPr sz="4500"/>
          </a:p>
        </p:txBody>
      </p:sp>
      <p:sp>
        <p:nvSpPr>
          <p:cNvPr id="103" name="Google Shape;103;p15"/>
          <p:cNvSpPr/>
          <p:nvPr/>
        </p:nvSpPr>
        <p:spPr>
          <a:xfrm flipH="1">
            <a:off x="1185700" y="4800275"/>
            <a:ext cx="9456318" cy="1404972"/>
          </a:xfrm>
          <a:custGeom>
            <a:rect b="b" l="l" r="r" t="t"/>
            <a:pathLst>
              <a:path extrusionOk="0" h="21600" w="21600">
                <a:moveTo>
                  <a:pt x="720" y="0"/>
                </a:moveTo>
                <a:cubicBezTo>
                  <a:pt x="640" y="0"/>
                  <a:pt x="576" y="363"/>
                  <a:pt x="576" y="810"/>
                </a:cubicBezTo>
                <a:lnTo>
                  <a:pt x="576" y="6483"/>
                </a:lnTo>
                <a:lnTo>
                  <a:pt x="0" y="8103"/>
                </a:lnTo>
                <a:lnTo>
                  <a:pt x="576" y="9724"/>
                </a:lnTo>
                <a:lnTo>
                  <a:pt x="576" y="20790"/>
                </a:lnTo>
                <a:cubicBezTo>
                  <a:pt x="576" y="21237"/>
                  <a:pt x="640" y="21600"/>
                  <a:pt x="720" y="21600"/>
                </a:cubicBezTo>
                <a:lnTo>
                  <a:pt x="21456" y="21600"/>
                </a:lnTo>
                <a:cubicBezTo>
                  <a:pt x="21536" y="21600"/>
                  <a:pt x="21600" y="21237"/>
                  <a:pt x="21600" y="20790"/>
                </a:cubicBezTo>
                <a:lnTo>
                  <a:pt x="21600" y="810"/>
                </a:lnTo>
                <a:cubicBezTo>
                  <a:pt x="21600" y="363"/>
                  <a:pt x="21536" y="0"/>
                  <a:pt x="21456" y="0"/>
                </a:cubicBezTo>
                <a:lnTo>
                  <a:pt x="720" y="0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10666599" y="4866050"/>
            <a:ext cx="1159707" cy="1404892"/>
            <a:chOff x="0" y="0"/>
            <a:chExt cx="1499104" cy="1787394"/>
          </a:xfrm>
        </p:grpSpPr>
        <p:sp>
          <p:nvSpPr>
            <p:cNvPr id="105" name="Google Shape;105;p15"/>
            <p:cNvSpPr/>
            <p:nvPr/>
          </p:nvSpPr>
          <p:spPr>
            <a:xfrm>
              <a:off x="38042" y="118019"/>
              <a:ext cx="1409400" cy="137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r>
                <a:t/>
              </a:r>
              <a:endParaRPr b="0" i="0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asted-movie.png" id="106" name="Google Shape;10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499104" cy="1787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asted-movie.png"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3121" y="5406613"/>
            <a:ext cx="797236" cy="797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1356" y="5401171"/>
            <a:ext cx="802678" cy="802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6706" y="5417245"/>
            <a:ext cx="931166" cy="775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80476" y="5401578"/>
            <a:ext cx="820760" cy="807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11" name="Google Shape;11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64153" y="5401416"/>
            <a:ext cx="802434" cy="802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1185700" y="4935775"/>
            <a:ext cx="9235800" cy="482100"/>
          </a:xfrm>
          <a:prstGeom prst="roundRect">
            <a:avLst>
              <a:gd fmla="val 19581" name="adj"/>
            </a:avLst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Hey AI! Here are my app accounts. Do th</a:t>
            </a:r>
            <a:r>
              <a:rPr lang="en" sz="2700"/>
              <a:t>is</a:t>
            </a: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task for me</a:t>
            </a:r>
            <a:r>
              <a:rPr lang="en" sz="2700"/>
              <a:t>:</a:t>
            </a:r>
            <a:endParaRPr/>
          </a:p>
        </p:txBody>
      </p:sp>
      <p:pic>
        <p:nvPicPr>
          <p:cNvPr descr="pasted-movie.png" id="113" name="Google Shape;11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57992" y="5417001"/>
            <a:ext cx="776216" cy="776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14" name="Google Shape;114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64328" y="5415434"/>
            <a:ext cx="776216" cy="776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15" name="Google Shape;115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70663" y="5417001"/>
            <a:ext cx="789300" cy="802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16" name="Google Shape;116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690083" y="5388972"/>
            <a:ext cx="802679" cy="802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1141550" y="2220075"/>
            <a:ext cx="10719600" cy="745800"/>
          </a:xfrm>
          <a:prstGeom prst="roundRect">
            <a:avLst>
              <a:gd fmla="val 9607" name="adj"/>
            </a:avLst>
          </a:prstGeom>
          <a:solidFill>
            <a:srgbClr val="FFFFFF"/>
          </a:solidFill>
          <a:ln cap="flat" cmpd="sng" w="28575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Return my last      Amazon ordered shirt &amp; buy it in one size larger.</a:t>
            </a:r>
            <a:endParaRPr sz="2800"/>
          </a:p>
        </p:txBody>
      </p:sp>
      <p:sp>
        <p:nvSpPr>
          <p:cNvPr id="118" name="Google Shape;118;p15"/>
          <p:cNvSpPr/>
          <p:nvPr/>
        </p:nvSpPr>
        <p:spPr>
          <a:xfrm>
            <a:off x="1141650" y="6515525"/>
            <a:ext cx="10719600" cy="976500"/>
          </a:xfrm>
          <a:prstGeom prst="roundRect">
            <a:avLst>
              <a:gd fmla="val 13418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Can AI agents to do such day-to-day tasks for us?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141550" y="3286875"/>
            <a:ext cx="10719600" cy="745800"/>
          </a:xfrm>
          <a:prstGeom prst="roundRect">
            <a:avLst>
              <a:gd fmla="val 9607" name="adj"/>
            </a:avLst>
          </a:prstGeom>
          <a:solidFill>
            <a:srgbClr val="FFFFFF"/>
          </a:solidFill>
          <a:ln cap="flat" cmpd="sng" w="28575">
            <a:solidFill>
              <a:srgbClr val="004C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I owe money to friends on      Splitwise. Pay them on     Venmo.</a:t>
            </a:r>
            <a:endParaRPr sz="2800"/>
          </a:p>
        </p:txBody>
      </p:sp>
      <p:pic>
        <p:nvPicPr>
          <p:cNvPr descr="pasted-movie.png" id="120" name="Google Shape;1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1339" y="2333924"/>
            <a:ext cx="518072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21" name="Google Shape;12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68800" y="3410800"/>
            <a:ext cx="518050" cy="509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22" name="Google Shape;12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3075" y="3392824"/>
            <a:ext cx="518050" cy="5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307000" y="1588250"/>
            <a:ext cx="10718700" cy="10434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4C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my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with enough songs for the workout today. </a:t>
            </a:r>
            <a:b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workout plan is in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descr="pasted-movie.png"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2" y="1630680"/>
            <a:ext cx="560400" cy="569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29" name="Google Shape;1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350" y="2042160"/>
            <a:ext cx="499200" cy="49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6"/>
          <p:cNvGrpSpPr/>
          <p:nvPr/>
        </p:nvGrpSpPr>
        <p:grpSpPr>
          <a:xfrm>
            <a:off x="11828850" y="1588250"/>
            <a:ext cx="930644" cy="1127488"/>
            <a:chOff x="0" y="0"/>
            <a:chExt cx="1499104" cy="1787394"/>
          </a:xfrm>
        </p:grpSpPr>
        <p:sp>
          <p:nvSpPr>
            <p:cNvPr id="131" name="Google Shape;131;p16"/>
            <p:cNvSpPr/>
            <p:nvPr/>
          </p:nvSpPr>
          <p:spPr>
            <a:xfrm>
              <a:off x="38042" y="118019"/>
              <a:ext cx="1409400" cy="137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r>
                <a:t/>
              </a:r>
              <a:endParaRPr b="0" i="0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asted-movie.png" id="132" name="Google Shape;132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499104" cy="1787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16"/>
          <p:cNvSpPr txBox="1"/>
          <p:nvPr/>
        </p:nvSpPr>
        <p:spPr>
          <a:xfrm rot="5330096">
            <a:off x="10955771" y="1840185"/>
            <a:ext cx="1032814" cy="539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Day-to-Day Tasks Are Actually Quite Complex</a:t>
            </a:r>
            <a:endParaRPr sz="4500"/>
          </a:p>
        </p:txBody>
      </p:sp>
      <p:sp>
        <p:nvSpPr>
          <p:cNvPr id="135" name="Google Shape;135;p16"/>
          <p:cNvSpPr/>
          <p:nvPr/>
        </p:nvSpPr>
        <p:spPr>
          <a:xfrm>
            <a:off x="307000" y="2864525"/>
            <a:ext cx="12452400" cy="571200"/>
          </a:xfrm>
          <a:prstGeom prst="roundRect">
            <a:avLst>
              <a:gd fmla="val 4902" name="adj"/>
            </a:avLst>
          </a:prstGeom>
          <a:solidFill>
            <a:srgbClr val="EAD1DC"/>
          </a:solidFill>
          <a:ln cap="flat" cmpd="sng" w="25400">
            <a:solidFill>
              <a:srgbClr val="EAD1D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b="1"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Agent Solution using APIs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Day-to-Day Tasks Are Actually Quite Complex</a:t>
            </a:r>
            <a:endParaRPr sz="4500"/>
          </a:p>
        </p:txBody>
      </p:sp>
      <p:sp>
        <p:nvSpPr>
          <p:cNvPr id="141" name="Google Shape;141;p17"/>
          <p:cNvSpPr/>
          <p:nvPr/>
        </p:nvSpPr>
        <p:spPr>
          <a:xfrm>
            <a:off x="307000" y="1588250"/>
            <a:ext cx="10718700" cy="10434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4C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my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with enough songs for the workout today. </a:t>
            </a:r>
            <a:b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workout plan is in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descr="pasted-movie.png"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2" y="1630680"/>
            <a:ext cx="560400" cy="569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43" name="Google Shape;1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350" y="2042160"/>
            <a:ext cx="499200" cy="49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7"/>
          <p:cNvGrpSpPr/>
          <p:nvPr/>
        </p:nvGrpSpPr>
        <p:grpSpPr>
          <a:xfrm>
            <a:off x="11828850" y="1588250"/>
            <a:ext cx="930644" cy="1127488"/>
            <a:chOff x="0" y="0"/>
            <a:chExt cx="1499104" cy="1787394"/>
          </a:xfrm>
        </p:grpSpPr>
        <p:sp>
          <p:nvSpPr>
            <p:cNvPr id="145" name="Google Shape;145;p17"/>
            <p:cNvSpPr/>
            <p:nvPr/>
          </p:nvSpPr>
          <p:spPr>
            <a:xfrm>
              <a:off x="38042" y="118019"/>
              <a:ext cx="1409400" cy="137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r>
                <a:t/>
              </a:r>
              <a:endParaRPr b="0" i="0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asted-movie.png" id="146" name="Google Shape;146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499104" cy="1787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17"/>
          <p:cNvSpPr txBox="1"/>
          <p:nvPr/>
        </p:nvSpPr>
        <p:spPr>
          <a:xfrm rot="5330096">
            <a:off x="10955771" y="1840185"/>
            <a:ext cx="1032814" cy="539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</a:t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307000" y="2864525"/>
            <a:ext cx="12452400" cy="571200"/>
          </a:xfrm>
          <a:prstGeom prst="roundRect">
            <a:avLst>
              <a:gd fmla="val 4902" name="adj"/>
            </a:avLst>
          </a:prstGeom>
          <a:solidFill>
            <a:srgbClr val="EAD1DC"/>
          </a:solidFill>
          <a:ln cap="flat" cmpd="sng" w="25400">
            <a:solidFill>
              <a:srgbClr val="EAD1D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b="1"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Agent Solution using APIs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7874250" y="5259901"/>
            <a:ext cx="4502700" cy="1784400"/>
          </a:xfrm>
          <a:prstGeom prst="roundRect">
            <a:avLst>
              <a:gd fmla="val 5794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3000"/>
            </a:br>
            <a:r>
              <a:rPr b="1" lang="en" sz="3000"/>
              <a:t>Code</a:t>
            </a:r>
            <a:r>
              <a:rPr lang="en" sz="3000"/>
              <a:t> has to be written</a:t>
            </a:r>
            <a:r>
              <a:rPr b="1" lang="en" sz="3000"/>
              <a:t> </a:t>
            </a:r>
            <a:r>
              <a:rPr b="1" i="1" lang="en" sz="3000" u="sng"/>
              <a:t>interactively</a:t>
            </a:r>
            <a:endParaRPr b="1" i="1" sz="3000" u="sng"/>
          </a:p>
        </p:txBody>
      </p:sp>
      <p:sp>
        <p:nvSpPr>
          <p:cNvPr id="150" name="Google Shape;150;p17"/>
          <p:cNvSpPr/>
          <p:nvPr/>
        </p:nvSpPr>
        <p:spPr>
          <a:xfrm>
            <a:off x="9876000" y="5424050"/>
            <a:ext cx="499200" cy="385800"/>
          </a:xfrm>
          <a:prstGeom prst="roundRect">
            <a:avLst>
              <a:gd fmla="val 2433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Day-to-Day Tasks Are Actually Quite Complex</a:t>
            </a:r>
            <a:endParaRPr sz="4500"/>
          </a:p>
        </p:txBody>
      </p:sp>
      <p:sp>
        <p:nvSpPr>
          <p:cNvPr id="156" name="Google Shape;156;p18"/>
          <p:cNvSpPr/>
          <p:nvPr/>
        </p:nvSpPr>
        <p:spPr>
          <a:xfrm>
            <a:off x="307000" y="1588250"/>
            <a:ext cx="10718700" cy="10434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4C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my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with enough songs for the workout today. </a:t>
            </a:r>
            <a:b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workout plan is in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descr="pasted-movie.png"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2" y="1630680"/>
            <a:ext cx="560400" cy="569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58" name="Google Shape;1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350" y="2042160"/>
            <a:ext cx="499200" cy="49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8"/>
          <p:cNvGrpSpPr/>
          <p:nvPr/>
        </p:nvGrpSpPr>
        <p:grpSpPr>
          <a:xfrm>
            <a:off x="11828850" y="1588250"/>
            <a:ext cx="930644" cy="1127488"/>
            <a:chOff x="0" y="0"/>
            <a:chExt cx="1499104" cy="1787394"/>
          </a:xfrm>
        </p:grpSpPr>
        <p:sp>
          <p:nvSpPr>
            <p:cNvPr id="160" name="Google Shape;160;p18"/>
            <p:cNvSpPr/>
            <p:nvPr/>
          </p:nvSpPr>
          <p:spPr>
            <a:xfrm>
              <a:off x="38042" y="118019"/>
              <a:ext cx="1409400" cy="137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r>
                <a:t/>
              </a:r>
              <a:endParaRPr b="0" i="0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asted-movie.png" id="161" name="Google Shape;161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499104" cy="1787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18"/>
          <p:cNvSpPr txBox="1"/>
          <p:nvPr/>
        </p:nvSpPr>
        <p:spPr>
          <a:xfrm rot="5330096">
            <a:off x="10955771" y="1840185"/>
            <a:ext cx="1032814" cy="539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307000" y="2864525"/>
            <a:ext cx="12452400" cy="571200"/>
          </a:xfrm>
          <a:prstGeom prst="roundRect">
            <a:avLst>
              <a:gd fmla="val 4902" name="adj"/>
            </a:avLst>
          </a:prstGeom>
          <a:solidFill>
            <a:srgbClr val="EAD1DC"/>
          </a:solidFill>
          <a:ln cap="flat" cmpd="sng" w="25400">
            <a:solidFill>
              <a:srgbClr val="EAD1D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b="1"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Agent Solution using APIs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307000" y="3702725"/>
            <a:ext cx="6882000" cy="698100"/>
          </a:xfrm>
          <a:prstGeom prst="roundRect">
            <a:avLst>
              <a:gd fmla="val 14259" name="adj"/>
            </a:avLst>
          </a:prstGeom>
          <a:noFill/>
          <a:ln cap="flat" cmpd="sng" w="1905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570125" y="3808875"/>
            <a:ext cx="574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me find Joe's workout </a:t>
            </a:r>
            <a:r>
              <a:rPr lang="en" sz="2300"/>
              <a:t>plan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300"/>
          </a:p>
        </p:txBody>
      </p:sp>
      <p:pic>
        <p:nvPicPr>
          <p:cNvPr descr="pasted-movie.png" id="166" name="Google Shape;16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7148" y="3547848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/>
          <p:nvPr/>
        </p:nvSpPr>
        <p:spPr>
          <a:xfrm>
            <a:off x="307000" y="5990050"/>
            <a:ext cx="6882000" cy="698100"/>
          </a:xfrm>
          <a:prstGeom prst="roundRect">
            <a:avLst>
              <a:gd fmla="val 8750" name="adj"/>
            </a:avLst>
          </a:prstGeom>
          <a:solidFill>
            <a:srgbClr val="0076B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 ... Monday: ... 25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 Tuesday ... 45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2200"/>
          </a:p>
        </p:txBody>
      </p:sp>
      <p:sp>
        <p:nvSpPr>
          <p:cNvPr id="168" name="Google Shape;168;p18"/>
          <p:cNvSpPr/>
          <p:nvPr/>
        </p:nvSpPr>
        <p:spPr>
          <a:xfrm>
            <a:off x="307000" y="4484475"/>
            <a:ext cx="6882000" cy="1366800"/>
          </a:xfrm>
          <a:prstGeom prst="roundRect">
            <a:avLst>
              <a:gd fmla="val 638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token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(…)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“token”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note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search_notes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“workout”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20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token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99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have to read it to decide the next step</a:t>
            </a:r>
            <a:endParaRPr sz="2200"/>
          </a:p>
        </p:txBody>
      </p:sp>
      <p:sp>
        <p:nvSpPr>
          <p:cNvPr id="169" name="Google Shape;169;p18"/>
          <p:cNvSpPr/>
          <p:nvPr/>
        </p:nvSpPr>
        <p:spPr>
          <a:xfrm>
            <a:off x="7874250" y="5259901"/>
            <a:ext cx="4502700" cy="1784400"/>
          </a:xfrm>
          <a:prstGeom prst="roundRect">
            <a:avLst>
              <a:gd fmla="val 5794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3000"/>
            </a:br>
            <a:r>
              <a:rPr b="1" lang="en" sz="3000"/>
              <a:t>Code</a:t>
            </a:r>
            <a:r>
              <a:rPr lang="en" sz="3000"/>
              <a:t> has to be written</a:t>
            </a:r>
            <a:r>
              <a:rPr b="1" lang="en" sz="3000"/>
              <a:t> </a:t>
            </a:r>
            <a:r>
              <a:rPr b="1" i="1" lang="en" sz="3000" u="sng"/>
              <a:t>interactively</a:t>
            </a:r>
            <a:endParaRPr b="1" i="1" sz="3000" u="sng"/>
          </a:p>
        </p:txBody>
      </p:sp>
      <p:sp>
        <p:nvSpPr>
          <p:cNvPr id="170" name="Google Shape;170;p18"/>
          <p:cNvSpPr/>
          <p:nvPr/>
        </p:nvSpPr>
        <p:spPr>
          <a:xfrm>
            <a:off x="9876000" y="5424050"/>
            <a:ext cx="499200" cy="385800"/>
          </a:xfrm>
          <a:prstGeom prst="roundRect">
            <a:avLst>
              <a:gd fmla="val 2433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Day-to-Day Tasks Are Actually Quite Complex</a:t>
            </a:r>
            <a:endParaRPr sz="4500"/>
          </a:p>
        </p:txBody>
      </p:sp>
      <p:sp>
        <p:nvSpPr>
          <p:cNvPr id="176" name="Google Shape;176;p19"/>
          <p:cNvSpPr/>
          <p:nvPr/>
        </p:nvSpPr>
        <p:spPr>
          <a:xfrm>
            <a:off x="307000" y="1588250"/>
            <a:ext cx="10718700" cy="10434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4C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my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with enough songs for the workout today. </a:t>
            </a:r>
            <a:b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workout plan is in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descr="pasted-movie.png"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2" y="1630680"/>
            <a:ext cx="560400" cy="569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78" name="Google Shape;1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350" y="2042160"/>
            <a:ext cx="499200" cy="49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9"/>
          <p:cNvGrpSpPr/>
          <p:nvPr/>
        </p:nvGrpSpPr>
        <p:grpSpPr>
          <a:xfrm>
            <a:off x="11828850" y="1588250"/>
            <a:ext cx="930644" cy="1127488"/>
            <a:chOff x="0" y="0"/>
            <a:chExt cx="1499104" cy="1787394"/>
          </a:xfrm>
        </p:grpSpPr>
        <p:sp>
          <p:nvSpPr>
            <p:cNvPr id="180" name="Google Shape;180;p19"/>
            <p:cNvSpPr/>
            <p:nvPr/>
          </p:nvSpPr>
          <p:spPr>
            <a:xfrm>
              <a:off x="38042" y="118019"/>
              <a:ext cx="1409400" cy="137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r>
                <a:t/>
              </a:r>
              <a:endParaRPr b="0" i="0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asted-movie.png" id="181" name="Google Shape;181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499104" cy="1787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9"/>
          <p:cNvSpPr txBox="1"/>
          <p:nvPr/>
        </p:nvSpPr>
        <p:spPr>
          <a:xfrm rot="5330096">
            <a:off x="10955771" y="1840185"/>
            <a:ext cx="1032814" cy="539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</a:t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307000" y="2864525"/>
            <a:ext cx="12452400" cy="571200"/>
          </a:xfrm>
          <a:prstGeom prst="roundRect">
            <a:avLst>
              <a:gd fmla="val 4902" name="adj"/>
            </a:avLst>
          </a:prstGeom>
          <a:solidFill>
            <a:srgbClr val="EAD1DC"/>
          </a:solidFill>
          <a:ln cap="flat" cmpd="sng" w="25400">
            <a:solidFill>
              <a:srgbClr val="EAD1D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b="1"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Agent Solution using APIs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204100" y="3590775"/>
            <a:ext cx="7166400" cy="5646900"/>
          </a:xfrm>
          <a:prstGeom prst="roundRect">
            <a:avLst>
              <a:gd fmla="val 8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307000" y="3702725"/>
            <a:ext cx="6882000" cy="698100"/>
          </a:xfrm>
          <a:prstGeom prst="roundRect">
            <a:avLst>
              <a:gd fmla="val 14259" name="adj"/>
            </a:avLst>
          </a:prstGeom>
          <a:noFill/>
          <a:ln cap="flat" cmpd="sng" w="1905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570125" y="3808875"/>
            <a:ext cx="574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me find Joe's workout </a:t>
            </a:r>
            <a:r>
              <a:rPr lang="en" sz="2300"/>
              <a:t>plan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300"/>
          </a:p>
        </p:txBody>
      </p:sp>
      <p:pic>
        <p:nvPicPr>
          <p:cNvPr descr="pasted-movie.png" id="187" name="Google Shape;18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7148" y="3547848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/>
          <p:nvPr/>
        </p:nvSpPr>
        <p:spPr>
          <a:xfrm>
            <a:off x="307000" y="5990050"/>
            <a:ext cx="6882000" cy="698100"/>
          </a:xfrm>
          <a:prstGeom prst="roundRect">
            <a:avLst>
              <a:gd fmla="val 8750" name="adj"/>
            </a:avLst>
          </a:prstGeom>
          <a:solidFill>
            <a:srgbClr val="0076B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 ... Monday: ... 25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 Tuesday ... 45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2200"/>
          </a:p>
        </p:txBody>
      </p:sp>
      <p:sp>
        <p:nvSpPr>
          <p:cNvPr id="189" name="Google Shape;189;p19"/>
          <p:cNvSpPr/>
          <p:nvPr/>
        </p:nvSpPr>
        <p:spPr>
          <a:xfrm>
            <a:off x="307000" y="6826925"/>
            <a:ext cx="6882000" cy="698100"/>
          </a:xfrm>
          <a:prstGeom prst="roundRect">
            <a:avLst>
              <a:gd fmla="val 14259" name="adj"/>
            </a:avLst>
          </a:prstGeom>
          <a:noFill/>
          <a:ln cap="flat" cmpd="sng" w="1905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570125" y="6971675"/>
            <a:ext cx="647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300"/>
              <a:t>Plan is day-wise, let’s see what day is today.</a:t>
            </a:r>
            <a:endParaRPr sz="2300"/>
          </a:p>
        </p:txBody>
      </p:sp>
      <p:sp>
        <p:nvSpPr>
          <p:cNvPr id="191" name="Google Shape;191;p19"/>
          <p:cNvSpPr/>
          <p:nvPr/>
        </p:nvSpPr>
        <p:spPr>
          <a:xfrm>
            <a:off x="307000" y="7695800"/>
            <a:ext cx="6882000" cy="571200"/>
          </a:xfrm>
          <a:prstGeom prst="roundRect">
            <a:avLst>
              <a:gd fmla="val 1811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</a:t>
            </a:r>
            <a:r>
              <a:rPr b="0" i="0" lang="en" sz="22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datetime.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strftime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2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“%A”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0" i="0" lang="en" sz="22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200"/>
          </a:p>
        </p:txBody>
      </p:sp>
      <p:sp>
        <p:nvSpPr>
          <p:cNvPr id="192" name="Google Shape;192;p19"/>
          <p:cNvSpPr/>
          <p:nvPr/>
        </p:nvSpPr>
        <p:spPr>
          <a:xfrm>
            <a:off x="307000" y="8437775"/>
            <a:ext cx="6882000" cy="571200"/>
          </a:xfrm>
          <a:prstGeom prst="roundRect">
            <a:avLst>
              <a:gd fmla="val 16100" name="adj"/>
            </a:avLst>
          </a:prstGeom>
          <a:solidFill>
            <a:srgbClr val="0076B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 Tuesday</a:t>
            </a:r>
            <a:endParaRPr sz="2200"/>
          </a:p>
        </p:txBody>
      </p:sp>
      <p:pic>
        <p:nvPicPr>
          <p:cNvPr descr="pasted-movie.png" id="193" name="Google Shape;19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3348" y="6672048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/>
          <p:nvPr/>
        </p:nvSpPr>
        <p:spPr>
          <a:xfrm>
            <a:off x="307000" y="4484475"/>
            <a:ext cx="6882000" cy="1366800"/>
          </a:xfrm>
          <a:prstGeom prst="roundRect">
            <a:avLst>
              <a:gd fmla="val 638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token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(…)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“token”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note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search_notes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“workout”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20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token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99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have to read it to decide the next step</a:t>
            </a:r>
            <a:endParaRPr sz="2200"/>
          </a:p>
        </p:txBody>
      </p:sp>
      <p:sp>
        <p:nvSpPr>
          <p:cNvPr id="195" name="Google Shape;195;p19"/>
          <p:cNvSpPr/>
          <p:nvPr/>
        </p:nvSpPr>
        <p:spPr>
          <a:xfrm>
            <a:off x="7874250" y="5259901"/>
            <a:ext cx="4502700" cy="1784400"/>
          </a:xfrm>
          <a:prstGeom prst="roundRect">
            <a:avLst>
              <a:gd fmla="val 5794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3000"/>
            </a:br>
            <a:r>
              <a:rPr b="1" lang="en" sz="3000"/>
              <a:t>Code</a:t>
            </a:r>
            <a:r>
              <a:rPr lang="en" sz="3000"/>
              <a:t> has to be written</a:t>
            </a:r>
            <a:r>
              <a:rPr b="1" lang="en" sz="3000"/>
              <a:t> </a:t>
            </a:r>
            <a:r>
              <a:rPr b="1" i="1" lang="en" sz="3000" u="sng"/>
              <a:t>interactively</a:t>
            </a:r>
            <a:endParaRPr b="1" i="1" sz="3000" u="sng"/>
          </a:p>
        </p:txBody>
      </p:sp>
      <p:sp>
        <p:nvSpPr>
          <p:cNvPr id="196" name="Google Shape;196;p19"/>
          <p:cNvSpPr/>
          <p:nvPr/>
        </p:nvSpPr>
        <p:spPr>
          <a:xfrm>
            <a:off x="9876000" y="5424050"/>
            <a:ext cx="499200" cy="385800"/>
          </a:xfrm>
          <a:prstGeom prst="roundRect">
            <a:avLst>
              <a:gd fmla="val 2433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/>
          <p:nvPr/>
        </p:nvSpPr>
        <p:spPr>
          <a:xfrm>
            <a:off x="204100" y="3590775"/>
            <a:ext cx="7166400" cy="5646900"/>
          </a:xfrm>
          <a:prstGeom prst="roundRect">
            <a:avLst>
              <a:gd fmla="val 8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307000" y="3702725"/>
            <a:ext cx="6882000" cy="698100"/>
          </a:xfrm>
          <a:prstGeom prst="roundRect">
            <a:avLst>
              <a:gd fmla="val 14259" name="adj"/>
            </a:avLst>
          </a:prstGeom>
          <a:noFill/>
          <a:ln cap="flat" cmpd="sng" w="1905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570125" y="3808875"/>
            <a:ext cx="574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me find Joe's workout </a:t>
            </a:r>
            <a:r>
              <a:rPr lang="en" sz="2300"/>
              <a:t>plan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300"/>
          </a:p>
        </p:txBody>
      </p:sp>
      <p:sp>
        <p:nvSpPr>
          <p:cNvPr id="204" name="Google Shape;204;p20"/>
          <p:cNvSpPr/>
          <p:nvPr/>
        </p:nvSpPr>
        <p:spPr>
          <a:xfrm>
            <a:off x="307000" y="5990050"/>
            <a:ext cx="6882000" cy="698100"/>
          </a:xfrm>
          <a:prstGeom prst="roundRect">
            <a:avLst>
              <a:gd fmla="val 8750" name="adj"/>
            </a:avLst>
          </a:prstGeom>
          <a:solidFill>
            <a:srgbClr val="0076B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 ... Monday: ... 25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 Tuesday ... 45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2200"/>
          </a:p>
        </p:txBody>
      </p:sp>
      <p:sp>
        <p:nvSpPr>
          <p:cNvPr id="205" name="Google Shape;205;p20"/>
          <p:cNvSpPr/>
          <p:nvPr/>
        </p:nvSpPr>
        <p:spPr>
          <a:xfrm>
            <a:off x="307000" y="6826925"/>
            <a:ext cx="6882000" cy="698100"/>
          </a:xfrm>
          <a:prstGeom prst="roundRect">
            <a:avLst>
              <a:gd fmla="val 14259" name="adj"/>
            </a:avLst>
          </a:prstGeom>
          <a:noFill/>
          <a:ln cap="flat" cmpd="sng" w="1905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570125" y="6971675"/>
            <a:ext cx="647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300"/>
              <a:t>Plan is day-wise, let’s see what day is today.</a:t>
            </a:r>
            <a:endParaRPr sz="2300"/>
          </a:p>
        </p:txBody>
      </p:sp>
      <p:sp>
        <p:nvSpPr>
          <p:cNvPr id="207" name="Google Shape;207;p20"/>
          <p:cNvSpPr/>
          <p:nvPr/>
        </p:nvSpPr>
        <p:spPr>
          <a:xfrm>
            <a:off x="307000" y="7695800"/>
            <a:ext cx="6882000" cy="571200"/>
          </a:xfrm>
          <a:prstGeom prst="roundRect">
            <a:avLst>
              <a:gd fmla="val 1811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</a:t>
            </a:r>
            <a:r>
              <a:rPr b="0" i="0" lang="en" sz="22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datetime.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strftime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2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“%A”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0" i="0" lang="en" sz="22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200"/>
          </a:p>
        </p:txBody>
      </p:sp>
      <p:sp>
        <p:nvSpPr>
          <p:cNvPr id="208" name="Google Shape;208;p20"/>
          <p:cNvSpPr/>
          <p:nvPr/>
        </p:nvSpPr>
        <p:spPr>
          <a:xfrm>
            <a:off x="307000" y="8437775"/>
            <a:ext cx="6882000" cy="571200"/>
          </a:xfrm>
          <a:prstGeom prst="roundRect">
            <a:avLst>
              <a:gd fmla="val 16100" name="adj"/>
            </a:avLst>
          </a:prstGeom>
          <a:solidFill>
            <a:srgbClr val="0076B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 Tuesday</a:t>
            </a:r>
            <a:endParaRPr sz="2200"/>
          </a:p>
        </p:txBody>
      </p:sp>
      <p:sp>
        <p:nvSpPr>
          <p:cNvPr id="209" name="Google Shape;209;p20"/>
          <p:cNvSpPr/>
          <p:nvPr/>
        </p:nvSpPr>
        <p:spPr>
          <a:xfrm>
            <a:off x="307000" y="4484475"/>
            <a:ext cx="6882000" cy="1366800"/>
          </a:xfrm>
          <a:prstGeom prst="roundRect">
            <a:avLst>
              <a:gd fmla="val 638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token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(…)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“token”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note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search_notes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“workout”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20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token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99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have to read it to decide the next step</a:t>
            </a:r>
            <a:endParaRPr sz="2200"/>
          </a:p>
        </p:txBody>
      </p:sp>
      <p:sp>
        <p:nvSpPr>
          <p:cNvPr id="210" name="Google Shape;210;p20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Day-to-Day Tasks Are Actually Quite Complex</a:t>
            </a:r>
            <a:endParaRPr sz="4500"/>
          </a:p>
        </p:txBody>
      </p:sp>
      <p:sp>
        <p:nvSpPr>
          <p:cNvPr id="211" name="Google Shape;211;p20"/>
          <p:cNvSpPr/>
          <p:nvPr/>
        </p:nvSpPr>
        <p:spPr>
          <a:xfrm>
            <a:off x="307000" y="1588250"/>
            <a:ext cx="10718700" cy="10434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4C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my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with enough songs for the workout today. </a:t>
            </a:r>
            <a:b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workout plan is in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descr="pasted-movie.png" id="212" name="Google Shape;2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2" y="1630680"/>
            <a:ext cx="560400" cy="569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13" name="Google Shape;2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350" y="2042160"/>
            <a:ext cx="499200" cy="49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0"/>
          <p:cNvGrpSpPr/>
          <p:nvPr/>
        </p:nvGrpSpPr>
        <p:grpSpPr>
          <a:xfrm>
            <a:off x="11828850" y="1588250"/>
            <a:ext cx="930644" cy="1127488"/>
            <a:chOff x="0" y="0"/>
            <a:chExt cx="1499104" cy="1787394"/>
          </a:xfrm>
        </p:grpSpPr>
        <p:sp>
          <p:nvSpPr>
            <p:cNvPr id="215" name="Google Shape;215;p20"/>
            <p:cNvSpPr/>
            <p:nvPr/>
          </p:nvSpPr>
          <p:spPr>
            <a:xfrm>
              <a:off x="38042" y="118019"/>
              <a:ext cx="1409400" cy="137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r>
                <a:t/>
              </a:r>
              <a:endParaRPr b="0" i="0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asted-movie.png" id="216" name="Google Shape;216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499104" cy="1787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20"/>
          <p:cNvSpPr txBox="1"/>
          <p:nvPr/>
        </p:nvSpPr>
        <p:spPr>
          <a:xfrm rot="5330096">
            <a:off x="10955771" y="1840185"/>
            <a:ext cx="1032814" cy="539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</a:t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307000" y="2864525"/>
            <a:ext cx="12452400" cy="571200"/>
          </a:xfrm>
          <a:prstGeom prst="roundRect">
            <a:avLst>
              <a:gd fmla="val 4902" name="adj"/>
            </a:avLst>
          </a:prstGeom>
          <a:solidFill>
            <a:srgbClr val="EAD1DC"/>
          </a:solidFill>
          <a:ln cap="flat" cmpd="sng" w="25400">
            <a:solidFill>
              <a:srgbClr val="EAD1D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b="1"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Agent Solution using APIs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-125" y="500"/>
            <a:ext cx="13002900" cy="9747600"/>
          </a:xfrm>
          <a:prstGeom prst="roundRect">
            <a:avLst>
              <a:gd fmla="val 0" name="adj"/>
            </a:avLst>
          </a:prstGeom>
          <a:solidFill>
            <a:srgbClr val="BABABA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7252950" y="3625050"/>
            <a:ext cx="5599800" cy="5460300"/>
          </a:xfrm>
          <a:prstGeom prst="roundRect">
            <a:avLst>
              <a:gd fmla="val 272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7257175" y="3624975"/>
            <a:ext cx="5599800" cy="5460300"/>
          </a:xfrm>
          <a:prstGeom prst="roundRect">
            <a:avLst>
              <a:gd fmla="val 8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7257150" y="3625050"/>
            <a:ext cx="5599800" cy="5460300"/>
          </a:xfrm>
          <a:prstGeom prst="roundRect">
            <a:avLst>
              <a:gd fmla="val 8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>
            <a:off x="7395425" y="3702725"/>
            <a:ext cx="5344800" cy="1793400"/>
          </a:xfrm>
          <a:prstGeom prst="roundRect">
            <a:avLst>
              <a:gd fmla="val 4902" name="adj"/>
            </a:avLst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7395425" y="5607725"/>
            <a:ext cx="5344800" cy="3401400"/>
          </a:xfrm>
          <a:prstGeom prst="roundRect">
            <a:avLst>
              <a:gd fmla="val 354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workout_mins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45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token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r>
              <a:rPr b="0" i="0" lang="en" sz="20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r>
              <a:rPr b="0" i="0" lang="en" sz="20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"token"</a:t>
            </a:r>
            <a:r>
              <a:rPr b="0" i="0" lang="en" sz="20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playlists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playlist_library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(token)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in playlists: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duration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id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"song_ids"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duration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song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(id)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"duration"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total_duration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workout_mins: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(playlist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"id"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token)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sz="2000"/>
          </a:p>
        </p:txBody>
      </p:sp>
      <p:sp>
        <p:nvSpPr>
          <p:cNvPr id="225" name="Google Shape;225;p20"/>
          <p:cNvSpPr txBox="1"/>
          <p:nvPr/>
        </p:nvSpPr>
        <p:spPr>
          <a:xfrm>
            <a:off x="7544250" y="4048200"/>
            <a:ext cx="49146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300"/>
              <a:t>Today is 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Tuesday, so it’s 45 mins. Now, let me play</a:t>
            </a:r>
            <a:r>
              <a:rPr lang="en" sz="2300"/>
              <a:t> 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Joe’s playlist with enough songs for this duration.</a:t>
            </a:r>
            <a:endParaRPr sz="2300"/>
          </a:p>
        </p:txBody>
      </p:sp>
      <p:cxnSp>
        <p:nvCxnSpPr>
          <p:cNvPr id="226" name="Google Shape;226;p20"/>
          <p:cNvCxnSpPr/>
          <p:nvPr/>
        </p:nvCxnSpPr>
        <p:spPr>
          <a:xfrm>
            <a:off x="6347250" y="6343100"/>
            <a:ext cx="10446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20"/>
          <p:cNvSpPr/>
          <p:nvPr/>
        </p:nvSpPr>
        <p:spPr>
          <a:xfrm>
            <a:off x="531700" y="5412300"/>
            <a:ext cx="5749200" cy="1793400"/>
          </a:xfrm>
          <a:prstGeom prst="roundRect">
            <a:avLst>
              <a:gd fmla="val 5794" name="adj"/>
            </a:avLst>
          </a:prstGeom>
          <a:solidFill>
            <a:srgbClr val="FFD966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Code </a:t>
            </a:r>
            <a:r>
              <a:rPr lang="en" sz="3000">
                <a:solidFill>
                  <a:schemeClr val="dk1"/>
                </a:solidFill>
              </a:rPr>
              <a:t>has</a:t>
            </a:r>
            <a:r>
              <a:rPr lang="en" sz="3000">
                <a:solidFill>
                  <a:schemeClr val="dk1"/>
                </a:solidFill>
              </a:rPr>
              <a:t> to be</a:t>
            </a:r>
            <a:r>
              <a:rPr b="1" lang="en" sz="3000">
                <a:solidFill>
                  <a:schemeClr val="dk1"/>
                </a:solidFill>
              </a:rPr>
              <a:t> </a:t>
            </a:r>
            <a:r>
              <a:rPr b="1" i="1" lang="en" sz="3000" u="sng">
                <a:solidFill>
                  <a:schemeClr val="dk1"/>
                </a:solidFill>
              </a:rPr>
              <a:t>r</a:t>
            </a:r>
            <a:r>
              <a:rPr b="1" i="1" lang="en" sz="3000" u="sng">
                <a:solidFill>
                  <a:schemeClr val="dk1"/>
                </a:solidFill>
              </a:rPr>
              <a:t>ich</a:t>
            </a:r>
            <a:r>
              <a:rPr lang="en" sz="3000">
                <a:solidFill>
                  <a:schemeClr val="dk1"/>
                </a:solidFill>
              </a:rPr>
              <a:t> with </a:t>
            </a:r>
            <a:br>
              <a:rPr lang="en" sz="3000">
                <a:solidFill>
                  <a:schemeClr val="dk1"/>
                </a:solidFill>
              </a:rPr>
            </a:br>
            <a:r>
              <a:rPr lang="en" sz="3000">
                <a:solidFill>
                  <a:schemeClr val="dk1"/>
                </a:solidFill>
              </a:rPr>
              <a:t>various</a:t>
            </a:r>
            <a:r>
              <a:rPr b="1" lang="en" sz="3000">
                <a:solidFill>
                  <a:schemeClr val="dk1"/>
                </a:solidFill>
              </a:rPr>
              <a:t> </a:t>
            </a:r>
            <a:r>
              <a:rPr lang="en" sz="3000">
                <a:solidFill>
                  <a:schemeClr val="dk1"/>
                </a:solidFill>
              </a:rPr>
              <a:t>programming constructs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3399000" y="5576450"/>
            <a:ext cx="499200" cy="385800"/>
          </a:xfrm>
          <a:prstGeom prst="roundRect">
            <a:avLst>
              <a:gd fmla="val 24339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/>
          <p:nvPr/>
        </p:nvSpPr>
        <p:spPr>
          <a:xfrm>
            <a:off x="7252950" y="3625050"/>
            <a:ext cx="5599800" cy="5460300"/>
          </a:xfrm>
          <a:prstGeom prst="roundRect">
            <a:avLst>
              <a:gd fmla="val 272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7257175" y="3624975"/>
            <a:ext cx="5599800" cy="5460300"/>
          </a:xfrm>
          <a:prstGeom prst="roundRect">
            <a:avLst>
              <a:gd fmla="val 8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7395425" y="3702725"/>
            <a:ext cx="5344800" cy="1793400"/>
          </a:xfrm>
          <a:prstGeom prst="roundRect">
            <a:avLst>
              <a:gd fmla="val 4902" name="adj"/>
            </a:avLst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7395425" y="5607725"/>
            <a:ext cx="5344800" cy="3401400"/>
          </a:xfrm>
          <a:prstGeom prst="roundRect">
            <a:avLst>
              <a:gd fmla="val 354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workout_mins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45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token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r>
              <a:rPr b="0" i="0" lang="en" sz="20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r>
              <a:rPr b="0" i="0" lang="en" sz="20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"token"</a:t>
            </a:r>
            <a:r>
              <a:rPr b="0" i="0" lang="en" sz="20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playlists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playlist_library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(token)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in playlists: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duration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id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"song_ids"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duration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song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(id)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"duration"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total_duration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&gt;=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workout_mins: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spotify.</a:t>
            </a:r>
            <a:r>
              <a:rPr b="0" i="0" lang="en" sz="20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(playlist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b="0" i="0" lang="en" sz="20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"id"</a:t>
            </a:r>
            <a:r>
              <a:rPr b="0" i="0" lang="en" sz="20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token)</a:t>
            </a:r>
            <a:b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b="0" i="0" lang="en" sz="2000" u="none" cap="none" strike="noStrike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sz="2000"/>
          </a:p>
        </p:txBody>
      </p:sp>
      <p:sp>
        <p:nvSpPr>
          <p:cNvPr id="237" name="Google Shape;237;p21"/>
          <p:cNvSpPr txBox="1"/>
          <p:nvPr/>
        </p:nvSpPr>
        <p:spPr>
          <a:xfrm>
            <a:off x="7544250" y="4048200"/>
            <a:ext cx="49146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300"/>
              <a:t>Today is 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Tuesday, so it’s 45 mins. Now, let me play</a:t>
            </a:r>
            <a:r>
              <a:rPr lang="en" sz="2300"/>
              <a:t> 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Joe’s playlist with enough songs for this duration.</a:t>
            </a:r>
            <a:endParaRPr sz="2300"/>
          </a:p>
        </p:txBody>
      </p:sp>
      <p:sp>
        <p:nvSpPr>
          <p:cNvPr id="238" name="Google Shape;238;p21"/>
          <p:cNvSpPr/>
          <p:nvPr/>
        </p:nvSpPr>
        <p:spPr>
          <a:xfrm>
            <a:off x="204100" y="3590775"/>
            <a:ext cx="7166400" cy="5646900"/>
          </a:xfrm>
          <a:prstGeom prst="roundRect">
            <a:avLst>
              <a:gd fmla="val 8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307000" y="3702725"/>
            <a:ext cx="6882000" cy="698100"/>
          </a:xfrm>
          <a:prstGeom prst="roundRect">
            <a:avLst>
              <a:gd fmla="val 14259" name="adj"/>
            </a:avLst>
          </a:prstGeom>
          <a:noFill/>
          <a:ln cap="flat" cmpd="sng" w="1905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570125" y="3808875"/>
            <a:ext cx="574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me find Joe's workout </a:t>
            </a:r>
            <a:r>
              <a:rPr lang="en" sz="2300"/>
              <a:t>plan</a:t>
            </a: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300"/>
          </a:p>
        </p:txBody>
      </p:sp>
      <p:sp>
        <p:nvSpPr>
          <p:cNvPr id="241" name="Google Shape;241;p21"/>
          <p:cNvSpPr/>
          <p:nvPr/>
        </p:nvSpPr>
        <p:spPr>
          <a:xfrm>
            <a:off x="307000" y="5990050"/>
            <a:ext cx="6882000" cy="698100"/>
          </a:xfrm>
          <a:prstGeom prst="roundRect">
            <a:avLst>
              <a:gd fmla="val 8750" name="adj"/>
            </a:avLst>
          </a:prstGeom>
          <a:solidFill>
            <a:srgbClr val="0076B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 ... Monday: ... 25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 Tuesday ... 45 min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2200"/>
          </a:p>
        </p:txBody>
      </p:sp>
      <p:sp>
        <p:nvSpPr>
          <p:cNvPr id="242" name="Google Shape;242;p21"/>
          <p:cNvSpPr/>
          <p:nvPr/>
        </p:nvSpPr>
        <p:spPr>
          <a:xfrm>
            <a:off x="307000" y="6826925"/>
            <a:ext cx="6882000" cy="698100"/>
          </a:xfrm>
          <a:prstGeom prst="roundRect">
            <a:avLst>
              <a:gd fmla="val 14259" name="adj"/>
            </a:avLst>
          </a:prstGeom>
          <a:noFill/>
          <a:ln cap="flat" cmpd="sng" w="1905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570125" y="6971675"/>
            <a:ext cx="647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300"/>
              <a:t>Plan is day-wise, let’s see what day is today.</a:t>
            </a:r>
            <a:endParaRPr sz="2300"/>
          </a:p>
        </p:txBody>
      </p:sp>
      <p:sp>
        <p:nvSpPr>
          <p:cNvPr id="244" name="Google Shape;244;p21"/>
          <p:cNvSpPr/>
          <p:nvPr/>
        </p:nvSpPr>
        <p:spPr>
          <a:xfrm>
            <a:off x="307000" y="7695800"/>
            <a:ext cx="6882000" cy="571200"/>
          </a:xfrm>
          <a:prstGeom prst="roundRect">
            <a:avLst>
              <a:gd fmla="val 1811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</a:t>
            </a:r>
            <a:r>
              <a:rPr b="0" i="0" lang="en" sz="22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datetime.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</a:t>
            </a: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" sz="2200" u="none" cap="none" strike="noStrike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strftime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0" i="0" lang="en" sz="2200" u="none" cap="none" strike="noStrike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“%A”</a:t>
            </a:r>
            <a:r>
              <a:rPr b="0" i="0" lang="en" sz="2200" u="none" cap="none" strike="noStrike">
                <a:solidFill>
                  <a:srgbClr val="B2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0" i="0" lang="en" sz="2200" u="none" cap="none" strike="noStrike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200"/>
          </a:p>
        </p:txBody>
      </p:sp>
      <p:sp>
        <p:nvSpPr>
          <p:cNvPr id="245" name="Google Shape;245;p21"/>
          <p:cNvSpPr/>
          <p:nvPr/>
        </p:nvSpPr>
        <p:spPr>
          <a:xfrm>
            <a:off x="307000" y="8437775"/>
            <a:ext cx="6882000" cy="571200"/>
          </a:xfrm>
          <a:prstGeom prst="roundRect">
            <a:avLst>
              <a:gd fmla="val 16100" name="adj"/>
            </a:avLst>
          </a:prstGeom>
          <a:solidFill>
            <a:srgbClr val="0076B9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 Tuesday</a:t>
            </a:r>
            <a:endParaRPr sz="2200"/>
          </a:p>
        </p:txBody>
      </p:sp>
      <p:sp>
        <p:nvSpPr>
          <p:cNvPr id="246" name="Google Shape;246;p21"/>
          <p:cNvSpPr/>
          <p:nvPr/>
        </p:nvSpPr>
        <p:spPr>
          <a:xfrm>
            <a:off x="307000" y="4484475"/>
            <a:ext cx="6882000" cy="1366800"/>
          </a:xfrm>
          <a:prstGeom prst="roundRect">
            <a:avLst>
              <a:gd fmla="val 6385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token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(…)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“token”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note </a:t>
            </a:r>
            <a:r>
              <a:rPr lang="en" sz="2200">
                <a:solidFill>
                  <a:srgbClr val="FF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simplenote.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search_notes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“workout”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20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token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" sz="2200">
                <a:solidFill>
                  <a:srgbClr val="99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" sz="22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b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" sz="2200">
                <a:solidFill>
                  <a:srgbClr val="66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</a:t>
            </a:r>
            <a:r>
              <a:rPr lang="en" sz="220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2200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have to read it to decide the next step</a:t>
            </a:r>
            <a:endParaRPr sz="2200"/>
          </a:p>
        </p:txBody>
      </p:sp>
      <p:sp>
        <p:nvSpPr>
          <p:cNvPr id="247" name="Google Shape;247;p21"/>
          <p:cNvSpPr/>
          <p:nvPr/>
        </p:nvSpPr>
        <p:spPr>
          <a:xfrm>
            <a:off x="0" y="0"/>
            <a:ext cx="13002900" cy="1081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Day-to-Day Tasks Are Actually Quite Complex</a:t>
            </a:r>
            <a:endParaRPr sz="4500"/>
          </a:p>
        </p:txBody>
      </p:sp>
      <p:sp>
        <p:nvSpPr>
          <p:cNvPr id="248" name="Google Shape;248;p21"/>
          <p:cNvSpPr/>
          <p:nvPr/>
        </p:nvSpPr>
        <p:spPr>
          <a:xfrm>
            <a:off x="307000" y="1588250"/>
            <a:ext cx="10718700" cy="1043400"/>
          </a:xfrm>
          <a:prstGeom prst="roundRect">
            <a:avLst>
              <a:gd fmla="val 9127" name="adj"/>
            </a:avLst>
          </a:prstGeom>
          <a:noFill/>
          <a:ln cap="flat" cmpd="sng" w="19050">
            <a:solidFill>
              <a:srgbClr val="004C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 my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Spotify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playlist with enough songs for the workout today. </a:t>
            </a:r>
            <a:b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workout plan is in      </a:t>
            </a: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SimpleNote</a:t>
            </a: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descr="pasted-movie.png"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2" y="1630680"/>
            <a:ext cx="560400" cy="569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250" name="Google Shape;2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350" y="2042160"/>
            <a:ext cx="499200" cy="49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1"/>
          <p:cNvGrpSpPr/>
          <p:nvPr/>
        </p:nvGrpSpPr>
        <p:grpSpPr>
          <a:xfrm>
            <a:off x="11828850" y="1588250"/>
            <a:ext cx="930644" cy="1127488"/>
            <a:chOff x="0" y="0"/>
            <a:chExt cx="1499104" cy="1787394"/>
          </a:xfrm>
        </p:grpSpPr>
        <p:sp>
          <p:nvSpPr>
            <p:cNvPr id="252" name="Google Shape;252;p21"/>
            <p:cNvSpPr/>
            <p:nvPr/>
          </p:nvSpPr>
          <p:spPr>
            <a:xfrm>
              <a:off x="38042" y="118019"/>
              <a:ext cx="1409400" cy="137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r>
                <a:t/>
              </a:r>
              <a:endParaRPr b="0" i="0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asted-movie.png" id="253" name="Google Shape;253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499104" cy="1787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21"/>
          <p:cNvSpPr txBox="1"/>
          <p:nvPr/>
        </p:nvSpPr>
        <p:spPr>
          <a:xfrm rot="5330096">
            <a:off x="10955771" y="1840185"/>
            <a:ext cx="1032814" cy="539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307000" y="2864525"/>
            <a:ext cx="12452400" cy="571200"/>
          </a:xfrm>
          <a:prstGeom prst="roundRect">
            <a:avLst>
              <a:gd fmla="val 4902" name="adj"/>
            </a:avLst>
          </a:prstGeom>
          <a:solidFill>
            <a:srgbClr val="EAD1DC"/>
          </a:solidFill>
          <a:ln cap="flat" cmpd="sng" w="25400">
            <a:solidFill>
              <a:srgbClr val="EAD1D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b="1"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Agent Solution using APIs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-125" y="500"/>
            <a:ext cx="13002900" cy="9747600"/>
          </a:xfrm>
          <a:prstGeom prst="roundRect">
            <a:avLst>
              <a:gd fmla="val 0" name="adj"/>
            </a:avLst>
          </a:prstGeom>
          <a:solidFill>
            <a:srgbClr val="BABABA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657675" y="2679588"/>
            <a:ext cx="11724900" cy="4672200"/>
          </a:xfrm>
          <a:prstGeom prst="roundRect">
            <a:avLst>
              <a:gd fmla="val 3674" name="adj"/>
            </a:avLst>
          </a:prstGeom>
          <a:solidFill>
            <a:srgbClr val="FFFFFF"/>
          </a:solidFill>
          <a:ln cap="flat" cmpd="sng" w="762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</a:t>
            </a:r>
            <a:r>
              <a:rPr b="1"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&amp; benchmark</a:t>
            </a: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such coding </a:t>
            </a:r>
            <a:r>
              <a:rPr b="1"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agents for</a:t>
            </a: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complex </a:t>
            </a: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day-to-day</a:t>
            </a:r>
            <a:r>
              <a:rPr b="1"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tasks</a:t>
            </a: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 </a:t>
            </a:r>
            <a:r>
              <a:rPr b="1"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rigorous</a:t>
            </a: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b="1"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reproducible</a:t>
            </a: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manner?</a:t>
            </a:r>
            <a:endParaRPr sz="3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8" name="Google Shape;258;p21"/>
          <p:cNvGrpSpPr/>
          <p:nvPr/>
        </p:nvGrpSpPr>
        <p:grpSpPr>
          <a:xfrm>
            <a:off x="3364327" y="3019603"/>
            <a:ext cx="6883473" cy="1366799"/>
            <a:chOff x="3364327" y="3019603"/>
            <a:chExt cx="6883473" cy="1366799"/>
          </a:xfrm>
        </p:grpSpPr>
        <p:pic>
          <p:nvPicPr>
            <p:cNvPr id="259" name="Google Shape;259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64327" y="3019603"/>
              <a:ext cx="1366801" cy="1366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60" name="Google Shape;260;p21"/>
            <p:cNvSpPr txBox="1"/>
            <p:nvPr/>
          </p:nvSpPr>
          <p:spPr>
            <a:xfrm>
              <a:off x="4903000" y="3146600"/>
              <a:ext cx="5344800" cy="12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700">
                  <a:solidFill>
                    <a:schemeClr val="dk1"/>
                  </a:solidFill>
                </a:rPr>
                <a:t>Key Question</a:t>
              </a:r>
              <a:endParaRPr b="1" sz="5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