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y="9747500" cx="13002775"/>
  <p:notesSz cx="6858000" cy="9144000"/>
  <p:embeddedFontLst>
    <p:embeddedFont>
      <p:font typeface="Ubuntu"/>
      <p:regular r:id="rId63"/>
      <p:bold r:id="rId64"/>
      <p:italic r:id="rId65"/>
      <p:boldItalic r:id="rId66"/>
    </p:embeddedFont>
    <p:embeddedFont>
      <p:font typeface="Helvetica Neue"/>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70">
          <p15:clr>
            <a:srgbClr val="747775"/>
          </p15:clr>
        </p15:guide>
        <p15:guide id="2" pos="409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70" orient="horz"/>
        <p:guide pos="4095"/>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schemas.openxmlformats.org/officeDocument/2006/relationships/font" Target="fonts/HelveticaNeue-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Ubuntu-bold.fntdata"/><Relationship Id="rId63" Type="http://schemas.openxmlformats.org/officeDocument/2006/relationships/font" Target="fonts/Ubuntu-regular.fntdata"/><Relationship Id="rId22" Type="http://schemas.openxmlformats.org/officeDocument/2006/relationships/slide" Target="slides/slide17.xml"/><Relationship Id="rId66" Type="http://schemas.openxmlformats.org/officeDocument/2006/relationships/font" Target="fonts/Ubuntu-boldItalic.fntdata"/><Relationship Id="rId21" Type="http://schemas.openxmlformats.org/officeDocument/2006/relationships/slide" Target="slides/slide16.xml"/><Relationship Id="rId65" Type="http://schemas.openxmlformats.org/officeDocument/2006/relationships/font" Target="fonts/Ubuntu-italic.fntdata"/><Relationship Id="rId24" Type="http://schemas.openxmlformats.org/officeDocument/2006/relationships/slide" Target="slides/slide19.xml"/><Relationship Id="rId68" Type="http://schemas.openxmlformats.org/officeDocument/2006/relationships/font" Target="fonts/HelveticaNeue-bold.fntdata"/><Relationship Id="rId23" Type="http://schemas.openxmlformats.org/officeDocument/2006/relationships/slide" Target="slides/slide18.xml"/><Relationship Id="rId67" Type="http://schemas.openxmlformats.org/officeDocument/2006/relationships/font" Target="fonts/HelveticaNeue-regular.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HelveticaNeue-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f047f6c457_0_122: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f047f6c457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everyone, I am Harsh Trivedi from Stony Brook University and I today will talk about “AppWorld: A controllable world of apps and people for benchmarking interactive coding agents”. This is a joint work with collaborators from stony brook university, allen institute for AI and Saarland University.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efd9d8c4cf_0_99: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efd9d8c4cf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search involves</a:t>
            </a:r>
            <a:r>
              <a:rPr lang="en"/>
              <a:t> writing rich code with various programming constructs like loops, conditionals, arithmetic, and so 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f047f6c457_2_1523: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f047f6c457_2_1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summary</a:t>
            </a:r>
            <a:r>
              <a:rPr lang="en"/>
              <a:t>, we saw that a seemingly simple day-to-day task can be quite complex, and it has two key requirements. It necessitates environment interaction to write the next code snippet, and the code itself is rich with various programming constructs.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ef3e209964_0_165: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ef3e209964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the key question 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can we develop &amp; benchmark such rich and interactive coding agents for complex digital tasks in a rigorous &amp; reproducible manner?</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ef3e209964_0_292: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ef3e209964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this, we argue in the paper, we need three ingredients.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efd9d8c4cf_0_202: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efd9d8c4cf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 rich and reproducible execution environment of many API-operable apps</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efd9d8c4cf_0_180: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efd9d8c4c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 benchmark of complex tasks requiring API calls with rich and interactive coding.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efd9d8c4cf_0_191: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efd9d8c4cf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a:t>
            </a:r>
            <a:r>
              <a:rPr lang="en"/>
              <a:t>a robust and programmatic evaluation framework for checking goal completion.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f0c08cd7f1_4_221: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f0c08cd7f1_4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many recent tool-use benchmarks, but they don’t support these 3 requirements. [pause 1s]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f0c08cd7f1_4_969: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f0c08cd7f1_4_9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bridge this gap, we introduce AppWorld -- which constitutes AppWorld Engine, Benchmark and Evaluation. Let’s begin with Engine.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1bfa0c6117_0_295: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1bfa0c6117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AppWorld Engine has implementation of many day-to-day apps in a local backend of APIs and databases.</a:t>
            </a:r>
            <a:endParaRPr/>
          </a:p>
          <a:p>
            <a:pPr indent="0" lvl="0" marL="0" rtl="0" algn="l">
              <a:spcBef>
                <a:spcPts val="0"/>
              </a:spcBef>
              <a:spcAft>
                <a:spcPts val="0"/>
              </a:spcAft>
              <a:buNone/>
            </a:pPr>
            <a:r>
              <a:rPr lang="en"/>
              <a:t>It provides full control over its database state which enables challenging task construction &amp; robust evaluation.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f047f6c457_2_1185: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f047f6c457_2_1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Our day-to-day digital lives involve doing various tasks on our app accounts</a:t>
            </a:r>
            <a:r>
              <a:rPr lang="en">
                <a:solidFill>
                  <a:schemeClr val="dk1"/>
                </a:solidFill>
              </a:rPr>
              <a:t>, such as returning an Amazon order and buying a replacement, and sending owed money to friends on Venmo. </a:t>
            </a:r>
            <a:r>
              <a:rPr lang="en">
                <a:solidFill>
                  <a:schemeClr val="dk1"/>
                </a:solidFill>
              </a:rPr>
              <a:t>C</a:t>
            </a:r>
            <a:r>
              <a:rPr lang="en">
                <a:solidFill>
                  <a:schemeClr val="dk1"/>
                </a:solidFill>
              </a:rPr>
              <a:t>an AI agents do such tasks on our behalf?</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1bfa0c6117_0_342: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1bfa0c6117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These apps are also populated with simulated digital activities of people on their app accounts.</a:t>
            </a:r>
            <a:endParaRPr/>
          </a:p>
          <a:p>
            <a:pPr indent="0" lvl="0" marL="0" rtl="0" algn="l">
              <a:spcBef>
                <a:spcPts val="0"/>
              </a:spcBef>
              <a:spcAft>
                <a:spcPts val="0"/>
              </a:spcAft>
              <a:buNone/>
            </a:pPr>
            <a:r>
              <a:rPr lang="en"/>
              <a:t>This provides a </a:t>
            </a:r>
            <a:r>
              <a:rPr lang="en">
                <a:solidFill>
                  <a:schemeClr val="dk1"/>
                </a:solidFill>
              </a:rPr>
              <a:t>foundation of a </a:t>
            </a:r>
            <a:r>
              <a:rPr lang="en"/>
              <a:t>realistic environment to build tasks on top of.</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efb0aed680_0_390: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2efb0aed680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Our app implementations are high-fidelity simulators of the corresponding apps. They span</a:t>
            </a:r>
            <a:r>
              <a:rPr lang="en"/>
              <a:t> over 60K lines of code, have 457 APIs with detailed documentation, and 100+ database tables.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ef3e209964_0_670: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ef3e209964_0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apps are also populated with realistic personal and interpersonal digital activities of </a:t>
            </a:r>
            <a:r>
              <a:rPr lang="en"/>
              <a:t>fictitious </a:t>
            </a:r>
            <a:r>
              <a:rPr lang="en"/>
              <a:t>people, related via various </a:t>
            </a:r>
            <a:r>
              <a:rPr lang="en"/>
              <a:t>relationships, like roommate and manager, allowing for realistic tasks like splitting bills roommates.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ef3e209964_0_331: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2ef3e209964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AppWorld benchmark builds tasks on top of this</a:t>
            </a:r>
            <a:r>
              <a:rPr lang="en"/>
              <a:t> simulated</a:t>
            </a:r>
            <a:r>
              <a:rPr lang="en"/>
              <a:t> world.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efb0aed680_0_521: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2efb0aed680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start with carefully crafted day-to-day scenarios which naturally require rich and interactive coding. This scenario is an ungrounded blueprint for the task.</a:t>
            </a:r>
            <a:endParaRPr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f01dfcd23f_0_68: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2f01dfcd23f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For each scenario, we write a generator program to ground it into 3 varied tasks.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f01dfcd23f_0_96: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2f01dfcd23f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task is defined by three things.</a:t>
            </a:r>
            <a:endParaRPr/>
          </a:p>
          <a:p>
            <a:pPr indent="-298450" lvl="0" marL="457200" rtl="0" algn="l">
              <a:spcBef>
                <a:spcPts val="0"/>
              </a:spcBef>
              <a:spcAft>
                <a:spcPts val="0"/>
              </a:spcAft>
              <a:buSzPts val="1100"/>
              <a:buAutoNum type="arabicPeriod"/>
            </a:pPr>
            <a:r>
              <a:rPr lang="en">
                <a:solidFill>
                  <a:schemeClr val="dk1"/>
                </a:solidFill>
              </a:rPr>
              <a:t>The instruction.</a:t>
            </a:r>
            <a:endParaRPr/>
          </a:p>
          <a:p>
            <a:pPr indent="-298450" lvl="0" marL="457200" rtl="0" algn="l">
              <a:spcBef>
                <a:spcPts val="0"/>
              </a:spcBef>
              <a:spcAft>
                <a:spcPts val="0"/>
              </a:spcAft>
              <a:buSzPts val="1100"/>
              <a:buAutoNum type="arabicPeriod"/>
            </a:pPr>
            <a:r>
              <a:rPr lang="en"/>
              <a:t>The supervisor, who is the person</a:t>
            </a:r>
            <a:r>
              <a:rPr lang="en"/>
              <a:t> in the world </a:t>
            </a:r>
            <a:r>
              <a:rPr lang="en"/>
              <a:t>assigning the task.</a:t>
            </a:r>
            <a:endParaRPr/>
          </a:p>
          <a:p>
            <a:pPr indent="-298450" lvl="0" marL="457200" rtl="0" algn="l">
              <a:spcBef>
                <a:spcPts val="0"/>
              </a:spcBef>
              <a:spcAft>
                <a:spcPts val="0"/>
              </a:spcAft>
              <a:buSzPts val="1100"/>
              <a:buAutoNum type="arabicPeriod"/>
            </a:pPr>
            <a:r>
              <a:rPr lang="en"/>
              <a:t>and the world state, which is the database state and current time in the world.</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efb0aed680_0_551: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2efb0aed680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each task, we also write solution code and evaluation tests, that programmatically verify the task solvability.</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2f047f6c457_0_82: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2f047f6c457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Note that we have written these codes</a:t>
            </a:r>
            <a:r>
              <a:rPr lang="en">
                <a:solidFill>
                  <a:schemeClr val="dk1"/>
                </a:solidFill>
              </a:rPr>
              <a:t> individually for every task scenario.</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2efff99c748_0_160: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2efff99c748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To complete the task, the agent is given</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the instruction</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supervisor’s credentials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all API documentation</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and an interactive coding shell with an API client.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f047f6c457_2_1213: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f047f6c457_2_1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To make it more concrete, consider a running example. “Play my Spotify playlist with enough songs for the workout today. My workout plan is in SimpleNote.”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2ef6a6f206b_0_29: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2ef6a6f206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Our generator codes for each scenario is carefully written to ensure four key task properties, namely: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task is well defined meaning it is solvable.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has distractors and hurdles meaning it necessitates thorough reasoning and avoids solvability via shortcuts.</a:t>
            </a:r>
            <a:endParaRPr>
              <a:solidFill>
                <a:schemeClr val="dk1"/>
              </a:solidFill>
            </a:endParaRPr>
          </a:p>
          <a:p>
            <a:pPr indent="0" lvl="0" marL="0" rtl="0" algn="l">
              <a:spcBef>
                <a:spcPts val="0"/>
              </a:spcBef>
              <a:spcAft>
                <a:spcPts val="0"/>
              </a:spcAft>
              <a:buNone/>
            </a:pPr>
            <a:r>
              <a:rPr lang="en">
                <a:solidFill>
                  <a:schemeClr val="dk1"/>
                </a:solidFill>
              </a:rPr>
              <a:t>and it has task variations to assess reliability across different instruction / state variations.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2f01dfcd23f_0_129: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2f01dfcd23f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E.g., to make sure there are distractors in the spotify task, we ensure the supervisor has several playlists, and different workout durations for different days, and only one playlist qualifies for their today’s workout.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[remove] This means that if the agent skips a reasoning step, it’ll fail!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2f0c08cd7f1_4_352: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889" name="Google Shape;889;g2f0c08cd7f1_4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such careful task construction is possible because AppWorld engine gives full control over its initial state. Checkout other properties in the paper.</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2efff99c748_0_627: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2efff99c748_0_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Based on our solutions, we can see that tasks are challenging requiring multiple apps and many apis &amp; lines of code, even when we have perfect knowledge of APIs. In practice, agents require a lot more code and API calls as they learn by </a:t>
            </a:r>
            <a:r>
              <a:rPr lang="en"/>
              <a:t>interaction and </a:t>
            </a:r>
            <a:r>
              <a:rPr lang="en"/>
              <a:t>exploration.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2efff99c748_0_647: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2efff99c748_0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Overall, we have 750 such tasks</a:t>
            </a:r>
            <a:r>
              <a:rPr lang="en"/>
              <a:t>,</a:t>
            </a:r>
            <a:r>
              <a:rPr lang="en"/>
              <a:t> </a:t>
            </a:r>
            <a:r>
              <a:rPr lang="en"/>
              <a:t>with t</a:t>
            </a:r>
            <a:r>
              <a:rPr lang="en"/>
              <a:t>he Test-challenge split as the main test set, which includes higher complexity tasks and tests generalization to unseen apps.</a:t>
            </a:r>
            <a:r>
              <a:rPr lang="en"/>
              <a:t> We also have Test-normal which has the same distribution as train and dev splits.</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2f01dfcd23f_1_415: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2f01dfcd23f_1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 need a robust way to evaluate agents.</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2f01dfcd23f_1_423: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2f01dfcd23f_1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gents can solve such tasks in many ways. E.g., they can download amazon receipt from its API or its email confirmation, both are valid.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agents can also cause collateral damage in many ways. E.g., deleting emails when asked for placing an Amazon order.</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2f01dfcd23f_1_445: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2f01dfcd23f_1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comparison to a reference solution cannot be used. </a:t>
            </a:r>
            <a:r>
              <a:rPr lang="en"/>
              <a:t>Therefore, AppWorld uses a state and execution-based approach.</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2f0fdc924de_0_703: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996" name="Google Shape;996;g2f0fdc924de_0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particular, we compare the world states before the agent starts and after it ends.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2f0fdc924de_0_716: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2f0fdc924de_0_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compute the difference in its underlying database states to obtain </a:t>
            </a:r>
            <a:r>
              <a:rPr i="1" lang="en"/>
              <a:t>cumulative</a:t>
            </a:r>
            <a:r>
              <a:rPr lang="en"/>
              <a:t> changes the agent has made to the tables, rows, and columns.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ef3e209964_0_862: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ef3e209964_0_8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way models can tackle such tasks is by writing code that calls apps’ APIs. But since the tasks are complex, this code has to be rich and has to be written interactively.</a:t>
            </a:r>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2f0fdc924de_0_751: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048" name="Google Shape;1048;g2f0fdc924de_0_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then check that these changes include all expected and no unexpected changes for the task, as enumerated by us.</a:t>
            </a:r>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2f0fdc924de_0_795: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094" name="Google Shape;1094;g2f0fdc924de_0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And t</a:t>
            </a:r>
            <a:r>
              <a:rPr lang="en">
                <a:solidFill>
                  <a:schemeClr val="dk1"/>
                </a:solidFill>
              </a:rPr>
              <a:t>he check itself is done via programmatic “unit” tests.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2f0fdc924de_0_917: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2f0fdc924de_0_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two evaluation metrics. Task goal completion which checks all tests in a task pass. And scenario goal completion which checks all tests for all 3 tasks in a scenario pass.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g2efb0aed680_0_0: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208" name="Google Shape;1208;g2efb0aed6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Alright, so how do agents perform?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benchmark open and close LLMs with various kinds of few-shot prompting methods: React, planning and execution, repeated parallel function calling, and </a:t>
            </a:r>
            <a:r>
              <a:rPr lang="en"/>
              <a:t>full </a:t>
            </a:r>
            <a:r>
              <a:rPr lang="en"/>
              <a:t>code generation with reflection and retrials.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2efb0aed680_0_87: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224" name="Google Shape;1224;g2efb0aed68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the plot shows each LLM’s task goal completion on test-normal when paired with highest scoring prompting method. Even the best LLM GPT-4o gets under 50 points,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2efb0aed680_0_61: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247" name="Google Shape;1247;g2efb0aed68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scores significantly drop when we look at scenario goal completion. </a:t>
            </a:r>
            <a:r>
              <a:rPr lang="en"/>
              <a:t>This shows</a:t>
            </a:r>
            <a:r>
              <a:rPr lang="en"/>
              <a:t> that agents are not reliable, and fail to complete tasks under slightly different conditions.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g2efb0aed680_0_28: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268" name="Google Shape;1268;g2efb0aed68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Furthermore, all scores significantly drop on test-challenge, which is our main test set. E.g., GPT-4o only gets 13 percentage in scenario goal completion. [pause 1s]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g2f047f6c457_2_1434: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289" name="Google Shape;1289;g2f047f6c457_2_1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scores also drastically drop for all methods as task difficulty increases. E.g., as per our hand-labeled difficulty levels.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8" name="Shape 1308"/>
        <p:cNvGrpSpPr/>
        <p:nvPr/>
      </p:nvGrpSpPr>
      <p:grpSpPr>
        <a:xfrm>
          <a:off x="0" y="0"/>
          <a:ext cx="0" cy="0"/>
          <a:chOff x="0" y="0"/>
          <a:chExt cx="0" cy="0"/>
        </a:xfrm>
      </p:grpSpPr>
      <p:sp>
        <p:nvSpPr>
          <p:cNvPr id="1309" name="Google Shape;1309;g2f047f6c457_2_1454: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310" name="Google Shape;1310;g2f047f6c457_2_1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as per the </a:t>
            </a:r>
            <a:r>
              <a:rPr lang="en">
                <a:solidFill>
                  <a:schemeClr val="dk1"/>
                </a:solidFill>
              </a:rPr>
              <a:t>number of APIs and the lines of code according to our solutions.</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g2f0580b40a8_0_16: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342" name="Google Shape;1342;g2f0580b40a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Finally, we find that agents make common errors such as assuming information instead of finding it, hallucinating API input and output fields and making various kinds of </a:t>
            </a:r>
            <a:r>
              <a:rPr lang="en">
                <a:solidFill>
                  <a:schemeClr val="dk1"/>
                </a:solidFill>
              </a:rPr>
              <a:t>coding and </a:t>
            </a:r>
            <a:r>
              <a:rPr lang="en"/>
              <a:t>common sense error.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ef3e209964_0_890: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ef3e209964_0_8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 me explain it by showing how an ideal agent could tackle our running example.</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g2f12664b914_1_0: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385" name="Google Shape;1385;g2f12664b91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 summary, we have introduced AppWorld, which was borne out of a significant engineering effort by our team writing over 100K lines of code, delivering a high quality, realistic, environment, complex tasks, and robust programmatic evaluation for benchmarking interactive coding agents.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g2f0c08cd7f1_4_1304: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422" name="Google Shape;1422;g2f0c08cd7f1_4_1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excited for the opportunities that A</a:t>
            </a:r>
            <a:r>
              <a:rPr lang="en"/>
              <a:t>ppWorld opens for future work in building better agents, creating new agent benchmarks, and studying agents in a simulated environment.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E.g., </a:t>
            </a:r>
            <a:endParaRPr/>
          </a:p>
          <a:p>
            <a:pPr indent="-298450" lvl="0" marL="457200" rtl="0" algn="l">
              <a:spcBef>
                <a:spcPts val="0"/>
              </a:spcBef>
              <a:spcAft>
                <a:spcPts val="0"/>
              </a:spcAft>
              <a:buSzPts val="1100"/>
              <a:buAutoNum type="arabicPeriod"/>
            </a:pPr>
            <a:r>
              <a:rPr lang="en"/>
              <a:t>using self-exploration for generate training data</a:t>
            </a:r>
            <a:endParaRPr/>
          </a:p>
          <a:p>
            <a:pPr indent="-298450" lvl="0" marL="457200" rtl="0" algn="l">
              <a:spcBef>
                <a:spcPts val="0"/>
              </a:spcBef>
              <a:spcAft>
                <a:spcPts val="0"/>
              </a:spcAft>
              <a:buSzPts val="1100"/>
              <a:buAutoNum type="arabicPeriod"/>
            </a:pPr>
            <a:r>
              <a:rPr lang="en"/>
              <a:t>adding UI support for multi-modal agents</a:t>
            </a:r>
            <a:endParaRPr/>
          </a:p>
          <a:p>
            <a:pPr indent="-298450" lvl="0" marL="457200" rtl="0" algn="l">
              <a:spcBef>
                <a:spcPts val="0"/>
              </a:spcBef>
              <a:spcAft>
                <a:spcPts val="0"/>
              </a:spcAft>
              <a:buSzPts val="1100"/>
              <a:buAutoNum type="arabicPeriod"/>
            </a:pPr>
            <a:r>
              <a:rPr lang="en"/>
              <a:t>studying safety and privacy risks of personal agents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am happy to discuss this more offline.</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g2f12664b914_1_178: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450" name="Google Shape;1450;g2f12664b914_1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Visit our website for data explorer, playground, leaderboard and a lot more.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have made appworld </a:t>
            </a:r>
            <a:r>
              <a:rPr lang="en">
                <a:solidFill>
                  <a:schemeClr val="dk1"/>
                </a:solidFill>
              </a:rPr>
              <a:t>super </a:t>
            </a:r>
            <a:r>
              <a:rPr lang="en">
                <a:solidFill>
                  <a:schemeClr val="dk1"/>
                </a:solidFill>
              </a:rPr>
              <a:t>easy-to-use and fast. You can pip install AppWorld’s python package and start building and testing your agents. If you have an agent, the code on the left is all you need to run and evaluate it on AppWorld.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Thank You!</a:t>
            </a: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g2f01dfcd23f_0_245: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472" name="Google Shape;1472;g2f01dfcd23f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g2f0fdc924de_0_854: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478" name="Google Shape;1478;g2f0fdc924de_0_8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g2f01dfcd23f_0_250: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484" name="Google Shape;1484;g2f01dfcd23f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2f0b6efdd81_0_0: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490" name="Google Shape;1490;g2f0b6efdd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g2f0bc6d2448_3_143: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496" name="Google Shape;1496;g2f0bc6d2448_3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ef3e209964_0_946: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ef3e209964_0_9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First, it has to find the user’s workout plan. For this, it gets the user’s SimpleNote credentials, logs in, searches for workout-related notes, and finds one, all via writing a code snippet making appropriate API calls to the SimpleNote app.</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Next, it has to figure out the workout duration from the note. This it cannot do within the same code snippet even with the perfect knowledge of APIs input and output structure. This is because how to infer the duration for today depends on how the note’s content is structured.</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ef3e209964_0_918: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ef3e209964_0_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it </a:t>
            </a:r>
            <a:r>
              <a:rPr lang="en">
                <a:solidFill>
                  <a:schemeClr val="dk1"/>
                </a:solidFill>
              </a:rPr>
              <a:t>interacts with the environment by printing the note and seeing its content.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efd9d8c4cf_0_70: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efd9d8c4c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a:t>
            </a:r>
            <a:r>
              <a:rPr lang="en"/>
              <a:t>he agent discovers the workout plan in the note is structured day-wise, as opposed to date-wise, month-wise or any other way, so it prints the current day, again via environment interaction.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ef3e209964_0_974:notes"/>
          <p:cNvSpPr/>
          <p:nvPr>
            <p:ph idx="2" type="sldImg"/>
          </p:nvPr>
        </p:nvSpPr>
        <p:spPr>
          <a:xfrm>
            <a:off x="1142224" y="685800"/>
            <a:ext cx="45741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ef3e209964_0_9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 it's Tuesday, it infers a 45-minute workout and searches </a:t>
            </a:r>
            <a:r>
              <a:rPr lang="en"/>
              <a:t>for</a:t>
            </a:r>
            <a:r>
              <a:rPr lang="en"/>
              <a:t> a playlist with enough songs for that duration.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43250" y="1411052"/>
            <a:ext cx="12116400" cy="3889800"/>
          </a:xfrm>
          <a:prstGeom prst="rect">
            <a:avLst/>
          </a:prstGeom>
        </p:spPr>
        <p:txBody>
          <a:bodyPr anchorCtr="0" anchor="b" bIns="289275" lIns="289275" spcFirstLastPara="1" rIns="289275" wrap="square" tIns="289275">
            <a:noAutofit/>
          </a:bodyPr>
          <a:lstStyle>
            <a:lvl1pPr lvl="0" algn="ctr">
              <a:spcBef>
                <a:spcPts val="0"/>
              </a:spcBef>
              <a:spcAft>
                <a:spcPts val="0"/>
              </a:spcAft>
              <a:buSzPts val="16500"/>
              <a:buNone/>
              <a:defRPr sz="16500"/>
            </a:lvl1pPr>
            <a:lvl2pPr lvl="1" algn="ctr">
              <a:spcBef>
                <a:spcPts val="0"/>
              </a:spcBef>
              <a:spcAft>
                <a:spcPts val="0"/>
              </a:spcAft>
              <a:buSzPts val="16500"/>
              <a:buNone/>
              <a:defRPr sz="16500"/>
            </a:lvl2pPr>
            <a:lvl3pPr lvl="2" algn="ctr">
              <a:spcBef>
                <a:spcPts val="0"/>
              </a:spcBef>
              <a:spcAft>
                <a:spcPts val="0"/>
              </a:spcAft>
              <a:buSzPts val="16500"/>
              <a:buNone/>
              <a:defRPr sz="16500"/>
            </a:lvl3pPr>
            <a:lvl4pPr lvl="3" algn="ctr">
              <a:spcBef>
                <a:spcPts val="0"/>
              </a:spcBef>
              <a:spcAft>
                <a:spcPts val="0"/>
              </a:spcAft>
              <a:buSzPts val="16500"/>
              <a:buNone/>
              <a:defRPr sz="16500"/>
            </a:lvl4pPr>
            <a:lvl5pPr lvl="4" algn="ctr">
              <a:spcBef>
                <a:spcPts val="0"/>
              </a:spcBef>
              <a:spcAft>
                <a:spcPts val="0"/>
              </a:spcAft>
              <a:buSzPts val="16500"/>
              <a:buNone/>
              <a:defRPr sz="16500"/>
            </a:lvl5pPr>
            <a:lvl6pPr lvl="5" algn="ctr">
              <a:spcBef>
                <a:spcPts val="0"/>
              </a:spcBef>
              <a:spcAft>
                <a:spcPts val="0"/>
              </a:spcAft>
              <a:buSzPts val="16500"/>
              <a:buNone/>
              <a:defRPr sz="16500"/>
            </a:lvl6pPr>
            <a:lvl7pPr lvl="6" algn="ctr">
              <a:spcBef>
                <a:spcPts val="0"/>
              </a:spcBef>
              <a:spcAft>
                <a:spcPts val="0"/>
              </a:spcAft>
              <a:buSzPts val="16500"/>
              <a:buNone/>
              <a:defRPr sz="16500"/>
            </a:lvl7pPr>
            <a:lvl8pPr lvl="7" algn="ctr">
              <a:spcBef>
                <a:spcPts val="0"/>
              </a:spcBef>
              <a:spcAft>
                <a:spcPts val="0"/>
              </a:spcAft>
              <a:buSzPts val="16500"/>
              <a:buNone/>
              <a:defRPr sz="16500"/>
            </a:lvl8pPr>
            <a:lvl9pPr lvl="8" algn="ctr">
              <a:spcBef>
                <a:spcPts val="0"/>
              </a:spcBef>
              <a:spcAft>
                <a:spcPts val="0"/>
              </a:spcAft>
              <a:buSzPts val="16500"/>
              <a:buNone/>
              <a:defRPr sz="16500"/>
            </a:lvl9pPr>
          </a:lstStyle>
          <a:p/>
        </p:txBody>
      </p:sp>
      <p:sp>
        <p:nvSpPr>
          <p:cNvPr id="11" name="Google Shape;11;p2"/>
          <p:cNvSpPr txBox="1"/>
          <p:nvPr>
            <p:ph idx="1" type="subTitle"/>
          </p:nvPr>
        </p:nvSpPr>
        <p:spPr>
          <a:xfrm>
            <a:off x="443238" y="5370980"/>
            <a:ext cx="12116400" cy="1502100"/>
          </a:xfrm>
          <a:prstGeom prst="rect">
            <a:avLst/>
          </a:prstGeom>
        </p:spPr>
        <p:txBody>
          <a:bodyPr anchorCtr="0" anchor="t" bIns="289275" lIns="289275" spcFirstLastPara="1" rIns="289275" wrap="square" tIns="289275">
            <a:noAutofit/>
          </a:bodyPr>
          <a:lstStyle>
            <a:lvl1pPr lvl="0" algn="ctr">
              <a:lnSpc>
                <a:spcPct val="100000"/>
              </a:lnSpc>
              <a:spcBef>
                <a:spcPts val="0"/>
              </a:spcBef>
              <a:spcAft>
                <a:spcPts val="0"/>
              </a:spcAft>
              <a:buSzPts val="8900"/>
              <a:buNone/>
              <a:defRPr sz="8900"/>
            </a:lvl1pPr>
            <a:lvl2pPr lvl="1" algn="ctr">
              <a:lnSpc>
                <a:spcPct val="100000"/>
              </a:lnSpc>
              <a:spcBef>
                <a:spcPts val="0"/>
              </a:spcBef>
              <a:spcAft>
                <a:spcPts val="0"/>
              </a:spcAft>
              <a:buSzPts val="8900"/>
              <a:buNone/>
              <a:defRPr sz="8900"/>
            </a:lvl2pPr>
            <a:lvl3pPr lvl="2" algn="ctr">
              <a:lnSpc>
                <a:spcPct val="100000"/>
              </a:lnSpc>
              <a:spcBef>
                <a:spcPts val="0"/>
              </a:spcBef>
              <a:spcAft>
                <a:spcPts val="0"/>
              </a:spcAft>
              <a:buSzPts val="8900"/>
              <a:buNone/>
              <a:defRPr sz="8900"/>
            </a:lvl3pPr>
            <a:lvl4pPr lvl="3" algn="ctr">
              <a:lnSpc>
                <a:spcPct val="100000"/>
              </a:lnSpc>
              <a:spcBef>
                <a:spcPts val="0"/>
              </a:spcBef>
              <a:spcAft>
                <a:spcPts val="0"/>
              </a:spcAft>
              <a:buSzPts val="8900"/>
              <a:buNone/>
              <a:defRPr sz="8900"/>
            </a:lvl4pPr>
            <a:lvl5pPr lvl="4" algn="ctr">
              <a:lnSpc>
                <a:spcPct val="100000"/>
              </a:lnSpc>
              <a:spcBef>
                <a:spcPts val="0"/>
              </a:spcBef>
              <a:spcAft>
                <a:spcPts val="0"/>
              </a:spcAft>
              <a:buSzPts val="8900"/>
              <a:buNone/>
              <a:defRPr sz="8900"/>
            </a:lvl5pPr>
            <a:lvl6pPr lvl="5" algn="ctr">
              <a:lnSpc>
                <a:spcPct val="100000"/>
              </a:lnSpc>
              <a:spcBef>
                <a:spcPts val="0"/>
              </a:spcBef>
              <a:spcAft>
                <a:spcPts val="0"/>
              </a:spcAft>
              <a:buSzPts val="8900"/>
              <a:buNone/>
              <a:defRPr sz="8900"/>
            </a:lvl6pPr>
            <a:lvl7pPr lvl="6" algn="ctr">
              <a:lnSpc>
                <a:spcPct val="100000"/>
              </a:lnSpc>
              <a:spcBef>
                <a:spcPts val="0"/>
              </a:spcBef>
              <a:spcAft>
                <a:spcPts val="0"/>
              </a:spcAft>
              <a:buSzPts val="8900"/>
              <a:buNone/>
              <a:defRPr sz="8900"/>
            </a:lvl7pPr>
            <a:lvl8pPr lvl="7" algn="ctr">
              <a:lnSpc>
                <a:spcPct val="100000"/>
              </a:lnSpc>
              <a:spcBef>
                <a:spcPts val="0"/>
              </a:spcBef>
              <a:spcAft>
                <a:spcPts val="0"/>
              </a:spcAft>
              <a:buSzPts val="8900"/>
              <a:buNone/>
              <a:defRPr sz="8900"/>
            </a:lvl8pPr>
            <a:lvl9pPr lvl="8" algn="ctr">
              <a:lnSpc>
                <a:spcPct val="100000"/>
              </a:lnSpc>
              <a:spcBef>
                <a:spcPts val="0"/>
              </a:spcBef>
              <a:spcAft>
                <a:spcPts val="0"/>
              </a:spcAft>
              <a:buSzPts val="8900"/>
              <a:buNone/>
              <a:defRPr sz="8900"/>
            </a:lvl9pPr>
          </a:lstStyle>
          <a:p/>
        </p:txBody>
      </p:sp>
      <p:sp>
        <p:nvSpPr>
          <p:cNvPr id="12" name="Google Shape;12;p2"/>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43238" y="2096229"/>
            <a:ext cx="12116400" cy="3721200"/>
          </a:xfrm>
          <a:prstGeom prst="rect">
            <a:avLst/>
          </a:prstGeom>
        </p:spPr>
        <p:txBody>
          <a:bodyPr anchorCtr="0" anchor="b" bIns="289275" lIns="289275" spcFirstLastPara="1" rIns="289275" wrap="square" tIns="289275">
            <a:noAutofit/>
          </a:bodyPr>
          <a:lstStyle>
            <a:lvl1pPr lvl="0" algn="ctr">
              <a:spcBef>
                <a:spcPts val="0"/>
              </a:spcBef>
              <a:spcAft>
                <a:spcPts val="0"/>
              </a:spcAft>
              <a:buSzPts val="38000"/>
              <a:buNone/>
              <a:defRPr sz="38000"/>
            </a:lvl1pPr>
            <a:lvl2pPr lvl="1" algn="ctr">
              <a:spcBef>
                <a:spcPts val="0"/>
              </a:spcBef>
              <a:spcAft>
                <a:spcPts val="0"/>
              </a:spcAft>
              <a:buSzPts val="38000"/>
              <a:buNone/>
              <a:defRPr sz="38000"/>
            </a:lvl2pPr>
            <a:lvl3pPr lvl="2" algn="ctr">
              <a:spcBef>
                <a:spcPts val="0"/>
              </a:spcBef>
              <a:spcAft>
                <a:spcPts val="0"/>
              </a:spcAft>
              <a:buSzPts val="38000"/>
              <a:buNone/>
              <a:defRPr sz="38000"/>
            </a:lvl3pPr>
            <a:lvl4pPr lvl="3" algn="ctr">
              <a:spcBef>
                <a:spcPts val="0"/>
              </a:spcBef>
              <a:spcAft>
                <a:spcPts val="0"/>
              </a:spcAft>
              <a:buSzPts val="38000"/>
              <a:buNone/>
              <a:defRPr sz="38000"/>
            </a:lvl4pPr>
            <a:lvl5pPr lvl="4" algn="ctr">
              <a:spcBef>
                <a:spcPts val="0"/>
              </a:spcBef>
              <a:spcAft>
                <a:spcPts val="0"/>
              </a:spcAft>
              <a:buSzPts val="38000"/>
              <a:buNone/>
              <a:defRPr sz="38000"/>
            </a:lvl5pPr>
            <a:lvl6pPr lvl="5" algn="ctr">
              <a:spcBef>
                <a:spcPts val="0"/>
              </a:spcBef>
              <a:spcAft>
                <a:spcPts val="0"/>
              </a:spcAft>
              <a:buSzPts val="38000"/>
              <a:buNone/>
              <a:defRPr sz="38000"/>
            </a:lvl6pPr>
            <a:lvl7pPr lvl="6" algn="ctr">
              <a:spcBef>
                <a:spcPts val="0"/>
              </a:spcBef>
              <a:spcAft>
                <a:spcPts val="0"/>
              </a:spcAft>
              <a:buSzPts val="38000"/>
              <a:buNone/>
              <a:defRPr sz="38000"/>
            </a:lvl7pPr>
            <a:lvl8pPr lvl="7" algn="ctr">
              <a:spcBef>
                <a:spcPts val="0"/>
              </a:spcBef>
              <a:spcAft>
                <a:spcPts val="0"/>
              </a:spcAft>
              <a:buSzPts val="38000"/>
              <a:buNone/>
              <a:defRPr sz="38000"/>
            </a:lvl8pPr>
            <a:lvl9pPr lvl="8" algn="ctr">
              <a:spcBef>
                <a:spcPts val="0"/>
              </a:spcBef>
              <a:spcAft>
                <a:spcPts val="0"/>
              </a:spcAft>
              <a:buSzPts val="38000"/>
              <a:buNone/>
              <a:defRPr sz="38000"/>
            </a:lvl9pPr>
          </a:lstStyle>
          <a:p>
            <a:r>
              <a:t>xx%</a:t>
            </a:r>
          </a:p>
        </p:txBody>
      </p:sp>
      <p:sp>
        <p:nvSpPr>
          <p:cNvPr id="46" name="Google Shape;46;p11"/>
          <p:cNvSpPr txBox="1"/>
          <p:nvPr>
            <p:ph idx="1" type="body"/>
          </p:nvPr>
        </p:nvSpPr>
        <p:spPr>
          <a:xfrm>
            <a:off x="443238" y="5973814"/>
            <a:ext cx="12116400" cy="2465100"/>
          </a:xfrm>
          <a:prstGeom prst="rect">
            <a:avLst/>
          </a:prstGeom>
        </p:spPr>
        <p:txBody>
          <a:bodyPr anchorCtr="0" anchor="t" bIns="289275" lIns="289275" spcFirstLastPara="1" rIns="289275" wrap="square" tIns="289275">
            <a:noAutofit/>
          </a:bodyPr>
          <a:lstStyle>
            <a:lvl1pPr indent="-590550" lvl="0" marL="457200" algn="ctr">
              <a:spcBef>
                <a:spcPts val="0"/>
              </a:spcBef>
              <a:spcAft>
                <a:spcPts val="0"/>
              </a:spcAft>
              <a:buSzPts val="5700"/>
              <a:buChar char="●"/>
              <a:defRPr/>
            </a:lvl1pPr>
            <a:lvl2pPr indent="-508000" lvl="1" marL="914400" algn="ctr">
              <a:spcBef>
                <a:spcPts val="0"/>
              </a:spcBef>
              <a:spcAft>
                <a:spcPts val="0"/>
              </a:spcAft>
              <a:buSzPts val="4400"/>
              <a:buChar char="○"/>
              <a:defRPr/>
            </a:lvl2pPr>
            <a:lvl3pPr indent="-508000" lvl="2" marL="1371600" algn="ctr">
              <a:spcBef>
                <a:spcPts val="0"/>
              </a:spcBef>
              <a:spcAft>
                <a:spcPts val="0"/>
              </a:spcAft>
              <a:buSzPts val="4400"/>
              <a:buChar char="■"/>
              <a:defRPr/>
            </a:lvl3pPr>
            <a:lvl4pPr indent="-508000" lvl="3" marL="1828800" algn="ctr">
              <a:spcBef>
                <a:spcPts val="0"/>
              </a:spcBef>
              <a:spcAft>
                <a:spcPts val="0"/>
              </a:spcAft>
              <a:buSzPts val="4400"/>
              <a:buChar char="●"/>
              <a:defRPr/>
            </a:lvl4pPr>
            <a:lvl5pPr indent="-508000" lvl="4" marL="2286000" algn="ctr">
              <a:spcBef>
                <a:spcPts val="0"/>
              </a:spcBef>
              <a:spcAft>
                <a:spcPts val="0"/>
              </a:spcAft>
              <a:buSzPts val="4400"/>
              <a:buChar char="○"/>
              <a:defRPr/>
            </a:lvl5pPr>
            <a:lvl6pPr indent="-508000" lvl="5" marL="2743200" algn="ctr">
              <a:spcBef>
                <a:spcPts val="0"/>
              </a:spcBef>
              <a:spcAft>
                <a:spcPts val="0"/>
              </a:spcAft>
              <a:buSzPts val="4400"/>
              <a:buChar char="■"/>
              <a:defRPr/>
            </a:lvl6pPr>
            <a:lvl7pPr indent="-508000" lvl="6" marL="3200400" algn="ctr">
              <a:spcBef>
                <a:spcPts val="0"/>
              </a:spcBef>
              <a:spcAft>
                <a:spcPts val="0"/>
              </a:spcAft>
              <a:buSzPts val="4400"/>
              <a:buChar char="●"/>
              <a:defRPr/>
            </a:lvl7pPr>
            <a:lvl8pPr indent="-508000" lvl="7" marL="3657600" algn="ctr">
              <a:spcBef>
                <a:spcPts val="0"/>
              </a:spcBef>
              <a:spcAft>
                <a:spcPts val="0"/>
              </a:spcAft>
              <a:buSzPts val="4400"/>
              <a:buChar char="○"/>
              <a:defRPr/>
            </a:lvl8pPr>
            <a:lvl9pPr indent="-508000" lvl="8" marL="4114800" algn="ctr">
              <a:spcBef>
                <a:spcPts val="0"/>
              </a:spcBef>
              <a:spcAft>
                <a:spcPts val="0"/>
              </a:spcAft>
              <a:buSzPts val="4400"/>
              <a:buChar char="■"/>
              <a:defRPr/>
            </a:lvl9pPr>
          </a:lstStyle>
          <a:p/>
        </p:txBody>
      </p:sp>
      <p:sp>
        <p:nvSpPr>
          <p:cNvPr id="47" name="Google Shape;47;p11"/>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43238" y="4076098"/>
            <a:ext cx="12116400" cy="1595400"/>
          </a:xfrm>
          <a:prstGeom prst="rect">
            <a:avLst/>
          </a:prstGeom>
        </p:spPr>
        <p:txBody>
          <a:bodyPr anchorCtr="0" anchor="ctr" bIns="289275" lIns="289275" spcFirstLastPara="1" rIns="289275" wrap="square" tIns="289275">
            <a:noAutofit/>
          </a:bodyPr>
          <a:lstStyle>
            <a:lvl1pPr lvl="0" algn="ctr">
              <a:spcBef>
                <a:spcPts val="0"/>
              </a:spcBef>
              <a:spcAft>
                <a:spcPts val="0"/>
              </a:spcAft>
              <a:buSzPts val="11400"/>
              <a:buNone/>
              <a:defRPr sz="11400"/>
            </a:lvl1pPr>
            <a:lvl2pPr lvl="1" algn="ctr">
              <a:spcBef>
                <a:spcPts val="0"/>
              </a:spcBef>
              <a:spcAft>
                <a:spcPts val="0"/>
              </a:spcAft>
              <a:buSzPts val="11400"/>
              <a:buNone/>
              <a:defRPr sz="11400"/>
            </a:lvl2pPr>
            <a:lvl3pPr lvl="2" algn="ctr">
              <a:spcBef>
                <a:spcPts val="0"/>
              </a:spcBef>
              <a:spcAft>
                <a:spcPts val="0"/>
              </a:spcAft>
              <a:buSzPts val="11400"/>
              <a:buNone/>
              <a:defRPr sz="11400"/>
            </a:lvl3pPr>
            <a:lvl4pPr lvl="3" algn="ctr">
              <a:spcBef>
                <a:spcPts val="0"/>
              </a:spcBef>
              <a:spcAft>
                <a:spcPts val="0"/>
              </a:spcAft>
              <a:buSzPts val="11400"/>
              <a:buNone/>
              <a:defRPr sz="11400"/>
            </a:lvl4pPr>
            <a:lvl5pPr lvl="4" algn="ctr">
              <a:spcBef>
                <a:spcPts val="0"/>
              </a:spcBef>
              <a:spcAft>
                <a:spcPts val="0"/>
              </a:spcAft>
              <a:buSzPts val="11400"/>
              <a:buNone/>
              <a:defRPr sz="11400"/>
            </a:lvl5pPr>
            <a:lvl6pPr lvl="5" algn="ctr">
              <a:spcBef>
                <a:spcPts val="0"/>
              </a:spcBef>
              <a:spcAft>
                <a:spcPts val="0"/>
              </a:spcAft>
              <a:buSzPts val="11400"/>
              <a:buNone/>
              <a:defRPr sz="11400"/>
            </a:lvl6pPr>
            <a:lvl7pPr lvl="6" algn="ctr">
              <a:spcBef>
                <a:spcPts val="0"/>
              </a:spcBef>
              <a:spcAft>
                <a:spcPts val="0"/>
              </a:spcAft>
              <a:buSzPts val="11400"/>
              <a:buNone/>
              <a:defRPr sz="11400"/>
            </a:lvl7pPr>
            <a:lvl8pPr lvl="7" algn="ctr">
              <a:spcBef>
                <a:spcPts val="0"/>
              </a:spcBef>
              <a:spcAft>
                <a:spcPts val="0"/>
              </a:spcAft>
              <a:buSzPts val="11400"/>
              <a:buNone/>
              <a:defRPr sz="11400"/>
            </a:lvl8pPr>
            <a:lvl9pPr lvl="8" algn="ctr">
              <a:spcBef>
                <a:spcPts val="0"/>
              </a:spcBef>
              <a:spcAft>
                <a:spcPts val="0"/>
              </a:spcAft>
              <a:buSzPts val="11400"/>
              <a:buNone/>
              <a:defRPr sz="11400"/>
            </a:lvl9pPr>
          </a:lstStyle>
          <a:p/>
        </p:txBody>
      </p:sp>
      <p:sp>
        <p:nvSpPr>
          <p:cNvPr id="15" name="Google Shape;15;p3"/>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43238" y="843371"/>
            <a:ext cx="12116400" cy="1085400"/>
          </a:xfrm>
          <a:prstGeom prst="rect">
            <a:avLst/>
          </a:prstGeom>
        </p:spPr>
        <p:txBody>
          <a:bodyPr anchorCtr="0" anchor="t" bIns="289275" lIns="289275" spcFirstLastPara="1" rIns="289275" wrap="square" tIns="289275">
            <a:noAutofit/>
          </a:bodyPr>
          <a:lstStyle>
            <a:lvl1pPr lvl="0">
              <a:spcBef>
                <a:spcPts val="0"/>
              </a:spcBef>
              <a:spcAft>
                <a:spcPts val="0"/>
              </a:spcAft>
              <a:buSzPts val="8900"/>
              <a:buNone/>
              <a:defRPr/>
            </a:lvl1pPr>
            <a:lvl2pPr lvl="1">
              <a:spcBef>
                <a:spcPts val="0"/>
              </a:spcBef>
              <a:spcAft>
                <a:spcPts val="0"/>
              </a:spcAft>
              <a:buSzPts val="8900"/>
              <a:buNone/>
              <a:defRPr/>
            </a:lvl2pPr>
            <a:lvl3pPr lvl="2">
              <a:spcBef>
                <a:spcPts val="0"/>
              </a:spcBef>
              <a:spcAft>
                <a:spcPts val="0"/>
              </a:spcAft>
              <a:buSzPts val="8900"/>
              <a:buNone/>
              <a:defRPr/>
            </a:lvl3pPr>
            <a:lvl4pPr lvl="3">
              <a:spcBef>
                <a:spcPts val="0"/>
              </a:spcBef>
              <a:spcAft>
                <a:spcPts val="0"/>
              </a:spcAft>
              <a:buSzPts val="8900"/>
              <a:buNone/>
              <a:defRPr/>
            </a:lvl4pPr>
            <a:lvl5pPr lvl="4">
              <a:spcBef>
                <a:spcPts val="0"/>
              </a:spcBef>
              <a:spcAft>
                <a:spcPts val="0"/>
              </a:spcAft>
              <a:buSzPts val="8900"/>
              <a:buNone/>
              <a:defRPr/>
            </a:lvl5pPr>
            <a:lvl6pPr lvl="5">
              <a:spcBef>
                <a:spcPts val="0"/>
              </a:spcBef>
              <a:spcAft>
                <a:spcPts val="0"/>
              </a:spcAft>
              <a:buSzPts val="8900"/>
              <a:buNone/>
              <a:defRPr/>
            </a:lvl6pPr>
            <a:lvl7pPr lvl="6">
              <a:spcBef>
                <a:spcPts val="0"/>
              </a:spcBef>
              <a:spcAft>
                <a:spcPts val="0"/>
              </a:spcAft>
              <a:buSzPts val="8900"/>
              <a:buNone/>
              <a:defRPr/>
            </a:lvl7pPr>
            <a:lvl8pPr lvl="7">
              <a:spcBef>
                <a:spcPts val="0"/>
              </a:spcBef>
              <a:spcAft>
                <a:spcPts val="0"/>
              </a:spcAft>
              <a:buSzPts val="8900"/>
              <a:buNone/>
              <a:defRPr/>
            </a:lvl8pPr>
            <a:lvl9pPr lvl="8">
              <a:spcBef>
                <a:spcPts val="0"/>
              </a:spcBef>
              <a:spcAft>
                <a:spcPts val="0"/>
              </a:spcAft>
              <a:buSzPts val="8900"/>
              <a:buNone/>
              <a:defRPr/>
            </a:lvl9pPr>
          </a:lstStyle>
          <a:p/>
        </p:txBody>
      </p:sp>
      <p:sp>
        <p:nvSpPr>
          <p:cNvPr id="18" name="Google Shape;18;p4"/>
          <p:cNvSpPr txBox="1"/>
          <p:nvPr>
            <p:ph idx="1" type="body"/>
          </p:nvPr>
        </p:nvSpPr>
        <p:spPr>
          <a:xfrm>
            <a:off x="443238" y="2184067"/>
            <a:ext cx="12116400" cy="6474300"/>
          </a:xfrm>
          <a:prstGeom prst="rect">
            <a:avLst/>
          </a:prstGeom>
        </p:spPr>
        <p:txBody>
          <a:bodyPr anchorCtr="0" anchor="t" bIns="289275" lIns="289275" spcFirstLastPara="1" rIns="289275" wrap="square" tIns="289275">
            <a:noAutofit/>
          </a:bodyPr>
          <a:lstStyle>
            <a:lvl1pPr indent="-590550" lvl="0" marL="457200">
              <a:spcBef>
                <a:spcPts val="0"/>
              </a:spcBef>
              <a:spcAft>
                <a:spcPts val="0"/>
              </a:spcAft>
              <a:buSzPts val="5700"/>
              <a:buChar char="●"/>
              <a:defRPr/>
            </a:lvl1pPr>
            <a:lvl2pPr indent="-508000" lvl="1" marL="914400">
              <a:spcBef>
                <a:spcPts val="0"/>
              </a:spcBef>
              <a:spcAft>
                <a:spcPts val="0"/>
              </a:spcAft>
              <a:buSzPts val="4400"/>
              <a:buChar char="○"/>
              <a:defRPr/>
            </a:lvl2pPr>
            <a:lvl3pPr indent="-508000" lvl="2" marL="1371600">
              <a:spcBef>
                <a:spcPts val="0"/>
              </a:spcBef>
              <a:spcAft>
                <a:spcPts val="0"/>
              </a:spcAft>
              <a:buSzPts val="4400"/>
              <a:buChar char="■"/>
              <a:defRPr/>
            </a:lvl3pPr>
            <a:lvl4pPr indent="-508000" lvl="3" marL="1828800">
              <a:spcBef>
                <a:spcPts val="0"/>
              </a:spcBef>
              <a:spcAft>
                <a:spcPts val="0"/>
              </a:spcAft>
              <a:buSzPts val="4400"/>
              <a:buChar char="●"/>
              <a:defRPr/>
            </a:lvl4pPr>
            <a:lvl5pPr indent="-508000" lvl="4" marL="2286000">
              <a:spcBef>
                <a:spcPts val="0"/>
              </a:spcBef>
              <a:spcAft>
                <a:spcPts val="0"/>
              </a:spcAft>
              <a:buSzPts val="4400"/>
              <a:buChar char="○"/>
              <a:defRPr/>
            </a:lvl5pPr>
            <a:lvl6pPr indent="-508000" lvl="5" marL="2743200">
              <a:spcBef>
                <a:spcPts val="0"/>
              </a:spcBef>
              <a:spcAft>
                <a:spcPts val="0"/>
              </a:spcAft>
              <a:buSzPts val="4400"/>
              <a:buChar char="■"/>
              <a:defRPr/>
            </a:lvl6pPr>
            <a:lvl7pPr indent="-508000" lvl="6" marL="3200400">
              <a:spcBef>
                <a:spcPts val="0"/>
              </a:spcBef>
              <a:spcAft>
                <a:spcPts val="0"/>
              </a:spcAft>
              <a:buSzPts val="4400"/>
              <a:buChar char="●"/>
              <a:defRPr/>
            </a:lvl7pPr>
            <a:lvl8pPr indent="-508000" lvl="7" marL="3657600">
              <a:spcBef>
                <a:spcPts val="0"/>
              </a:spcBef>
              <a:spcAft>
                <a:spcPts val="0"/>
              </a:spcAft>
              <a:buSzPts val="4400"/>
              <a:buChar char="○"/>
              <a:defRPr/>
            </a:lvl8pPr>
            <a:lvl9pPr indent="-508000" lvl="8" marL="4114800">
              <a:spcBef>
                <a:spcPts val="0"/>
              </a:spcBef>
              <a:spcAft>
                <a:spcPts val="0"/>
              </a:spcAft>
              <a:buSzPts val="4400"/>
              <a:buChar char="■"/>
              <a:defRPr/>
            </a:lvl9pPr>
          </a:lstStyle>
          <a:p/>
        </p:txBody>
      </p:sp>
      <p:sp>
        <p:nvSpPr>
          <p:cNvPr id="19" name="Google Shape;19;p4"/>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43238" y="843371"/>
            <a:ext cx="12116400" cy="1085400"/>
          </a:xfrm>
          <a:prstGeom prst="rect">
            <a:avLst/>
          </a:prstGeom>
        </p:spPr>
        <p:txBody>
          <a:bodyPr anchorCtr="0" anchor="t" bIns="289275" lIns="289275" spcFirstLastPara="1" rIns="289275" wrap="square" tIns="289275">
            <a:noAutofit/>
          </a:bodyPr>
          <a:lstStyle>
            <a:lvl1pPr lvl="0">
              <a:spcBef>
                <a:spcPts val="0"/>
              </a:spcBef>
              <a:spcAft>
                <a:spcPts val="0"/>
              </a:spcAft>
              <a:buSzPts val="8900"/>
              <a:buNone/>
              <a:defRPr/>
            </a:lvl1pPr>
            <a:lvl2pPr lvl="1">
              <a:spcBef>
                <a:spcPts val="0"/>
              </a:spcBef>
              <a:spcAft>
                <a:spcPts val="0"/>
              </a:spcAft>
              <a:buSzPts val="8900"/>
              <a:buNone/>
              <a:defRPr/>
            </a:lvl2pPr>
            <a:lvl3pPr lvl="2">
              <a:spcBef>
                <a:spcPts val="0"/>
              </a:spcBef>
              <a:spcAft>
                <a:spcPts val="0"/>
              </a:spcAft>
              <a:buSzPts val="8900"/>
              <a:buNone/>
              <a:defRPr/>
            </a:lvl3pPr>
            <a:lvl4pPr lvl="3">
              <a:spcBef>
                <a:spcPts val="0"/>
              </a:spcBef>
              <a:spcAft>
                <a:spcPts val="0"/>
              </a:spcAft>
              <a:buSzPts val="8900"/>
              <a:buNone/>
              <a:defRPr/>
            </a:lvl4pPr>
            <a:lvl5pPr lvl="4">
              <a:spcBef>
                <a:spcPts val="0"/>
              </a:spcBef>
              <a:spcAft>
                <a:spcPts val="0"/>
              </a:spcAft>
              <a:buSzPts val="8900"/>
              <a:buNone/>
              <a:defRPr/>
            </a:lvl5pPr>
            <a:lvl6pPr lvl="5">
              <a:spcBef>
                <a:spcPts val="0"/>
              </a:spcBef>
              <a:spcAft>
                <a:spcPts val="0"/>
              </a:spcAft>
              <a:buSzPts val="8900"/>
              <a:buNone/>
              <a:defRPr/>
            </a:lvl6pPr>
            <a:lvl7pPr lvl="6">
              <a:spcBef>
                <a:spcPts val="0"/>
              </a:spcBef>
              <a:spcAft>
                <a:spcPts val="0"/>
              </a:spcAft>
              <a:buSzPts val="8900"/>
              <a:buNone/>
              <a:defRPr/>
            </a:lvl7pPr>
            <a:lvl8pPr lvl="7">
              <a:spcBef>
                <a:spcPts val="0"/>
              </a:spcBef>
              <a:spcAft>
                <a:spcPts val="0"/>
              </a:spcAft>
              <a:buSzPts val="8900"/>
              <a:buNone/>
              <a:defRPr/>
            </a:lvl8pPr>
            <a:lvl9pPr lvl="8">
              <a:spcBef>
                <a:spcPts val="0"/>
              </a:spcBef>
              <a:spcAft>
                <a:spcPts val="0"/>
              </a:spcAft>
              <a:buSzPts val="8900"/>
              <a:buNone/>
              <a:defRPr/>
            </a:lvl9pPr>
          </a:lstStyle>
          <a:p/>
        </p:txBody>
      </p:sp>
      <p:sp>
        <p:nvSpPr>
          <p:cNvPr id="22" name="Google Shape;22;p5"/>
          <p:cNvSpPr txBox="1"/>
          <p:nvPr>
            <p:ph idx="1" type="body"/>
          </p:nvPr>
        </p:nvSpPr>
        <p:spPr>
          <a:xfrm>
            <a:off x="443238" y="2184067"/>
            <a:ext cx="5688000" cy="6474300"/>
          </a:xfrm>
          <a:prstGeom prst="rect">
            <a:avLst/>
          </a:prstGeom>
        </p:spPr>
        <p:txBody>
          <a:bodyPr anchorCtr="0" anchor="t" bIns="289275" lIns="289275" spcFirstLastPara="1" rIns="289275" wrap="square" tIns="289275">
            <a:noAutofit/>
          </a:bodyPr>
          <a:lstStyle>
            <a:lvl1pPr indent="-508000" lvl="0" marL="457200">
              <a:spcBef>
                <a:spcPts val="0"/>
              </a:spcBef>
              <a:spcAft>
                <a:spcPts val="0"/>
              </a:spcAft>
              <a:buSzPts val="4400"/>
              <a:buChar char="●"/>
              <a:defRPr sz="4400"/>
            </a:lvl1pPr>
            <a:lvl2pPr indent="-469900" lvl="1" marL="914400">
              <a:spcBef>
                <a:spcPts val="0"/>
              </a:spcBef>
              <a:spcAft>
                <a:spcPts val="0"/>
              </a:spcAft>
              <a:buSzPts val="3800"/>
              <a:buChar char="○"/>
              <a:defRPr sz="3800"/>
            </a:lvl2pPr>
            <a:lvl3pPr indent="-469900" lvl="2" marL="1371600">
              <a:spcBef>
                <a:spcPts val="0"/>
              </a:spcBef>
              <a:spcAft>
                <a:spcPts val="0"/>
              </a:spcAft>
              <a:buSzPts val="3800"/>
              <a:buChar char="■"/>
              <a:defRPr sz="3800"/>
            </a:lvl3pPr>
            <a:lvl4pPr indent="-469900" lvl="3" marL="1828800">
              <a:spcBef>
                <a:spcPts val="0"/>
              </a:spcBef>
              <a:spcAft>
                <a:spcPts val="0"/>
              </a:spcAft>
              <a:buSzPts val="3800"/>
              <a:buChar char="●"/>
              <a:defRPr sz="3800"/>
            </a:lvl4pPr>
            <a:lvl5pPr indent="-469900" lvl="4" marL="2286000">
              <a:spcBef>
                <a:spcPts val="0"/>
              </a:spcBef>
              <a:spcAft>
                <a:spcPts val="0"/>
              </a:spcAft>
              <a:buSzPts val="3800"/>
              <a:buChar char="○"/>
              <a:defRPr sz="3800"/>
            </a:lvl5pPr>
            <a:lvl6pPr indent="-469900" lvl="5" marL="2743200">
              <a:spcBef>
                <a:spcPts val="0"/>
              </a:spcBef>
              <a:spcAft>
                <a:spcPts val="0"/>
              </a:spcAft>
              <a:buSzPts val="3800"/>
              <a:buChar char="■"/>
              <a:defRPr sz="3800"/>
            </a:lvl6pPr>
            <a:lvl7pPr indent="-469900" lvl="6" marL="3200400">
              <a:spcBef>
                <a:spcPts val="0"/>
              </a:spcBef>
              <a:spcAft>
                <a:spcPts val="0"/>
              </a:spcAft>
              <a:buSzPts val="3800"/>
              <a:buChar char="●"/>
              <a:defRPr sz="3800"/>
            </a:lvl7pPr>
            <a:lvl8pPr indent="-469900" lvl="7" marL="3657600">
              <a:spcBef>
                <a:spcPts val="0"/>
              </a:spcBef>
              <a:spcAft>
                <a:spcPts val="0"/>
              </a:spcAft>
              <a:buSzPts val="3800"/>
              <a:buChar char="○"/>
              <a:defRPr sz="3800"/>
            </a:lvl8pPr>
            <a:lvl9pPr indent="-469900" lvl="8" marL="4114800">
              <a:spcBef>
                <a:spcPts val="0"/>
              </a:spcBef>
              <a:spcAft>
                <a:spcPts val="0"/>
              </a:spcAft>
              <a:buSzPts val="3800"/>
              <a:buChar char="■"/>
              <a:defRPr sz="3800"/>
            </a:lvl9pPr>
          </a:lstStyle>
          <a:p/>
        </p:txBody>
      </p:sp>
      <p:sp>
        <p:nvSpPr>
          <p:cNvPr id="23" name="Google Shape;23;p5"/>
          <p:cNvSpPr txBox="1"/>
          <p:nvPr>
            <p:ph idx="2" type="body"/>
          </p:nvPr>
        </p:nvSpPr>
        <p:spPr>
          <a:xfrm>
            <a:off x="6871677" y="2184067"/>
            <a:ext cx="5688000" cy="6474300"/>
          </a:xfrm>
          <a:prstGeom prst="rect">
            <a:avLst/>
          </a:prstGeom>
        </p:spPr>
        <p:txBody>
          <a:bodyPr anchorCtr="0" anchor="t" bIns="289275" lIns="289275" spcFirstLastPara="1" rIns="289275" wrap="square" tIns="289275">
            <a:noAutofit/>
          </a:bodyPr>
          <a:lstStyle>
            <a:lvl1pPr indent="-508000" lvl="0" marL="457200">
              <a:spcBef>
                <a:spcPts val="0"/>
              </a:spcBef>
              <a:spcAft>
                <a:spcPts val="0"/>
              </a:spcAft>
              <a:buSzPts val="4400"/>
              <a:buChar char="●"/>
              <a:defRPr sz="4400"/>
            </a:lvl1pPr>
            <a:lvl2pPr indent="-469900" lvl="1" marL="914400">
              <a:spcBef>
                <a:spcPts val="0"/>
              </a:spcBef>
              <a:spcAft>
                <a:spcPts val="0"/>
              </a:spcAft>
              <a:buSzPts val="3800"/>
              <a:buChar char="○"/>
              <a:defRPr sz="3800"/>
            </a:lvl2pPr>
            <a:lvl3pPr indent="-469900" lvl="2" marL="1371600">
              <a:spcBef>
                <a:spcPts val="0"/>
              </a:spcBef>
              <a:spcAft>
                <a:spcPts val="0"/>
              </a:spcAft>
              <a:buSzPts val="3800"/>
              <a:buChar char="■"/>
              <a:defRPr sz="3800"/>
            </a:lvl3pPr>
            <a:lvl4pPr indent="-469900" lvl="3" marL="1828800">
              <a:spcBef>
                <a:spcPts val="0"/>
              </a:spcBef>
              <a:spcAft>
                <a:spcPts val="0"/>
              </a:spcAft>
              <a:buSzPts val="3800"/>
              <a:buChar char="●"/>
              <a:defRPr sz="3800"/>
            </a:lvl4pPr>
            <a:lvl5pPr indent="-469900" lvl="4" marL="2286000">
              <a:spcBef>
                <a:spcPts val="0"/>
              </a:spcBef>
              <a:spcAft>
                <a:spcPts val="0"/>
              </a:spcAft>
              <a:buSzPts val="3800"/>
              <a:buChar char="○"/>
              <a:defRPr sz="3800"/>
            </a:lvl5pPr>
            <a:lvl6pPr indent="-469900" lvl="5" marL="2743200">
              <a:spcBef>
                <a:spcPts val="0"/>
              </a:spcBef>
              <a:spcAft>
                <a:spcPts val="0"/>
              </a:spcAft>
              <a:buSzPts val="3800"/>
              <a:buChar char="■"/>
              <a:defRPr sz="3800"/>
            </a:lvl6pPr>
            <a:lvl7pPr indent="-469900" lvl="6" marL="3200400">
              <a:spcBef>
                <a:spcPts val="0"/>
              </a:spcBef>
              <a:spcAft>
                <a:spcPts val="0"/>
              </a:spcAft>
              <a:buSzPts val="3800"/>
              <a:buChar char="●"/>
              <a:defRPr sz="3800"/>
            </a:lvl7pPr>
            <a:lvl8pPr indent="-469900" lvl="7" marL="3657600">
              <a:spcBef>
                <a:spcPts val="0"/>
              </a:spcBef>
              <a:spcAft>
                <a:spcPts val="0"/>
              </a:spcAft>
              <a:buSzPts val="3800"/>
              <a:buChar char="○"/>
              <a:defRPr sz="3800"/>
            </a:lvl8pPr>
            <a:lvl9pPr indent="-469900" lvl="8" marL="4114800">
              <a:spcBef>
                <a:spcPts val="0"/>
              </a:spcBef>
              <a:spcAft>
                <a:spcPts val="0"/>
              </a:spcAft>
              <a:buSzPts val="3800"/>
              <a:buChar char="■"/>
              <a:defRPr sz="3800"/>
            </a:lvl9pPr>
          </a:lstStyle>
          <a:p/>
        </p:txBody>
      </p:sp>
      <p:sp>
        <p:nvSpPr>
          <p:cNvPr id="24" name="Google Shape;24;p5"/>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43238" y="843371"/>
            <a:ext cx="12116400" cy="1085400"/>
          </a:xfrm>
          <a:prstGeom prst="rect">
            <a:avLst/>
          </a:prstGeom>
        </p:spPr>
        <p:txBody>
          <a:bodyPr anchorCtr="0" anchor="t" bIns="289275" lIns="289275" spcFirstLastPara="1" rIns="289275" wrap="square" tIns="289275">
            <a:noAutofit/>
          </a:bodyPr>
          <a:lstStyle>
            <a:lvl1pPr lvl="0">
              <a:spcBef>
                <a:spcPts val="0"/>
              </a:spcBef>
              <a:spcAft>
                <a:spcPts val="0"/>
              </a:spcAft>
              <a:buSzPts val="8900"/>
              <a:buNone/>
              <a:defRPr/>
            </a:lvl1pPr>
            <a:lvl2pPr lvl="1">
              <a:spcBef>
                <a:spcPts val="0"/>
              </a:spcBef>
              <a:spcAft>
                <a:spcPts val="0"/>
              </a:spcAft>
              <a:buSzPts val="8900"/>
              <a:buNone/>
              <a:defRPr/>
            </a:lvl2pPr>
            <a:lvl3pPr lvl="2">
              <a:spcBef>
                <a:spcPts val="0"/>
              </a:spcBef>
              <a:spcAft>
                <a:spcPts val="0"/>
              </a:spcAft>
              <a:buSzPts val="8900"/>
              <a:buNone/>
              <a:defRPr/>
            </a:lvl3pPr>
            <a:lvl4pPr lvl="3">
              <a:spcBef>
                <a:spcPts val="0"/>
              </a:spcBef>
              <a:spcAft>
                <a:spcPts val="0"/>
              </a:spcAft>
              <a:buSzPts val="8900"/>
              <a:buNone/>
              <a:defRPr/>
            </a:lvl4pPr>
            <a:lvl5pPr lvl="4">
              <a:spcBef>
                <a:spcPts val="0"/>
              </a:spcBef>
              <a:spcAft>
                <a:spcPts val="0"/>
              </a:spcAft>
              <a:buSzPts val="8900"/>
              <a:buNone/>
              <a:defRPr/>
            </a:lvl5pPr>
            <a:lvl6pPr lvl="5">
              <a:spcBef>
                <a:spcPts val="0"/>
              </a:spcBef>
              <a:spcAft>
                <a:spcPts val="0"/>
              </a:spcAft>
              <a:buSzPts val="8900"/>
              <a:buNone/>
              <a:defRPr/>
            </a:lvl6pPr>
            <a:lvl7pPr lvl="6">
              <a:spcBef>
                <a:spcPts val="0"/>
              </a:spcBef>
              <a:spcAft>
                <a:spcPts val="0"/>
              </a:spcAft>
              <a:buSzPts val="8900"/>
              <a:buNone/>
              <a:defRPr/>
            </a:lvl7pPr>
            <a:lvl8pPr lvl="7">
              <a:spcBef>
                <a:spcPts val="0"/>
              </a:spcBef>
              <a:spcAft>
                <a:spcPts val="0"/>
              </a:spcAft>
              <a:buSzPts val="8900"/>
              <a:buNone/>
              <a:defRPr/>
            </a:lvl8pPr>
            <a:lvl9pPr lvl="8">
              <a:spcBef>
                <a:spcPts val="0"/>
              </a:spcBef>
              <a:spcAft>
                <a:spcPts val="0"/>
              </a:spcAft>
              <a:buSzPts val="8900"/>
              <a:buNone/>
              <a:defRPr/>
            </a:lvl9pPr>
          </a:lstStyle>
          <a:p/>
        </p:txBody>
      </p:sp>
      <p:sp>
        <p:nvSpPr>
          <p:cNvPr id="27" name="Google Shape;27;p6"/>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43238" y="1052923"/>
            <a:ext cx="3993000" cy="1432200"/>
          </a:xfrm>
          <a:prstGeom prst="rect">
            <a:avLst/>
          </a:prstGeom>
        </p:spPr>
        <p:txBody>
          <a:bodyPr anchorCtr="0" anchor="b" bIns="289275" lIns="289275" spcFirstLastPara="1" rIns="289275" wrap="square" tIns="289275">
            <a:noAutofit/>
          </a:bodyPr>
          <a:lstStyle>
            <a:lvl1pPr lvl="0">
              <a:spcBef>
                <a:spcPts val="0"/>
              </a:spcBef>
              <a:spcAft>
                <a:spcPts val="0"/>
              </a:spcAft>
              <a:buSzPts val="7600"/>
              <a:buNone/>
              <a:defRPr sz="7600"/>
            </a:lvl1pPr>
            <a:lvl2pPr lvl="1">
              <a:spcBef>
                <a:spcPts val="0"/>
              </a:spcBef>
              <a:spcAft>
                <a:spcPts val="0"/>
              </a:spcAft>
              <a:buSzPts val="7600"/>
              <a:buNone/>
              <a:defRPr sz="7600"/>
            </a:lvl2pPr>
            <a:lvl3pPr lvl="2">
              <a:spcBef>
                <a:spcPts val="0"/>
              </a:spcBef>
              <a:spcAft>
                <a:spcPts val="0"/>
              </a:spcAft>
              <a:buSzPts val="7600"/>
              <a:buNone/>
              <a:defRPr sz="7600"/>
            </a:lvl3pPr>
            <a:lvl4pPr lvl="3">
              <a:spcBef>
                <a:spcPts val="0"/>
              </a:spcBef>
              <a:spcAft>
                <a:spcPts val="0"/>
              </a:spcAft>
              <a:buSzPts val="7600"/>
              <a:buNone/>
              <a:defRPr sz="7600"/>
            </a:lvl4pPr>
            <a:lvl5pPr lvl="4">
              <a:spcBef>
                <a:spcPts val="0"/>
              </a:spcBef>
              <a:spcAft>
                <a:spcPts val="0"/>
              </a:spcAft>
              <a:buSzPts val="7600"/>
              <a:buNone/>
              <a:defRPr sz="7600"/>
            </a:lvl5pPr>
            <a:lvl6pPr lvl="5">
              <a:spcBef>
                <a:spcPts val="0"/>
              </a:spcBef>
              <a:spcAft>
                <a:spcPts val="0"/>
              </a:spcAft>
              <a:buSzPts val="7600"/>
              <a:buNone/>
              <a:defRPr sz="7600"/>
            </a:lvl6pPr>
            <a:lvl7pPr lvl="6">
              <a:spcBef>
                <a:spcPts val="0"/>
              </a:spcBef>
              <a:spcAft>
                <a:spcPts val="0"/>
              </a:spcAft>
              <a:buSzPts val="7600"/>
              <a:buNone/>
              <a:defRPr sz="7600"/>
            </a:lvl7pPr>
            <a:lvl8pPr lvl="7">
              <a:spcBef>
                <a:spcPts val="0"/>
              </a:spcBef>
              <a:spcAft>
                <a:spcPts val="0"/>
              </a:spcAft>
              <a:buSzPts val="7600"/>
              <a:buNone/>
              <a:defRPr sz="7600"/>
            </a:lvl8pPr>
            <a:lvl9pPr lvl="8">
              <a:spcBef>
                <a:spcPts val="0"/>
              </a:spcBef>
              <a:spcAft>
                <a:spcPts val="0"/>
              </a:spcAft>
              <a:buSzPts val="7600"/>
              <a:buNone/>
              <a:defRPr sz="7600"/>
            </a:lvl9pPr>
          </a:lstStyle>
          <a:p/>
        </p:txBody>
      </p:sp>
      <p:sp>
        <p:nvSpPr>
          <p:cNvPr id="30" name="Google Shape;30;p7"/>
          <p:cNvSpPr txBox="1"/>
          <p:nvPr>
            <p:ph idx="1" type="body"/>
          </p:nvPr>
        </p:nvSpPr>
        <p:spPr>
          <a:xfrm>
            <a:off x="443238" y="2633445"/>
            <a:ext cx="3993000" cy="6025500"/>
          </a:xfrm>
          <a:prstGeom prst="rect">
            <a:avLst/>
          </a:prstGeom>
        </p:spPr>
        <p:txBody>
          <a:bodyPr anchorCtr="0" anchor="t" bIns="289275" lIns="289275" spcFirstLastPara="1" rIns="289275" wrap="square" tIns="289275">
            <a:noAutofit/>
          </a:bodyPr>
          <a:lstStyle>
            <a:lvl1pPr indent="-469900" lvl="0" marL="457200">
              <a:spcBef>
                <a:spcPts val="0"/>
              </a:spcBef>
              <a:spcAft>
                <a:spcPts val="0"/>
              </a:spcAft>
              <a:buSzPts val="3800"/>
              <a:buChar char="●"/>
              <a:defRPr sz="3800"/>
            </a:lvl1pPr>
            <a:lvl2pPr indent="-469900" lvl="1" marL="914400">
              <a:spcBef>
                <a:spcPts val="0"/>
              </a:spcBef>
              <a:spcAft>
                <a:spcPts val="0"/>
              </a:spcAft>
              <a:buSzPts val="3800"/>
              <a:buChar char="○"/>
              <a:defRPr sz="3800"/>
            </a:lvl2pPr>
            <a:lvl3pPr indent="-469900" lvl="2" marL="1371600">
              <a:spcBef>
                <a:spcPts val="0"/>
              </a:spcBef>
              <a:spcAft>
                <a:spcPts val="0"/>
              </a:spcAft>
              <a:buSzPts val="3800"/>
              <a:buChar char="■"/>
              <a:defRPr sz="3800"/>
            </a:lvl3pPr>
            <a:lvl4pPr indent="-469900" lvl="3" marL="1828800">
              <a:spcBef>
                <a:spcPts val="0"/>
              </a:spcBef>
              <a:spcAft>
                <a:spcPts val="0"/>
              </a:spcAft>
              <a:buSzPts val="3800"/>
              <a:buChar char="●"/>
              <a:defRPr sz="3800"/>
            </a:lvl4pPr>
            <a:lvl5pPr indent="-469900" lvl="4" marL="2286000">
              <a:spcBef>
                <a:spcPts val="0"/>
              </a:spcBef>
              <a:spcAft>
                <a:spcPts val="0"/>
              </a:spcAft>
              <a:buSzPts val="3800"/>
              <a:buChar char="○"/>
              <a:defRPr sz="3800"/>
            </a:lvl5pPr>
            <a:lvl6pPr indent="-469900" lvl="5" marL="2743200">
              <a:spcBef>
                <a:spcPts val="0"/>
              </a:spcBef>
              <a:spcAft>
                <a:spcPts val="0"/>
              </a:spcAft>
              <a:buSzPts val="3800"/>
              <a:buChar char="■"/>
              <a:defRPr sz="3800"/>
            </a:lvl6pPr>
            <a:lvl7pPr indent="-469900" lvl="6" marL="3200400">
              <a:spcBef>
                <a:spcPts val="0"/>
              </a:spcBef>
              <a:spcAft>
                <a:spcPts val="0"/>
              </a:spcAft>
              <a:buSzPts val="3800"/>
              <a:buChar char="●"/>
              <a:defRPr sz="3800"/>
            </a:lvl7pPr>
            <a:lvl8pPr indent="-469900" lvl="7" marL="3657600">
              <a:spcBef>
                <a:spcPts val="0"/>
              </a:spcBef>
              <a:spcAft>
                <a:spcPts val="0"/>
              </a:spcAft>
              <a:buSzPts val="3800"/>
              <a:buChar char="○"/>
              <a:defRPr sz="3800"/>
            </a:lvl8pPr>
            <a:lvl9pPr indent="-469900" lvl="8" marL="4114800">
              <a:spcBef>
                <a:spcPts val="0"/>
              </a:spcBef>
              <a:spcAft>
                <a:spcPts val="0"/>
              </a:spcAft>
              <a:buSzPts val="3800"/>
              <a:buChar char="■"/>
              <a:defRPr sz="3800"/>
            </a:lvl9pPr>
          </a:lstStyle>
          <a:p/>
        </p:txBody>
      </p:sp>
      <p:sp>
        <p:nvSpPr>
          <p:cNvPr id="31" name="Google Shape;31;p7"/>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97136" y="853084"/>
            <a:ext cx="9054900" cy="7752600"/>
          </a:xfrm>
          <a:prstGeom prst="rect">
            <a:avLst/>
          </a:prstGeom>
        </p:spPr>
        <p:txBody>
          <a:bodyPr anchorCtr="0" anchor="ctr" bIns="289275" lIns="289275" spcFirstLastPara="1" rIns="289275" wrap="square" tIns="289275">
            <a:noAutofit/>
          </a:bodyPr>
          <a:lstStyle>
            <a:lvl1pPr lvl="0">
              <a:spcBef>
                <a:spcPts val="0"/>
              </a:spcBef>
              <a:spcAft>
                <a:spcPts val="0"/>
              </a:spcAft>
              <a:buSzPts val="15200"/>
              <a:buNone/>
              <a:defRPr sz="15200"/>
            </a:lvl1pPr>
            <a:lvl2pPr lvl="1">
              <a:spcBef>
                <a:spcPts val="0"/>
              </a:spcBef>
              <a:spcAft>
                <a:spcPts val="0"/>
              </a:spcAft>
              <a:buSzPts val="15200"/>
              <a:buNone/>
              <a:defRPr sz="15200"/>
            </a:lvl2pPr>
            <a:lvl3pPr lvl="2">
              <a:spcBef>
                <a:spcPts val="0"/>
              </a:spcBef>
              <a:spcAft>
                <a:spcPts val="0"/>
              </a:spcAft>
              <a:buSzPts val="15200"/>
              <a:buNone/>
              <a:defRPr sz="15200"/>
            </a:lvl3pPr>
            <a:lvl4pPr lvl="3">
              <a:spcBef>
                <a:spcPts val="0"/>
              </a:spcBef>
              <a:spcAft>
                <a:spcPts val="0"/>
              </a:spcAft>
              <a:buSzPts val="15200"/>
              <a:buNone/>
              <a:defRPr sz="15200"/>
            </a:lvl4pPr>
            <a:lvl5pPr lvl="4">
              <a:spcBef>
                <a:spcPts val="0"/>
              </a:spcBef>
              <a:spcAft>
                <a:spcPts val="0"/>
              </a:spcAft>
              <a:buSzPts val="15200"/>
              <a:buNone/>
              <a:defRPr sz="15200"/>
            </a:lvl5pPr>
            <a:lvl6pPr lvl="5">
              <a:spcBef>
                <a:spcPts val="0"/>
              </a:spcBef>
              <a:spcAft>
                <a:spcPts val="0"/>
              </a:spcAft>
              <a:buSzPts val="15200"/>
              <a:buNone/>
              <a:defRPr sz="15200"/>
            </a:lvl6pPr>
            <a:lvl7pPr lvl="6">
              <a:spcBef>
                <a:spcPts val="0"/>
              </a:spcBef>
              <a:spcAft>
                <a:spcPts val="0"/>
              </a:spcAft>
              <a:buSzPts val="15200"/>
              <a:buNone/>
              <a:defRPr sz="15200"/>
            </a:lvl7pPr>
            <a:lvl8pPr lvl="7">
              <a:spcBef>
                <a:spcPts val="0"/>
              </a:spcBef>
              <a:spcAft>
                <a:spcPts val="0"/>
              </a:spcAft>
              <a:buSzPts val="15200"/>
              <a:buNone/>
              <a:defRPr sz="15200"/>
            </a:lvl8pPr>
            <a:lvl9pPr lvl="8">
              <a:spcBef>
                <a:spcPts val="0"/>
              </a:spcBef>
              <a:spcAft>
                <a:spcPts val="0"/>
              </a:spcAft>
              <a:buSzPts val="15200"/>
              <a:buNone/>
              <a:defRPr sz="15200"/>
            </a:lvl9pPr>
          </a:lstStyle>
          <a:p/>
        </p:txBody>
      </p:sp>
      <p:sp>
        <p:nvSpPr>
          <p:cNvPr id="34" name="Google Shape;34;p8"/>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501388" y="-237"/>
            <a:ext cx="6501300" cy="9747600"/>
          </a:xfrm>
          <a:prstGeom prst="rect">
            <a:avLst/>
          </a:prstGeom>
          <a:solidFill>
            <a:schemeClr val="lt2"/>
          </a:solidFill>
          <a:ln>
            <a:noFill/>
          </a:ln>
        </p:spPr>
        <p:txBody>
          <a:bodyPr anchorCtr="0" anchor="ctr" bIns="289275" lIns="289275" spcFirstLastPara="1" rIns="289275" wrap="square" tIns="2892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77541" y="2337003"/>
            <a:ext cx="5752200" cy="2809200"/>
          </a:xfrm>
          <a:prstGeom prst="rect">
            <a:avLst/>
          </a:prstGeom>
        </p:spPr>
        <p:txBody>
          <a:bodyPr anchorCtr="0" anchor="b" bIns="289275" lIns="289275" spcFirstLastPara="1" rIns="289275" wrap="square" tIns="289275">
            <a:noAutofit/>
          </a:bodyPr>
          <a:lstStyle>
            <a:lvl1pPr lvl="0" algn="ctr">
              <a:spcBef>
                <a:spcPts val="0"/>
              </a:spcBef>
              <a:spcAft>
                <a:spcPts val="0"/>
              </a:spcAft>
              <a:buSzPts val="13300"/>
              <a:buNone/>
              <a:defRPr sz="13300"/>
            </a:lvl1pPr>
            <a:lvl2pPr lvl="1" algn="ctr">
              <a:spcBef>
                <a:spcPts val="0"/>
              </a:spcBef>
              <a:spcAft>
                <a:spcPts val="0"/>
              </a:spcAft>
              <a:buSzPts val="13300"/>
              <a:buNone/>
              <a:defRPr sz="13300"/>
            </a:lvl2pPr>
            <a:lvl3pPr lvl="2" algn="ctr">
              <a:spcBef>
                <a:spcPts val="0"/>
              </a:spcBef>
              <a:spcAft>
                <a:spcPts val="0"/>
              </a:spcAft>
              <a:buSzPts val="13300"/>
              <a:buNone/>
              <a:defRPr sz="13300"/>
            </a:lvl3pPr>
            <a:lvl4pPr lvl="3" algn="ctr">
              <a:spcBef>
                <a:spcPts val="0"/>
              </a:spcBef>
              <a:spcAft>
                <a:spcPts val="0"/>
              </a:spcAft>
              <a:buSzPts val="13300"/>
              <a:buNone/>
              <a:defRPr sz="13300"/>
            </a:lvl4pPr>
            <a:lvl5pPr lvl="4" algn="ctr">
              <a:spcBef>
                <a:spcPts val="0"/>
              </a:spcBef>
              <a:spcAft>
                <a:spcPts val="0"/>
              </a:spcAft>
              <a:buSzPts val="13300"/>
              <a:buNone/>
              <a:defRPr sz="13300"/>
            </a:lvl5pPr>
            <a:lvl6pPr lvl="5" algn="ctr">
              <a:spcBef>
                <a:spcPts val="0"/>
              </a:spcBef>
              <a:spcAft>
                <a:spcPts val="0"/>
              </a:spcAft>
              <a:buSzPts val="13300"/>
              <a:buNone/>
              <a:defRPr sz="13300"/>
            </a:lvl6pPr>
            <a:lvl7pPr lvl="6" algn="ctr">
              <a:spcBef>
                <a:spcPts val="0"/>
              </a:spcBef>
              <a:spcAft>
                <a:spcPts val="0"/>
              </a:spcAft>
              <a:buSzPts val="13300"/>
              <a:buNone/>
              <a:defRPr sz="13300"/>
            </a:lvl7pPr>
            <a:lvl8pPr lvl="7" algn="ctr">
              <a:spcBef>
                <a:spcPts val="0"/>
              </a:spcBef>
              <a:spcAft>
                <a:spcPts val="0"/>
              </a:spcAft>
              <a:buSzPts val="13300"/>
              <a:buNone/>
              <a:defRPr sz="13300"/>
            </a:lvl8pPr>
            <a:lvl9pPr lvl="8" algn="ctr">
              <a:spcBef>
                <a:spcPts val="0"/>
              </a:spcBef>
              <a:spcAft>
                <a:spcPts val="0"/>
              </a:spcAft>
              <a:buSzPts val="13300"/>
              <a:buNone/>
              <a:defRPr sz="13300"/>
            </a:lvl9pPr>
          </a:lstStyle>
          <a:p/>
        </p:txBody>
      </p:sp>
      <p:sp>
        <p:nvSpPr>
          <p:cNvPr id="38" name="Google Shape;38;p9"/>
          <p:cNvSpPr txBox="1"/>
          <p:nvPr>
            <p:ph idx="1" type="subTitle"/>
          </p:nvPr>
        </p:nvSpPr>
        <p:spPr>
          <a:xfrm>
            <a:off x="377541" y="5312136"/>
            <a:ext cx="5752200" cy="2340600"/>
          </a:xfrm>
          <a:prstGeom prst="rect">
            <a:avLst/>
          </a:prstGeom>
        </p:spPr>
        <p:txBody>
          <a:bodyPr anchorCtr="0" anchor="t" bIns="289275" lIns="289275" spcFirstLastPara="1" rIns="289275" wrap="square" tIns="289275">
            <a:noAutofit/>
          </a:bodyPr>
          <a:lstStyle>
            <a:lvl1pPr lvl="0" algn="ctr">
              <a:lnSpc>
                <a:spcPct val="100000"/>
              </a:lnSpc>
              <a:spcBef>
                <a:spcPts val="0"/>
              </a:spcBef>
              <a:spcAft>
                <a:spcPts val="0"/>
              </a:spcAft>
              <a:buSzPts val="6600"/>
              <a:buNone/>
              <a:defRPr sz="6600"/>
            </a:lvl1pPr>
            <a:lvl2pPr lvl="1" algn="ctr">
              <a:lnSpc>
                <a:spcPct val="100000"/>
              </a:lnSpc>
              <a:spcBef>
                <a:spcPts val="0"/>
              </a:spcBef>
              <a:spcAft>
                <a:spcPts val="0"/>
              </a:spcAft>
              <a:buSzPts val="6600"/>
              <a:buNone/>
              <a:defRPr sz="6600"/>
            </a:lvl2pPr>
            <a:lvl3pPr lvl="2" algn="ctr">
              <a:lnSpc>
                <a:spcPct val="100000"/>
              </a:lnSpc>
              <a:spcBef>
                <a:spcPts val="0"/>
              </a:spcBef>
              <a:spcAft>
                <a:spcPts val="0"/>
              </a:spcAft>
              <a:buSzPts val="6600"/>
              <a:buNone/>
              <a:defRPr sz="6600"/>
            </a:lvl3pPr>
            <a:lvl4pPr lvl="3" algn="ctr">
              <a:lnSpc>
                <a:spcPct val="100000"/>
              </a:lnSpc>
              <a:spcBef>
                <a:spcPts val="0"/>
              </a:spcBef>
              <a:spcAft>
                <a:spcPts val="0"/>
              </a:spcAft>
              <a:buSzPts val="6600"/>
              <a:buNone/>
              <a:defRPr sz="6600"/>
            </a:lvl4pPr>
            <a:lvl5pPr lvl="4" algn="ctr">
              <a:lnSpc>
                <a:spcPct val="100000"/>
              </a:lnSpc>
              <a:spcBef>
                <a:spcPts val="0"/>
              </a:spcBef>
              <a:spcAft>
                <a:spcPts val="0"/>
              </a:spcAft>
              <a:buSzPts val="6600"/>
              <a:buNone/>
              <a:defRPr sz="6600"/>
            </a:lvl5pPr>
            <a:lvl6pPr lvl="5" algn="ctr">
              <a:lnSpc>
                <a:spcPct val="100000"/>
              </a:lnSpc>
              <a:spcBef>
                <a:spcPts val="0"/>
              </a:spcBef>
              <a:spcAft>
                <a:spcPts val="0"/>
              </a:spcAft>
              <a:buSzPts val="6600"/>
              <a:buNone/>
              <a:defRPr sz="6600"/>
            </a:lvl6pPr>
            <a:lvl7pPr lvl="6" algn="ctr">
              <a:lnSpc>
                <a:spcPct val="100000"/>
              </a:lnSpc>
              <a:spcBef>
                <a:spcPts val="0"/>
              </a:spcBef>
              <a:spcAft>
                <a:spcPts val="0"/>
              </a:spcAft>
              <a:buSzPts val="6600"/>
              <a:buNone/>
              <a:defRPr sz="6600"/>
            </a:lvl7pPr>
            <a:lvl8pPr lvl="7" algn="ctr">
              <a:lnSpc>
                <a:spcPct val="100000"/>
              </a:lnSpc>
              <a:spcBef>
                <a:spcPts val="0"/>
              </a:spcBef>
              <a:spcAft>
                <a:spcPts val="0"/>
              </a:spcAft>
              <a:buSzPts val="6600"/>
              <a:buNone/>
              <a:defRPr sz="6600"/>
            </a:lvl8pPr>
            <a:lvl9pPr lvl="8" algn="ctr">
              <a:lnSpc>
                <a:spcPct val="100000"/>
              </a:lnSpc>
              <a:spcBef>
                <a:spcPts val="0"/>
              </a:spcBef>
              <a:spcAft>
                <a:spcPts val="0"/>
              </a:spcAft>
              <a:buSzPts val="6600"/>
              <a:buNone/>
              <a:defRPr sz="6600"/>
            </a:lvl9pPr>
          </a:lstStyle>
          <a:p/>
        </p:txBody>
      </p:sp>
      <p:sp>
        <p:nvSpPr>
          <p:cNvPr id="39" name="Google Shape;39;p9"/>
          <p:cNvSpPr txBox="1"/>
          <p:nvPr>
            <p:ph idx="2" type="body"/>
          </p:nvPr>
        </p:nvSpPr>
        <p:spPr>
          <a:xfrm>
            <a:off x="7023973" y="1372202"/>
            <a:ext cx="5456400" cy="7002600"/>
          </a:xfrm>
          <a:prstGeom prst="rect">
            <a:avLst/>
          </a:prstGeom>
        </p:spPr>
        <p:txBody>
          <a:bodyPr anchorCtr="0" anchor="ctr" bIns="289275" lIns="289275" spcFirstLastPara="1" rIns="289275" wrap="square" tIns="289275">
            <a:noAutofit/>
          </a:bodyPr>
          <a:lstStyle>
            <a:lvl1pPr indent="-590550" lvl="0" marL="457200">
              <a:spcBef>
                <a:spcPts val="0"/>
              </a:spcBef>
              <a:spcAft>
                <a:spcPts val="0"/>
              </a:spcAft>
              <a:buSzPts val="5700"/>
              <a:buChar char="●"/>
              <a:defRPr/>
            </a:lvl1pPr>
            <a:lvl2pPr indent="-508000" lvl="1" marL="914400">
              <a:spcBef>
                <a:spcPts val="0"/>
              </a:spcBef>
              <a:spcAft>
                <a:spcPts val="0"/>
              </a:spcAft>
              <a:buSzPts val="4400"/>
              <a:buChar char="○"/>
              <a:defRPr/>
            </a:lvl2pPr>
            <a:lvl3pPr indent="-508000" lvl="2" marL="1371600">
              <a:spcBef>
                <a:spcPts val="0"/>
              </a:spcBef>
              <a:spcAft>
                <a:spcPts val="0"/>
              </a:spcAft>
              <a:buSzPts val="4400"/>
              <a:buChar char="■"/>
              <a:defRPr/>
            </a:lvl3pPr>
            <a:lvl4pPr indent="-508000" lvl="3" marL="1828800">
              <a:spcBef>
                <a:spcPts val="0"/>
              </a:spcBef>
              <a:spcAft>
                <a:spcPts val="0"/>
              </a:spcAft>
              <a:buSzPts val="4400"/>
              <a:buChar char="●"/>
              <a:defRPr/>
            </a:lvl4pPr>
            <a:lvl5pPr indent="-508000" lvl="4" marL="2286000">
              <a:spcBef>
                <a:spcPts val="0"/>
              </a:spcBef>
              <a:spcAft>
                <a:spcPts val="0"/>
              </a:spcAft>
              <a:buSzPts val="4400"/>
              <a:buChar char="○"/>
              <a:defRPr/>
            </a:lvl5pPr>
            <a:lvl6pPr indent="-508000" lvl="5" marL="2743200">
              <a:spcBef>
                <a:spcPts val="0"/>
              </a:spcBef>
              <a:spcAft>
                <a:spcPts val="0"/>
              </a:spcAft>
              <a:buSzPts val="4400"/>
              <a:buChar char="■"/>
              <a:defRPr/>
            </a:lvl6pPr>
            <a:lvl7pPr indent="-508000" lvl="6" marL="3200400">
              <a:spcBef>
                <a:spcPts val="0"/>
              </a:spcBef>
              <a:spcAft>
                <a:spcPts val="0"/>
              </a:spcAft>
              <a:buSzPts val="4400"/>
              <a:buChar char="●"/>
              <a:defRPr/>
            </a:lvl7pPr>
            <a:lvl8pPr indent="-508000" lvl="7" marL="3657600">
              <a:spcBef>
                <a:spcPts val="0"/>
              </a:spcBef>
              <a:spcAft>
                <a:spcPts val="0"/>
              </a:spcAft>
              <a:buSzPts val="4400"/>
              <a:buChar char="○"/>
              <a:defRPr/>
            </a:lvl8pPr>
            <a:lvl9pPr indent="-508000" lvl="8" marL="4114800">
              <a:spcBef>
                <a:spcPts val="0"/>
              </a:spcBef>
              <a:spcAft>
                <a:spcPts val="0"/>
              </a:spcAft>
              <a:buSzPts val="4400"/>
              <a:buChar char="■"/>
              <a:defRPr/>
            </a:lvl9pPr>
          </a:lstStyle>
          <a:p/>
        </p:txBody>
      </p:sp>
      <p:sp>
        <p:nvSpPr>
          <p:cNvPr id="40" name="Google Shape;40;p9"/>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43238" y="8017406"/>
            <a:ext cx="8530500" cy="1146600"/>
          </a:xfrm>
          <a:prstGeom prst="rect">
            <a:avLst/>
          </a:prstGeom>
        </p:spPr>
        <p:txBody>
          <a:bodyPr anchorCtr="0" anchor="ctr" bIns="289275" lIns="289275" spcFirstLastPara="1" rIns="289275" wrap="square" tIns="289275">
            <a:noAutofit/>
          </a:bodyPr>
          <a:lstStyle>
            <a:lvl1pPr indent="-228600" lvl="0" marL="457200">
              <a:lnSpc>
                <a:spcPct val="100000"/>
              </a:lnSpc>
              <a:spcBef>
                <a:spcPts val="0"/>
              </a:spcBef>
              <a:spcAft>
                <a:spcPts val="0"/>
              </a:spcAft>
              <a:buSzPts val="5700"/>
              <a:buNone/>
              <a:defRPr/>
            </a:lvl1pPr>
          </a:lstStyle>
          <a:p/>
        </p:txBody>
      </p:sp>
      <p:sp>
        <p:nvSpPr>
          <p:cNvPr id="43" name="Google Shape;43;p10"/>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43238" y="843371"/>
            <a:ext cx="12116400" cy="1085400"/>
          </a:xfrm>
          <a:prstGeom prst="rect">
            <a:avLst/>
          </a:prstGeom>
          <a:noFill/>
          <a:ln>
            <a:noFill/>
          </a:ln>
        </p:spPr>
        <p:txBody>
          <a:bodyPr anchorCtr="0" anchor="t" bIns="289275" lIns="289275" spcFirstLastPara="1" rIns="289275" wrap="square" tIns="289275">
            <a:noAutofit/>
          </a:bodyPr>
          <a:lstStyle>
            <a:lvl1pPr lvl="0">
              <a:spcBef>
                <a:spcPts val="0"/>
              </a:spcBef>
              <a:spcAft>
                <a:spcPts val="0"/>
              </a:spcAft>
              <a:buClr>
                <a:schemeClr val="dk1"/>
              </a:buClr>
              <a:buSzPts val="8900"/>
              <a:buNone/>
              <a:defRPr sz="8900">
                <a:solidFill>
                  <a:schemeClr val="dk1"/>
                </a:solidFill>
              </a:defRPr>
            </a:lvl1pPr>
            <a:lvl2pPr lvl="1">
              <a:spcBef>
                <a:spcPts val="0"/>
              </a:spcBef>
              <a:spcAft>
                <a:spcPts val="0"/>
              </a:spcAft>
              <a:buClr>
                <a:schemeClr val="dk1"/>
              </a:buClr>
              <a:buSzPts val="8900"/>
              <a:buNone/>
              <a:defRPr sz="8900">
                <a:solidFill>
                  <a:schemeClr val="dk1"/>
                </a:solidFill>
              </a:defRPr>
            </a:lvl2pPr>
            <a:lvl3pPr lvl="2">
              <a:spcBef>
                <a:spcPts val="0"/>
              </a:spcBef>
              <a:spcAft>
                <a:spcPts val="0"/>
              </a:spcAft>
              <a:buClr>
                <a:schemeClr val="dk1"/>
              </a:buClr>
              <a:buSzPts val="8900"/>
              <a:buNone/>
              <a:defRPr sz="8900">
                <a:solidFill>
                  <a:schemeClr val="dk1"/>
                </a:solidFill>
              </a:defRPr>
            </a:lvl3pPr>
            <a:lvl4pPr lvl="3">
              <a:spcBef>
                <a:spcPts val="0"/>
              </a:spcBef>
              <a:spcAft>
                <a:spcPts val="0"/>
              </a:spcAft>
              <a:buClr>
                <a:schemeClr val="dk1"/>
              </a:buClr>
              <a:buSzPts val="8900"/>
              <a:buNone/>
              <a:defRPr sz="8900">
                <a:solidFill>
                  <a:schemeClr val="dk1"/>
                </a:solidFill>
              </a:defRPr>
            </a:lvl4pPr>
            <a:lvl5pPr lvl="4">
              <a:spcBef>
                <a:spcPts val="0"/>
              </a:spcBef>
              <a:spcAft>
                <a:spcPts val="0"/>
              </a:spcAft>
              <a:buClr>
                <a:schemeClr val="dk1"/>
              </a:buClr>
              <a:buSzPts val="8900"/>
              <a:buNone/>
              <a:defRPr sz="8900">
                <a:solidFill>
                  <a:schemeClr val="dk1"/>
                </a:solidFill>
              </a:defRPr>
            </a:lvl5pPr>
            <a:lvl6pPr lvl="5">
              <a:spcBef>
                <a:spcPts val="0"/>
              </a:spcBef>
              <a:spcAft>
                <a:spcPts val="0"/>
              </a:spcAft>
              <a:buClr>
                <a:schemeClr val="dk1"/>
              </a:buClr>
              <a:buSzPts val="8900"/>
              <a:buNone/>
              <a:defRPr sz="8900">
                <a:solidFill>
                  <a:schemeClr val="dk1"/>
                </a:solidFill>
              </a:defRPr>
            </a:lvl6pPr>
            <a:lvl7pPr lvl="6">
              <a:spcBef>
                <a:spcPts val="0"/>
              </a:spcBef>
              <a:spcAft>
                <a:spcPts val="0"/>
              </a:spcAft>
              <a:buClr>
                <a:schemeClr val="dk1"/>
              </a:buClr>
              <a:buSzPts val="8900"/>
              <a:buNone/>
              <a:defRPr sz="8900">
                <a:solidFill>
                  <a:schemeClr val="dk1"/>
                </a:solidFill>
              </a:defRPr>
            </a:lvl7pPr>
            <a:lvl8pPr lvl="7">
              <a:spcBef>
                <a:spcPts val="0"/>
              </a:spcBef>
              <a:spcAft>
                <a:spcPts val="0"/>
              </a:spcAft>
              <a:buClr>
                <a:schemeClr val="dk1"/>
              </a:buClr>
              <a:buSzPts val="8900"/>
              <a:buNone/>
              <a:defRPr sz="8900">
                <a:solidFill>
                  <a:schemeClr val="dk1"/>
                </a:solidFill>
              </a:defRPr>
            </a:lvl8pPr>
            <a:lvl9pPr lvl="8">
              <a:spcBef>
                <a:spcPts val="0"/>
              </a:spcBef>
              <a:spcAft>
                <a:spcPts val="0"/>
              </a:spcAft>
              <a:buClr>
                <a:schemeClr val="dk1"/>
              </a:buClr>
              <a:buSzPts val="8900"/>
              <a:buNone/>
              <a:defRPr sz="8900">
                <a:solidFill>
                  <a:schemeClr val="dk1"/>
                </a:solidFill>
              </a:defRPr>
            </a:lvl9pPr>
          </a:lstStyle>
          <a:p/>
        </p:txBody>
      </p:sp>
      <p:sp>
        <p:nvSpPr>
          <p:cNvPr id="7" name="Google Shape;7;p1"/>
          <p:cNvSpPr txBox="1"/>
          <p:nvPr>
            <p:ph idx="1" type="body"/>
          </p:nvPr>
        </p:nvSpPr>
        <p:spPr>
          <a:xfrm>
            <a:off x="443238" y="2184067"/>
            <a:ext cx="12116400" cy="6474300"/>
          </a:xfrm>
          <a:prstGeom prst="rect">
            <a:avLst/>
          </a:prstGeom>
          <a:noFill/>
          <a:ln>
            <a:noFill/>
          </a:ln>
        </p:spPr>
        <p:txBody>
          <a:bodyPr anchorCtr="0" anchor="t" bIns="289275" lIns="289275" spcFirstLastPara="1" rIns="289275" wrap="square" tIns="289275">
            <a:noAutofit/>
          </a:bodyPr>
          <a:lstStyle>
            <a:lvl1pPr indent="-590550" lvl="0" marL="457200">
              <a:lnSpc>
                <a:spcPct val="115000"/>
              </a:lnSpc>
              <a:spcBef>
                <a:spcPts val="0"/>
              </a:spcBef>
              <a:spcAft>
                <a:spcPts val="0"/>
              </a:spcAft>
              <a:buClr>
                <a:schemeClr val="dk2"/>
              </a:buClr>
              <a:buSzPts val="5700"/>
              <a:buChar char="●"/>
              <a:defRPr sz="5700">
                <a:solidFill>
                  <a:schemeClr val="dk2"/>
                </a:solidFill>
              </a:defRPr>
            </a:lvl1pPr>
            <a:lvl2pPr indent="-508000" lvl="1" marL="914400">
              <a:lnSpc>
                <a:spcPct val="115000"/>
              </a:lnSpc>
              <a:spcBef>
                <a:spcPts val="0"/>
              </a:spcBef>
              <a:spcAft>
                <a:spcPts val="0"/>
              </a:spcAft>
              <a:buClr>
                <a:schemeClr val="dk2"/>
              </a:buClr>
              <a:buSzPts val="4400"/>
              <a:buChar char="○"/>
              <a:defRPr sz="4400">
                <a:solidFill>
                  <a:schemeClr val="dk2"/>
                </a:solidFill>
              </a:defRPr>
            </a:lvl2pPr>
            <a:lvl3pPr indent="-508000" lvl="2" marL="1371600">
              <a:lnSpc>
                <a:spcPct val="115000"/>
              </a:lnSpc>
              <a:spcBef>
                <a:spcPts val="0"/>
              </a:spcBef>
              <a:spcAft>
                <a:spcPts val="0"/>
              </a:spcAft>
              <a:buClr>
                <a:schemeClr val="dk2"/>
              </a:buClr>
              <a:buSzPts val="4400"/>
              <a:buChar char="■"/>
              <a:defRPr sz="4400">
                <a:solidFill>
                  <a:schemeClr val="dk2"/>
                </a:solidFill>
              </a:defRPr>
            </a:lvl3pPr>
            <a:lvl4pPr indent="-508000" lvl="3" marL="1828800">
              <a:lnSpc>
                <a:spcPct val="115000"/>
              </a:lnSpc>
              <a:spcBef>
                <a:spcPts val="0"/>
              </a:spcBef>
              <a:spcAft>
                <a:spcPts val="0"/>
              </a:spcAft>
              <a:buClr>
                <a:schemeClr val="dk2"/>
              </a:buClr>
              <a:buSzPts val="4400"/>
              <a:buChar char="●"/>
              <a:defRPr sz="4400">
                <a:solidFill>
                  <a:schemeClr val="dk2"/>
                </a:solidFill>
              </a:defRPr>
            </a:lvl4pPr>
            <a:lvl5pPr indent="-508000" lvl="4" marL="2286000">
              <a:lnSpc>
                <a:spcPct val="115000"/>
              </a:lnSpc>
              <a:spcBef>
                <a:spcPts val="0"/>
              </a:spcBef>
              <a:spcAft>
                <a:spcPts val="0"/>
              </a:spcAft>
              <a:buClr>
                <a:schemeClr val="dk2"/>
              </a:buClr>
              <a:buSzPts val="4400"/>
              <a:buChar char="○"/>
              <a:defRPr sz="4400">
                <a:solidFill>
                  <a:schemeClr val="dk2"/>
                </a:solidFill>
              </a:defRPr>
            </a:lvl5pPr>
            <a:lvl6pPr indent="-508000" lvl="5" marL="2743200">
              <a:lnSpc>
                <a:spcPct val="115000"/>
              </a:lnSpc>
              <a:spcBef>
                <a:spcPts val="0"/>
              </a:spcBef>
              <a:spcAft>
                <a:spcPts val="0"/>
              </a:spcAft>
              <a:buClr>
                <a:schemeClr val="dk2"/>
              </a:buClr>
              <a:buSzPts val="4400"/>
              <a:buChar char="■"/>
              <a:defRPr sz="4400">
                <a:solidFill>
                  <a:schemeClr val="dk2"/>
                </a:solidFill>
              </a:defRPr>
            </a:lvl6pPr>
            <a:lvl7pPr indent="-508000" lvl="6" marL="3200400">
              <a:lnSpc>
                <a:spcPct val="115000"/>
              </a:lnSpc>
              <a:spcBef>
                <a:spcPts val="0"/>
              </a:spcBef>
              <a:spcAft>
                <a:spcPts val="0"/>
              </a:spcAft>
              <a:buClr>
                <a:schemeClr val="dk2"/>
              </a:buClr>
              <a:buSzPts val="4400"/>
              <a:buChar char="●"/>
              <a:defRPr sz="4400">
                <a:solidFill>
                  <a:schemeClr val="dk2"/>
                </a:solidFill>
              </a:defRPr>
            </a:lvl7pPr>
            <a:lvl8pPr indent="-508000" lvl="7" marL="3657600">
              <a:lnSpc>
                <a:spcPct val="115000"/>
              </a:lnSpc>
              <a:spcBef>
                <a:spcPts val="0"/>
              </a:spcBef>
              <a:spcAft>
                <a:spcPts val="0"/>
              </a:spcAft>
              <a:buClr>
                <a:schemeClr val="dk2"/>
              </a:buClr>
              <a:buSzPts val="4400"/>
              <a:buChar char="○"/>
              <a:defRPr sz="4400">
                <a:solidFill>
                  <a:schemeClr val="dk2"/>
                </a:solidFill>
              </a:defRPr>
            </a:lvl8pPr>
            <a:lvl9pPr indent="-508000" lvl="8" marL="4114800">
              <a:lnSpc>
                <a:spcPct val="115000"/>
              </a:lnSpc>
              <a:spcBef>
                <a:spcPts val="0"/>
              </a:spcBef>
              <a:spcAft>
                <a:spcPts val="0"/>
              </a:spcAft>
              <a:buClr>
                <a:schemeClr val="dk2"/>
              </a:buClr>
              <a:buSzPts val="4400"/>
              <a:buChar char="■"/>
              <a:defRPr sz="4400">
                <a:solidFill>
                  <a:schemeClr val="dk2"/>
                </a:solidFill>
              </a:defRPr>
            </a:lvl9pPr>
          </a:lstStyle>
          <a:p/>
        </p:txBody>
      </p:sp>
      <p:sp>
        <p:nvSpPr>
          <p:cNvPr id="8" name="Google Shape;8;p1"/>
          <p:cNvSpPr txBox="1"/>
          <p:nvPr>
            <p:ph idx="12" type="sldNum"/>
          </p:nvPr>
        </p:nvSpPr>
        <p:spPr>
          <a:xfrm>
            <a:off x="11840750" y="8837300"/>
            <a:ext cx="987300" cy="745800"/>
          </a:xfrm>
          <a:prstGeom prst="rect">
            <a:avLst/>
          </a:prstGeom>
          <a:noFill/>
          <a:ln>
            <a:noFill/>
          </a:ln>
        </p:spPr>
        <p:txBody>
          <a:bodyPr anchorCtr="0" anchor="ctr" bIns="289275" lIns="289275" spcFirstLastPara="1" rIns="289275" wrap="square" tIns="289275">
            <a:noAutofit/>
          </a:bodyPr>
          <a:lstStyle>
            <a:lvl1pPr lvl="0" algn="r">
              <a:buNone/>
              <a:defRPr sz="2200">
                <a:solidFill>
                  <a:schemeClr val="dk2"/>
                </a:solidFill>
              </a:defRPr>
            </a:lvl1pPr>
            <a:lvl2pPr lvl="1" algn="r">
              <a:buNone/>
              <a:defRPr sz="2200">
                <a:solidFill>
                  <a:schemeClr val="dk2"/>
                </a:solidFill>
              </a:defRPr>
            </a:lvl2pPr>
            <a:lvl3pPr lvl="2" algn="r">
              <a:buNone/>
              <a:defRPr sz="2200">
                <a:solidFill>
                  <a:schemeClr val="dk2"/>
                </a:solidFill>
              </a:defRPr>
            </a:lvl3pPr>
            <a:lvl4pPr lvl="3" algn="r">
              <a:buNone/>
              <a:defRPr sz="2200">
                <a:solidFill>
                  <a:schemeClr val="dk2"/>
                </a:solidFill>
              </a:defRPr>
            </a:lvl4pPr>
            <a:lvl5pPr lvl="4" algn="r">
              <a:buNone/>
              <a:defRPr sz="2200">
                <a:solidFill>
                  <a:schemeClr val="dk2"/>
                </a:solidFill>
              </a:defRPr>
            </a:lvl5pPr>
            <a:lvl6pPr lvl="5" algn="r">
              <a:buNone/>
              <a:defRPr sz="2200">
                <a:solidFill>
                  <a:schemeClr val="dk2"/>
                </a:solidFill>
              </a:defRPr>
            </a:lvl6pPr>
            <a:lvl7pPr lvl="6" algn="r">
              <a:buNone/>
              <a:defRPr sz="2200">
                <a:solidFill>
                  <a:schemeClr val="dk2"/>
                </a:solidFill>
              </a:defRPr>
            </a:lvl7pPr>
            <a:lvl8pPr lvl="7" algn="r">
              <a:buNone/>
              <a:defRPr sz="2200">
                <a:solidFill>
                  <a:schemeClr val="dk2"/>
                </a:solidFill>
              </a:defRPr>
            </a:lvl8pPr>
            <a:lvl9pPr lvl="8" algn="r">
              <a:buNone/>
              <a:defRPr sz="2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2.jpg"/><Relationship Id="rId10" Type="http://schemas.openxmlformats.org/officeDocument/2006/relationships/image" Target="../media/image65.png"/><Relationship Id="rId13" Type="http://schemas.openxmlformats.org/officeDocument/2006/relationships/image" Target="../media/image47.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2.png"/><Relationship Id="rId15" Type="http://schemas.openxmlformats.org/officeDocument/2006/relationships/image" Target="../media/image4.png"/><Relationship Id="rId14" Type="http://schemas.openxmlformats.org/officeDocument/2006/relationships/image" Target="../media/image38.png"/><Relationship Id="rId17" Type="http://schemas.openxmlformats.org/officeDocument/2006/relationships/image" Target="../media/image5.png"/><Relationship Id="rId16" Type="http://schemas.openxmlformats.org/officeDocument/2006/relationships/image" Target="../media/image10.png"/><Relationship Id="rId5" Type="http://schemas.openxmlformats.org/officeDocument/2006/relationships/image" Target="../media/image1.png"/><Relationship Id="rId19" Type="http://schemas.openxmlformats.org/officeDocument/2006/relationships/image" Target="../media/image8.png"/><Relationship Id="rId6" Type="http://schemas.openxmlformats.org/officeDocument/2006/relationships/image" Target="../media/image6.png"/><Relationship Id="rId18" Type="http://schemas.openxmlformats.org/officeDocument/2006/relationships/image" Target="../media/image14.png"/><Relationship Id="rId7" Type="http://schemas.openxmlformats.org/officeDocument/2006/relationships/image" Target="../media/image15.jp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16.png"/><Relationship Id="rId12"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32.png"/><Relationship Id="rId9"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20.png"/><Relationship Id="rId7" Type="http://schemas.openxmlformats.org/officeDocument/2006/relationships/image" Target="../media/image22.png"/><Relationship Id="rId8" Type="http://schemas.openxmlformats.org/officeDocument/2006/relationships/image" Target="../media/image34.png"/></Relationships>
</file>

<file path=ppt/slides/_rels/slide2.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2.png"/><Relationship Id="rId12"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16.png"/></Relationships>
</file>

<file path=ppt/slides/_rels/slide20.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11.png"/><Relationship Id="rId13" Type="http://schemas.openxmlformats.org/officeDocument/2006/relationships/image" Target="../media/image34.png"/><Relationship Id="rId12"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35.png"/><Relationship Id="rId9" Type="http://schemas.openxmlformats.org/officeDocument/2006/relationships/image" Target="../media/image32.png"/><Relationship Id="rId15" Type="http://schemas.openxmlformats.org/officeDocument/2006/relationships/image" Target="../media/image16.png"/><Relationship Id="rId14" Type="http://schemas.openxmlformats.org/officeDocument/2006/relationships/image" Target="../media/image19.png"/><Relationship Id="rId17" Type="http://schemas.openxmlformats.org/officeDocument/2006/relationships/image" Target="../media/image28.png"/><Relationship Id="rId16" Type="http://schemas.openxmlformats.org/officeDocument/2006/relationships/image" Target="../media/image29.png"/><Relationship Id="rId5" Type="http://schemas.openxmlformats.org/officeDocument/2006/relationships/image" Target="../media/image33.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17.png"/></Relationships>
</file>

<file path=ppt/slides/_rels/slide21.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11.png"/><Relationship Id="rId13" Type="http://schemas.openxmlformats.org/officeDocument/2006/relationships/image" Target="../media/image34.png"/><Relationship Id="rId12"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35.png"/><Relationship Id="rId9" Type="http://schemas.openxmlformats.org/officeDocument/2006/relationships/image" Target="../media/image32.png"/><Relationship Id="rId15" Type="http://schemas.openxmlformats.org/officeDocument/2006/relationships/image" Target="../media/image16.png"/><Relationship Id="rId14" Type="http://schemas.openxmlformats.org/officeDocument/2006/relationships/image" Target="../media/image19.png"/><Relationship Id="rId17" Type="http://schemas.openxmlformats.org/officeDocument/2006/relationships/image" Target="../media/image29.png"/><Relationship Id="rId16" Type="http://schemas.openxmlformats.org/officeDocument/2006/relationships/image" Target="../media/image28.png"/><Relationship Id="rId5" Type="http://schemas.openxmlformats.org/officeDocument/2006/relationships/image" Target="../media/image33.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17.png"/></Relationships>
</file>

<file path=ppt/slides/_rels/slide22.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16.png"/><Relationship Id="rId13" Type="http://schemas.openxmlformats.org/officeDocument/2006/relationships/image" Target="../media/image35.png"/><Relationship Id="rId12"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32.png"/><Relationship Id="rId9" Type="http://schemas.openxmlformats.org/officeDocument/2006/relationships/image" Target="../media/image19.png"/><Relationship Id="rId15" Type="http://schemas.openxmlformats.org/officeDocument/2006/relationships/image" Target="../media/image36.png"/><Relationship Id="rId14" Type="http://schemas.openxmlformats.org/officeDocument/2006/relationships/image" Target="../media/image33.png"/><Relationship Id="rId17" Type="http://schemas.openxmlformats.org/officeDocument/2006/relationships/image" Target="../media/image28.png"/><Relationship Id="rId16" Type="http://schemas.openxmlformats.org/officeDocument/2006/relationships/image" Target="../media/image37.png"/><Relationship Id="rId5" Type="http://schemas.openxmlformats.org/officeDocument/2006/relationships/image" Target="../media/image11.png"/><Relationship Id="rId19" Type="http://schemas.openxmlformats.org/officeDocument/2006/relationships/image" Target="../media/image48.png"/><Relationship Id="rId6" Type="http://schemas.openxmlformats.org/officeDocument/2006/relationships/image" Target="../media/image20.png"/><Relationship Id="rId18" Type="http://schemas.openxmlformats.org/officeDocument/2006/relationships/image" Target="../media/image39.png"/><Relationship Id="rId7" Type="http://schemas.openxmlformats.org/officeDocument/2006/relationships/image" Target="../media/image22.png"/><Relationship Id="rId8"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6.png"/><Relationship Id="rId4" Type="http://schemas.openxmlformats.org/officeDocument/2006/relationships/image" Target="../media/image42.png"/><Relationship Id="rId5" Type="http://schemas.openxmlformats.org/officeDocument/2006/relationships/image" Target="../media/image41.png"/><Relationship Id="rId6"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6.png"/><Relationship Id="rId4" Type="http://schemas.openxmlformats.org/officeDocument/2006/relationships/image" Target="../media/image42.png"/><Relationship Id="rId5" Type="http://schemas.openxmlformats.org/officeDocument/2006/relationships/image" Target="../media/image41.png"/><Relationship Id="rId6" Type="http://schemas.openxmlformats.org/officeDocument/2006/relationships/image" Target="../media/image51.png"/><Relationship Id="rId7"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6.png"/><Relationship Id="rId4" Type="http://schemas.openxmlformats.org/officeDocument/2006/relationships/image" Target="../media/image42.png"/><Relationship Id="rId5" Type="http://schemas.openxmlformats.org/officeDocument/2006/relationships/image" Target="../media/image41.png"/><Relationship Id="rId6" Type="http://schemas.openxmlformats.org/officeDocument/2006/relationships/image" Target="../media/image51.png"/><Relationship Id="rId7" Type="http://schemas.openxmlformats.org/officeDocument/2006/relationships/image" Target="../media/image44.png"/></Relationships>
</file>

<file path=ppt/slides/_rels/slide29.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44.png"/><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5.png"/><Relationship Id="rId4" Type="http://schemas.openxmlformats.org/officeDocument/2006/relationships/image" Target="../media/image49.png"/><Relationship Id="rId9" Type="http://schemas.openxmlformats.org/officeDocument/2006/relationships/image" Target="../media/image41.png"/><Relationship Id="rId5" Type="http://schemas.openxmlformats.org/officeDocument/2006/relationships/image" Target="../media/image46.png"/><Relationship Id="rId6" Type="http://schemas.openxmlformats.org/officeDocument/2006/relationships/image" Target="../media/image43.png"/><Relationship Id="rId7" Type="http://schemas.openxmlformats.org/officeDocument/2006/relationships/image" Target="../media/image36.png"/><Relationship Id="rId8" Type="http://schemas.openxmlformats.org/officeDocument/2006/relationships/image" Target="../media/image42.png"/></Relationships>
</file>

<file path=ppt/slides/_rels/slide3.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2.png"/><Relationship Id="rId12"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0.png"/><Relationship Id="rId4" Type="http://schemas.openxmlformats.org/officeDocument/2006/relationships/image" Target="../media/image53.png"/><Relationship Id="rId9" Type="http://schemas.openxmlformats.org/officeDocument/2006/relationships/image" Target="../media/image44.png"/><Relationship Id="rId5" Type="http://schemas.openxmlformats.org/officeDocument/2006/relationships/image" Target="../media/image59.png"/><Relationship Id="rId6" Type="http://schemas.openxmlformats.org/officeDocument/2006/relationships/image" Target="../media/image58.png"/><Relationship Id="rId7" Type="http://schemas.openxmlformats.org/officeDocument/2006/relationships/image" Target="../media/image22.png"/><Relationship Id="rId8"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0.png"/><Relationship Id="rId4" Type="http://schemas.openxmlformats.org/officeDocument/2006/relationships/image" Target="../media/image53.png"/><Relationship Id="rId9" Type="http://schemas.openxmlformats.org/officeDocument/2006/relationships/image" Target="../media/image59.png"/><Relationship Id="rId5" Type="http://schemas.openxmlformats.org/officeDocument/2006/relationships/image" Target="../media/image58.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0.png"/><Relationship Id="rId4" Type="http://schemas.openxmlformats.org/officeDocument/2006/relationships/image" Target="../media/image53.png"/><Relationship Id="rId9" Type="http://schemas.openxmlformats.org/officeDocument/2006/relationships/image" Target="../media/image59.png"/><Relationship Id="rId5" Type="http://schemas.openxmlformats.org/officeDocument/2006/relationships/image" Target="../media/image58.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4.png"/><Relationship Id="rId4" Type="http://schemas.openxmlformats.org/officeDocument/2006/relationships/image" Target="../media/image60.png"/><Relationship Id="rId5" Type="http://schemas.openxmlformats.org/officeDocument/2006/relationships/image" Target="../media/image57.png"/><Relationship Id="rId6" Type="http://schemas.openxmlformats.org/officeDocument/2006/relationships/image" Target="../media/image6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4.png"/><Relationship Id="rId4" Type="http://schemas.openxmlformats.org/officeDocument/2006/relationships/image" Target="../media/image60.png"/><Relationship Id="rId5" Type="http://schemas.openxmlformats.org/officeDocument/2006/relationships/image" Target="../media/image57.png"/><Relationship Id="rId6" Type="http://schemas.openxmlformats.org/officeDocument/2006/relationships/image" Target="../media/image6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4.png"/><Relationship Id="rId4" Type="http://schemas.openxmlformats.org/officeDocument/2006/relationships/image" Target="../media/image42.png"/><Relationship Id="rId5" Type="http://schemas.openxmlformats.org/officeDocument/2006/relationships/image" Target="../media/image6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4.png"/><Relationship Id="rId4" Type="http://schemas.openxmlformats.org/officeDocument/2006/relationships/image" Target="../media/image42.png"/><Relationship Id="rId5" Type="http://schemas.openxmlformats.org/officeDocument/2006/relationships/image" Target="../media/image64.png"/><Relationship Id="rId6" Type="http://schemas.openxmlformats.org/officeDocument/2006/relationships/image" Target="../media/image84.png"/><Relationship Id="rId7" Type="http://schemas.openxmlformats.org/officeDocument/2006/relationships/image" Target="../media/image6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0" Type="http://schemas.openxmlformats.org/officeDocument/2006/relationships/image" Target="../media/image63.png"/><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4.png"/><Relationship Id="rId4" Type="http://schemas.openxmlformats.org/officeDocument/2006/relationships/image" Target="../media/image42.png"/><Relationship Id="rId9" Type="http://schemas.openxmlformats.org/officeDocument/2006/relationships/image" Target="../media/image74.png"/><Relationship Id="rId5" Type="http://schemas.openxmlformats.org/officeDocument/2006/relationships/image" Target="../media/image64.png"/><Relationship Id="rId6" Type="http://schemas.openxmlformats.org/officeDocument/2006/relationships/image" Target="../media/image84.png"/><Relationship Id="rId7" Type="http://schemas.openxmlformats.org/officeDocument/2006/relationships/image" Target="../media/image66.png"/><Relationship Id="rId8" Type="http://schemas.openxmlformats.org/officeDocument/2006/relationships/image" Target="../media/image77.png"/></Relationships>
</file>

<file path=ppt/slides/_rels/slide41.xml.rels><?xml version="1.0" encoding="UTF-8" standalone="yes"?><Relationships xmlns="http://schemas.openxmlformats.org/package/2006/relationships"><Relationship Id="rId11" Type="http://schemas.openxmlformats.org/officeDocument/2006/relationships/image" Target="../media/image55.png"/><Relationship Id="rId10" Type="http://schemas.openxmlformats.org/officeDocument/2006/relationships/image" Target="../media/image63.png"/><Relationship Id="rId13" Type="http://schemas.openxmlformats.org/officeDocument/2006/relationships/image" Target="../media/image75.png"/><Relationship Id="rId12" Type="http://schemas.openxmlformats.org/officeDocument/2006/relationships/image" Target="../media/image56.png"/><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4.png"/><Relationship Id="rId4" Type="http://schemas.openxmlformats.org/officeDocument/2006/relationships/image" Target="../media/image42.png"/><Relationship Id="rId9" Type="http://schemas.openxmlformats.org/officeDocument/2006/relationships/image" Target="../media/image74.png"/><Relationship Id="rId14" Type="http://schemas.openxmlformats.org/officeDocument/2006/relationships/image" Target="../media/image43.png"/><Relationship Id="rId5" Type="http://schemas.openxmlformats.org/officeDocument/2006/relationships/image" Target="../media/image64.png"/><Relationship Id="rId6" Type="http://schemas.openxmlformats.org/officeDocument/2006/relationships/image" Target="../media/image84.png"/><Relationship Id="rId7" Type="http://schemas.openxmlformats.org/officeDocument/2006/relationships/image" Target="../media/image66.png"/><Relationship Id="rId8" Type="http://schemas.openxmlformats.org/officeDocument/2006/relationships/image" Target="../media/image77.png"/></Relationships>
</file>

<file path=ppt/slides/_rels/slide42.xml.rels><?xml version="1.0" encoding="UTF-8" standalone="yes"?><Relationships xmlns="http://schemas.openxmlformats.org/package/2006/relationships"><Relationship Id="rId10" Type="http://schemas.openxmlformats.org/officeDocument/2006/relationships/image" Target="../media/image63.png"/><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4.png"/><Relationship Id="rId4" Type="http://schemas.openxmlformats.org/officeDocument/2006/relationships/image" Target="../media/image42.png"/><Relationship Id="rId9" Type="http://schemas.openxmlformats.org/officeDocument/2006/relationships/image" Target="../media/image74.png"/><Relationship Id="rId5" Type="http://schemas.openxmlformats.org/officeDocument/2006/relationships/image" Target="../media/image64.png"/><Relationship Id="rId6" Type="http://schemas.openxmlformats.org/officeDocument/2006/relationships/image" Target="../media/image84.png"/><Relationship Id="rId7" Type="http://schemas.openxmlformats.org/officeDocument/2006/relationships/image" Target="../media/image66.png"/><Relationship Id="rId8" Type="http://schemas.openxmlformats.org/officeDocument/2006/relationships/image" Target="../media/image7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73.png"/><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73.png"/><Relationship Id="rId4" Type="http://schemas.openxmlformats.org/officeDocument/2006/relationships/image" Target="../media/image70.png"/><Relationship Id="rId5" Type="http://schemas.openxmlformats.org/officeDocument/2006/relationships/image" Target="../media/image7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78.png"/><Relationship Id="rId4" Type="http://schemas.openxmlformats.org/officeDocument/2006/relationships/image" Target="../media/image70.png"/><Relationship Id="rId5" Type="http://schemas.openxmlformats.org/officeDocument/2006/relationships/image" Target="../media/image7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76.png"/><Relationship Id="rId4" Type="http://schemas.openxmlformats.org/officeDocument/2006/relationships/image" Target="../media/image72.png"/><Relationship Id="rId5" Type="http://schemas.openxmlformats.org/officeDocument/2006/relationships/image" Target="../media/image82.png"/><Relationship Id="rId6" Type="http://schemas.openxmlformats.org/officeDocument/2006/relationships/image" Target="../media/image80.png"/><Relationship Id="rId7" Type="http://schemas.openxmlformats.org/officeDocument/2006/relationships/image" Target="../media/image8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79.png"/><Relationship Id="rId4" Type="http://schemas.openxmlformats.org/officeDocument/2006/relationships/image" Target="../media/image85.png"/><Relationship Id="rId9" Type="http://schemas.openxmlformats.org/officeDocument/2006/relationships/image" Target="../media/image83.png"/><Relationship Id="rId5" Type="http://schemas.openxmlformats.org/officeDocument/2006/relationships/image" Target="../media/image76.png"/><Relationship Id="rId6" Type="http://schemas.openxmlformats.org/officeDocument/2006/relationships/image" Target="../media/image72.png"/><Relationship Id="rId7" Type="http://schemas.openxmlformats.org/officeDocument/2006/relationships/image" Target="../media/image82.png"/><Relationship Id="rId8" Type="http://schemas.openxmlformats.org/officeDocument/2006/relationships/image" Target="../media/image80.png"/></Relationships>
</file>

<file path=ppt/slides/_rels/slide49.xml.rels><?xml version="1.0" encoding="UTF-8" standalone="yes"?><Relationships xmlns="http://schemas.openxmlformats.org/package/2006/relationships"><Relationship Id="rId11" Type="http://schemas.openxmlformats.org/officeDocument/2006/relationships/image" Target="../media/image86.png"/><Relationship Id="rId10" Type="http://schemas.openxmlformats.org/officeDocument/2006/relationships/image" Target="../media/image88.png"/><Relationship Id="rId13" Type="http://schemas.openxmlformats.org/officeDocument/2006/relationships/image" Target="../media/image89.png"/><Relationship Id="rId12" Type="http://schemas.openxmlformats.org/officeDocument/2006/relationships/image" Target="../media/image90.png"/><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79.png"/><Relationship Id="rId4" Type="http://schemas.openxmlformats.org/officeDocument/2006/relationships/image" Target="../media/image85.png"/><Relationship Id="rId9" Type="http://schemas.openxmlformats.org/officeDocument/2006/relationships/image" Target="../media/image83.png"/><Relationship Id="rId5" Type="http://schemas.openxmlformats.org/officeDocument/2006/relationships/image" Target="../media/image76.png"/><Relationship Id="rId6" Type="http://schemas.openxmlformats.org/officeDocument/2006/relationships/image" Target="../media/image72.png"/><Relationship Id="rId7" Type="http://schemas.openxmlformats.org/officeDocument/2006/relationships/image" Target="../media/image82.png"/><Relationship Id="rId8" Type="http://schemas.openxmlformats.org/officeDocument/2006/relationships/image" Target="../media/image8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22.png"/><Relationship Id="rId5" Type="http://schemas.openxmlformats.org/officeDocument/2006/relationships/image" Target="../media/image23.png"/></Relationships>
</file>

<file path=ppt/slides/_rels/slide50.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9.png"/><Relationship Id="rId13" Type="http://schemas.openxmlformats.org/officeDocument/2006/relationships/image" Target="../media/image36.png"/><Relationship Id="rId12"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png"/><Relationship Id="rId4" Type="http://schemas.openxmlformats.org/officeDocument/2006/relationships/image" Target="../media/image17.png"/><Relationship Id="rId9" Type="http://schemas.openxmlformats.org/officeDocument/2006/relationships/image" Target="../media/image34.png"/><Relationship Id="rId14" Type="http://schemas.openxmlformats.org/officeDocument/2006/relationships/image" Target="../media/image39.png"/><Relationship Id="rId5" Type="http://schemas.openxmlformats.org/officeDocument/2006/relationships/image" Target="../media/image32.png"/><Relationship Id="rId6" Type="http://schemas.openxmlformats.org/officeDocument/2006/relationships/image" Target="../media/image11.png"/><Relationship Id="rId7" Type="http://schemas.openxmlformats.org/officeDocument/2006/relationships/image" Target="../media/image20.png"/><Relationship Id="rId8"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81.png"/><Relationship Id="rId4" Type="http://schemas.openxmlformats.org/officeDocument/2006/relationships/image" Target="../media/image100.png"/><Relationship Id="rId9" Type="http://schemas.openxmlformats.org/officeDocument/2006/relationships/image" Target="../media/image91.png"/><Relationship Id="rId5" Type="http://schemas.openxmlformats.org/officeDocument/2006/relationships/image" Target="../media/image97.png"/><Relationship Id="rId6" Type="http://schemas.openxmlformats.org/officeDocument/2006/relationships/image" Target="../media/image94.png"/><Relationship Id="rId7" Type="http://schemas.openxmlformats.org/officeDocument/2006/relationships/image" Target="../media/image96.png"/><Relationship Id="rId8" Type="http://schemas.openxmlformats.org/officeDocument/2006/relationships/image" Target="../media/image9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01.png"/><Relationship Id="rId4" Type="http://schemas.openxmlformats.org/officeDocument/2006/relationships/image" Target="../media/image87.png"/><Relationship Id="rId5" Type="http://schemas.openxmlformats.org/officeDocument/2006/relationships/image" Target="../media/image92.png"/><Relationship Id="rId6" Type="http://schemas.openxmlformats.org/officeDocument/2006/relationships/image" Target="../media/image99.png"/><Relationship Id="rId7" Type="http://schemas.openxmlformats.org/officeDocument/2006/relationships/image" Target="../media/image95.png"/><Relationship Id="rId8" Type="http://schemas.openxmlformats.org/officeDocument/2006/relationships/image" Target="../media/image9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463525" y="989746"/>
            <a:ext cx="12005700" cy="2047800"/>
          </a:xfrm>
          <a:prstGeom prst="roundRect">
            <a:avLst>
              <a:gd fmla="val 10100" name="adj"/>
            </a:avLst>
          </a:prstGeom>
          <a:solidFill>
            <a:srgbClr val="FFFFFF"/>
          </a:solidFill>
          <a:ln cap="flat" cmpd="sng" w="38100">
            <a:solidFill>
              <a:srgbClr val="1E293A"/>
            </a:solidFill>
            <a:prstDash val="solid"/>
            <a:miter lim="400000"/>
            <a:headEnd len="sm" w="sm" type="none"/>
            <a:tailEnd len="sm" w="sm" type="none"/>
          </a:ln>
        </p:spPr>
        <p:txBody>
          <a:bodyPr anchorCtr="0" anchor="ctr" bIns="27075" lIns="27075" spcFirstLastPara="1" rIns="27075" wrap="square" tIns="27075">
            <a:noAutofit/>
          </a:bodyPr>
          <a:lstStyle/>
          <a:p>
            <a:pPr indent="0" lvl="0" marL="0" rtl="0" algn="ctr">
              <a:spcBef>
                <a:spcPts val="0"/>
              </a:spcBef>
              <a:spcAft>
                <a:spcPts val="0"/>
              </a:spcAft>
              <a:buClr>
                <a:srgbClr val="004C7F"/>
              </a:buClr>
              <a:buSzPts val="3300"/>
              <a:buFont typeface="Helvetica Neue"/>
              <a:buNone/>
            </a:pPr>
            <a:r>
              <a:rPr b="1" lang="en" sz="3400">
                <a:solidFill>
                  <a:srgbClr val="1E293A"/>
                </a:solidFill>
                <a:latin typeface="Helvetica Neue"/>
                <a:ea typeface="Helvetica Neue"/>
                <a:cs typeface="Helvetica Neue"/>
                <a:sym typeface="Helvetica Neue"/>
              </a:rPr>
              <a:t>        </a:t>
            </a:r>
            <a:r>
              <a:rPr b="1" lang="en" sz="3900">
                <a:solidFill>
                  <a:srgbClr val="1E293A"/>
                </a:solidFill>
                <a:latin typeface="Helvetica Neue"/>
                <a:ea typeface="Helvetica Neue"/>
                <a:cs typeface="Helvetica Neue"/>
                <a:sym typeface="Helvetica Neue"/>
              </a:rPr>
              <a:t>Ap</a:t>
            </a:r>
            <a:r>
              <a:rPr b="1" lang="en" sz="3900" u="sng">
                <a:solidFill>
                  <a:srgbClr val="1E293A"/>
                </a:solidFill>
                <a:latin typeface="Helvetica Neue"/>
                <a:ea typeface="Helvetica Neue"/>
                <a:cs typeface="Helvetica Neue"/>
                <a:sym typeface="Helvetica Neue"/>
              </a:rPr>
              <a:t>p</a:t>
            </a:r>
            <a:r>
              <a:rPr b="1" lang="en" sz="3900">
                <a:solidFill>
                  <a:srgbClr val="1E293A"/>
                </a:solidFill>
                <a:latin typeface="Helvetica Neue"/>
                <a:ea typeface="Helvetica Neue"/>
                <a:cs typeface="Helvetica Neue"/>
                <a:sym typeface="Helvetica Neue"/>
              </a:rPr>
              <a:t>World</a:t>
            </a:r>
            <a:endParaRPr sz="3900">
              <a:solidFill>
                <a:srgbClr val="1E293A"/>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4C7F"/>
              </a:buClr>
              <a:buSzPts val="3300"/>
              <a:buFont typeface="Helvetica Neue"/>
              <a:buNone/>
            </a:pPr>
            <a:r>
              <a:rPr lang="en" sz="3400">
                <a:solidFill>
                  <a:srgbClr val="1E293A"/>
                </a:solidFill>
                <a:latin typeface="Helvetica Neue"/>
                <a:ea typeface="Helvetica Neue"/>
                <a:cs typeface="Helvetica Neue"/>
                <a:sym typeface="Helvetica Neue"/>
              </a:rPr>
              <a:t>          </a:t>
            </a:r>
            <a:r>
              <a:rPr b="0" i="0" lang="en" sz="3400" u="none" cap="none" strike="noStrike">
                <a:solidFill>
                  <a:srgbClr val="1E293A"/>
                </a:solidFill>
                <a:latin typeface="Helvetica Neue"/>
                <a:ea typeface="Helvetica Neue"/>
                <a:cs typeface="Helvetica Neue"/>
                <a:sym typeface="Helvetica Neue"/>
              </a:rPr>
              <a:t>A Controllable </a:t>
            </a:r>
            <a:r>
              <a:rPr b="0" i="0" lang="en" sz="3400" u="sng" cap="none" strike="noStrike">
                <a:solidFill>
                  <a:srgbClr val="1E293A"/>
                </a:solidFill>
                <a:latin typeface="Helvetica Neue"/>
                <a:ea typeface="Helvetica Neue"/>
                <a:cs typeface="Helvetica Neue"/>
                <a:sym typeface="Helvetica Neue"/>
              </a:rPr>
              <a:t>World</a:t>
            </a:r>
            <a:r>
              <a:rPr b="0" i="0" lang="en" sz="3400" u="none" cap="none" strike="noStrike">
                <a:solidFill>
                  <a:srgbClr val="1E293A"/>
                </a:solidFill>
                <a:latin typeface="Helvetica Neue"/>
                <a:ea typeface="Helvetica Neue"/>
                <a:cs typeface="Helvetica Neue"/>
                <a:sym typeface="Helvetica Neue"/>
              </a:rPr>
              <a:t> of </a:t>
            </a:r>
            <a:r>
              <a:rPr b="0" i="0" lang="en" sz="3400" u="sng" cap="none" strike="noStrike">
                <a:solidFill>
                  <a:srgbClr val="1E293A"/>
                </a:solidFill>
                <a:latin typeface="Helvetica Neue"/>
                <a:ea typeface="Helvetica Neue"/>
                <a:cs typeface="Helvetica Neue"/>
                <a:sym typeface="Helvetica Neue"/>
              </a:rPr>
              <a:t>Ap</a:t>
            </a:r>
            <a:r>
              <a:rPr b="0" i="0" lang="en" sz="3400" u="none" cap="none" strike="noStrike">
                <a:solidFill>
                  <a:srgbClr val="1E293A"/>
                </a:solidFill>
                <a:latin typeface="Helvetica Neue"/>
                <a:ea typeface="Helvetica Neue"/>
                <a:cs typeface="Helvetica Neue"/>
                <a:sym typeface="Helvetica Neue"/>
              </a:rPr>
              <a:t>ps and </a:t>
            </a:r>
            <a:r>
              <a:rPr b="0" i="0" lang="en" sz="3400" u="sng" cap="none" strike="noStrike">
                <a:solidFill>
                  <a:srgbClr val="1E293A"/>
                </a:solidFill>
                <a:latin typeface="Helvetica Neue"/>
                <a:ea typeface="Helvetica Neue"/>
                <a:cs typeface="Helvetica Neue"/>
                <a:sym typeface="Helvetica Neue"/>
              </a:rPr>
              <a:t>P</a:t>
            </a:r>
            <a:r>
              <a:rPr b="0" i="0" lang="en" sz="3400" u="none" cap="none" strike="noStrike">
                <a:solidFill>
                  <a:srgbClr val="1E293A"/>
                </a:solidFill>
                <a:latin typeface="Helvetica Neue"/>
                <a:ea typeface="Helvetica Neue"/>
                <a:cs typeface="Helvetica Neue"/>
                <a:sym typeface="Helvetica Neue"/>
              </a:rPr>
              <a:t>eople </a:t>
            </a:r>
            <a:endParaRPr sz="1500">
              <a:solidFill>
                <a:srgbClr val="1E293A"/>
              </a:solidFill>
            </a:endParaRPr>
          </a:p>
          <a:p>
            <a:pPr indent="0" lvl="0" marL="0" marR="0" rtl="0" algn="ctr">
              <a:lnSpc>
                <a:spcPct val="100000"/>
              </a:lnSpc>
              <a:spcBef>
                <a:spcPts val="0"/>
              </a:spcBef>
              <a:spcAft>
                <a:spcPts val="0"/>
              </a:spcAft>
              <a:buClr>
                <a:srgbClr val="004C7F"/>
              </a:buClr>
              <a:buSzPts val="3300"/>
              <a:buFont typeface="Helvetica Neue"/>
              <a:buNone/>
            </a:pPr>
            <a:r>
              <a:rPr lang="en" sz="3400">
                <a:solidFill>
                  <a:srgbClr val="1E293A"/>
                </a:solidFill>
                <a:latin typeface="Helvetica Neue"/>
                <a:ea typeface="Helvetica Neue"/>
                <a:cs typeface="Helvetica Neue"/>
                <a:sym typeface="Helvetica Neue"/>
              </a:rPr>
              <a:t>          </a:t>
            </a:r>
            <a:r>
              <a:rPr b="0" i="0" lang="en" sz="3400" u="none" cap="none" strike="noStrike">
                <a:solidFill>
                  <a:srgbClr val="1E293A"/>
                </a:solidFill>
                <a:latin typeface="Helvetica Neue"/>
                <a:ea typeface="Helvetica Neue"/>
                <a:cs typeface="Helvetica Neue"/>
                <a:sym typeface="Helvetica Neue"/>
              </a:rPr>
              <a:t>for Benchmarking Interactive Coding Agents</a:t>
            </a:r>
            <a:endParaRPr sz="1500">
              <a:solidFill>
                <a:srgbClr val="1E293A"/>
              </a:solidFill>
            </a:endParaRPr>
          </a:p>
        </p:txBody>
      </p:sp>
      <p:pic>
        <p:nvPicPr>
          <p:cNvPr id="55" name="Google Shape;55;p13"/>
          <p:cNvPicPr preferRelativeResize="0"/>
          <p:nvPr/>
        </p:nvPicPr>
        <p:blipFill>
          <a:blip r:embed="rId3">
            <a:alphaModFix/>
          </a:blip>
          <a:stretch>
            <a:fillRect/>
          </a:stretch>
        </p:blipFill>
        <p:spPr>
          <a:xfrm>
            <a:off x="818842" y="8405222"/>
            <a:ext cx="3486131" cy="588874"/>
          </a:xfrm>
          <a:prstGeom prst="rect">
            <a:avLst/>
          </a:prstGeom>
          <a:noFill/>
          <a:ln>
            <a:noFill/>
          </a:ln>
        </p:spPr>
      </p:pic>
      <p:pic>
        <p:nvPicPr>
          <p:cNvPr id="56" name="Google Shape;56;p13"/>
          <p:cNvPicPr preferRelativeResize="0"/>
          <p:nvPr/>
        </p:nvPicPr>
        <p:blipFill>
          <a:blip r:embed="rId4">
            <a:alphaModFix/>
          </a:blip>
          <a:stretch>
            <a:fillRect/>
          </a:stretch>
        </p:blipFill>
        <p:spPr>
          <a:xfrm>
            <a:off x="7584873" y="8423294"/>
            <a:ext cx="4700208" cy="552757"/>
          </a:xfrm>
          <a:prstGeom prst="rect">
            <a:avLst/>
          </a:prstGeom>
          <a:noFill/>
          <a:ln>
            <a:noFill/>
          </a:ln>
        </p:spPr>
      </p:pic>
      <p:pic>
        <p:nvPicPr>
          <p:cNvPr id="57" name="Google Shape;57;p13"/>
          <p:cNvPicPr preferRelativeResize="0"/>
          <p:nvPr/>
        </p:nvPicPr>
        <p:blipFill>
          <a:blip r:embed="rId5">
            <a:alphaModFix/>
          </a:blip>
          <a:stretch>
            <a:fillRect/>
          </a:stretch>
        </p:blipFill>
        <p:spPr>
          <a:xfrm>
            <a:off x="758140" y="1175424"/>
            <a:ext cx="1755943" cy="1755945"/>
          </a:xfrm>
          <a:prstGeom prst="rect">
            <a:avLst/>
          </a:prstGeom>
          <a:noFill/>
          <a:ln>
            <a:noFill/>
          </a:ln>
        </p:spPr>
      </p:pic>
      <p:sp>
        <p:nvSpPr>
          <p:cNvPr id="58" name="Google Shape;58;p13"/>
          <p:cNvSpPr txBox="1"/>
          <p:nvPr/>
        </p:nvSpPr>
        <p:spPr>
          <a:xfrm>
            <a:off x="3194150" y="3387700"/>
            <a:ext cx="1147200" cy="8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212121"/>
                </a:solidFill>
                <a:latin typeface="Ubuntu"/>
                <a:ea typeface="Ubuntu"/>
                <a:cs typeface="Ubuntu"/>
                <a:sym typeface="Ubuntu"/>
              </a:rPr>
              <a:t>Harsh </a:t>
            </a:r>
            <a:br>
              <a:rPr b="1" lang="en" sz="2200">
                <a:solidFill>
                  <a:srgbClr val="212121"/>
                </a:solidFill>
                <a:latin typeface="Ubuntu"/>
                <a:ea typeface="Ubuntu"/>
                <a:cs typeface="Ubuntu"/>
                <a:sym typeface="Ubuntu"/>
              </a:rPr>
            </a:br>
            <a:r>
              <a:rPr b="1" lang="en" sz="2200">
                <a:solidFill>
                  <a:srgbClr val="212121"/>
                </a:solidFill>
                <a:latin typeface="Ubuntu"/>
                <a:ea typeface="Ubuntu"/>
                <a:cs typeface="Ubuntu"/>
                <a:sym typeface="Ubuntu"/>
              </a:rPr>
              <a:t>Trivedi </a:t>
            </a:r>
            <a:br>
              <a:rPr lang="en" sz="2200">
                <a:solidFill>
                  <a:srgbClr val="212121"/>
                </a:solidFill>
                <a:latin typeface="Ubuntu"/>
                <a:ea typeface="Ubuntu"/>
                <a:cs typeface="Ubuntu"/>
                <a:sym typeface="Ubuntu"/>
              </a:rPr>
            </a:br>
            <a:endParaRPr sz="2200">
              <a:solidFill>
                <a:srgbClr val="212121"/>
              </a:solidFill>
              <a:latin typeface="Ubuntu"/>
              <a:ea typeface="Ubuntu"/>
              <a:cs typeface="Ubuntu"/>
              <a:sym typeface="Ubuntu"/>
            </a:endParaRPr>
          </a:p>
        </p:txBody>
      </p:sp>
      <p:pic>
        <p:nvPicPr>
          <p:cNvPr id="59" name="Google Shape;59;p13"/>
          <p:cNvPicPr preferRelativeResize="0"/>
          <p:nvPr/>
        </p:nvPicPr>
        <p:blipFill>
          <a:blip r:embed="rId6">
            <a:alphaModFix/>
          </a:blip>
          <a:stretch>
            <a:fillRect/>
          </a:stretch>
        </p:blipFill>
        <p:spPr>
          <a:xfrm>
            <a:off x="410853" y="5420084"/>
            <a:ext cx="1147312" cy="1147282"/>
          </a:xfrm>
          <a:prstGeom prst="rect">
            <a:avLst/>
          </a:prstGeom>
          <a:noFill/>
          <a:ln>
            <a:noFill/>
          </a:ln>
        </p:spPr>
      </p:pic>
      <p:sp>
        <p:nvSpPr>
          <p:cNvPr id="60" name="Google Shape;60;p13"/>
          <p:cNvSpPr txBox="1"/>
          <p:nvPr/>
        </p:nvSpPr>
        <p:spPr>
          <a:xfrm>
            <a:off x="359573" y="6659809"/>
            <a:ext cx="1249800" cy="102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212121"/>
                </a:solidFill>
                <a:latin typeface="Ubuntu"/>
                <a:ea typeface="Ubuntu"/>
                <a:cs typeface="Ubuntu"/>
                <a:sym typeface="Ubuntu"/>
              </a:rPr>
              <a:t>Tushar</a:t>
            </a:r>
            <a:br>
              <a:rPr lang="en" sz="2000">
                <a:solidFill>
                  <a:srgbClr val="212121"/>
                </a:solidFill>
                <a:latin typeface="Ubuntu"/>
                <a:ea typeface="Ubuntu"/>
                <a:cs typeface="Ubuntu"/>
                <a:sym typeface="Ubuntu"/>
              </a:rPr>
            </a:br>
            <a:r>
              <a:rPr lang="en" sz="2000">
                <a:solidFill>
                  <a:srgbClr val="212121"/>
                </a:solidFill>
                <a:latin typeface="Ubuntu"/>
                <a:ea typeface="Ubuntu"/>
                <a:cs typeface="Ubuntu"/>
                <a:sym typeface="Ubuntu"/>
              </a:rPr>
              <a:t>Khot</a:t>
            </a:r>
            <a:endParaRPr sz="2000">
              <a:solidFill>
                <a:srgbClr val="212121"/>
              </a:solidFill>
              <a:latin typeface="Ubuntu"/>
              <a:ea typeface="Ubuntu"/>
              <a:cs typeface="Ubuntu"/>
              <a:sym typeface="Ubuntu"/>
            </a:endParaRPr>
          </a:p>
        </p:txBody>
      </p:sp>
      <p:pic>
        <p:nvPicPr>
          <p:cNvPr id="61" name="Google Shape;61;p13"/>
          <p:cNvPicPr preferRelativeResize="0"/>
          <p:nvPr/>
        </p:nvPicPr>
        <p:blipFill>
          <a:blip r:embed="rId7">
            <a:alphaModFix/>
          </a:blip>
          <a:stretch>
            <a:fillRect/>
          </a:stretch>
        </p:blipFill>
        <p:spPr>
          <a:xfrm>
            <a:off x="4500646" y="3467422"/>
            <a:ext cx="1319399" cy="1319402"/>
          </a:xfrm>
          <a:prstGeom prst="rect">
            <a:avLst/>
          </a:prstGeom>
          <a:noFill/>
          <a:ln cap="flat" cmpd="sng" w="19050">
            <a:solidFill>
              <a:srgbClr val="000000"/>
            </a:solidFill>
            <a:prstDash val="solid"/>
            <a:round/>
            <a:headEnd len="sm" w="sm" type="none"/>
            <a:tailEnd len="sm" w="sm" type="none"/>
          </a:ln>
        </p:spPr>
      </p:pic>
      <p:sp>
        <p:nvSpPr>
          <p:cNvPr id="62" name="Google Shape;62;p13"/>
          <p:cNvSpPr txBox="1"/>
          <p:nvPr/>
        </p:nvSpPr>
        <p:spPr>
          <a:xfrm>
            <a:off x="1631819" y="6659809"/>
            <a:ext cx="1510800" cy="102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212121"/>
                </a:solidFill>
                <a:latin typeface="Ubuntu"/>
                <a:ea typeface="Ubuntu"/>
                <a:cs typeface="Ubuntu"/>
                <a:sym typeface="Ubuntu"/>
              </a:rPr>
              <a:t>Mareike</a:t>
            </a:r>
            <a:br>
              <a:rPr lang="en" sz="2000">
                <a:solidFill>
                  <a:srgbClr val="212121"/>
                </a:solidFill>
                <a:latin typeface="Ubuntu"/>
                <a:ea typeface="Ubuntu"/>
                <a:cs typeface="Ubuntu"/>
                <a:sym typeface="Ubuntu"/>
              </a:rPr>
            </a:br>
            <a:r>
              <a:rPr lang="en" sz="2000">
                <a:solidFill>
                  <a:srgbClr val="212121"/>
                </a:solidFill>
                <a:latin typeface="Ubuntu"/>
                <a:ea typeface="Ubuntu"/>
                <a:cs typeface="Ubuntu"/>
                <a:sym typeface="Ubuntu"/>
              </a:rPr>
              <a:t>Hartmann</a:t>
            </a:r>
            <a:endParaRPr sz="2000">
              <a:solidFill>
                <a:srgbClr val="212121"/>
              </a:solidFill>
              <a:latin typeface="Ubuntu"/>
              <a:ea typeface="Ubuntu"/>
              <a:cs typeface="Ubuntu"/>
              <a:sym typeface="Ubuntu"/>
            </a:endParaRPr>
          </a:p>
        </p:txBody>
      </p:sp>
      <p:sp>
        <p:nvSpPr>
          <p:cNvPr id="63" name="Google Shape;63;p13"/>
          <p:cNvSpPr txBox="1"/>
          <p:nvPr/>
        </p:nvSpPr>
        <p:spPr>
          <a:xfrm>
            <a:off x="3374619" y="6659809"/>
            <a:ext cx="1249800" cy="102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212121"/>
                </a:solidFill>
                <a:latin typeface="Ubuntu"/>
                <a:ea typeface="Ubuntu"/>
                <a:cs typeface="Ubuntu"/>
                <a:sym typeface="Ubuntu"/>
              </a:rPr>
              <a:t>Ruskin Manku</a:t>
            </a:r>
            <a:endParaRPr sz="2000">
              <a:solidFill>
                <a:srgbClr val="212121"/>
              </a:solidFill>
              <a:latin typeface="Ubuntu"/>
              <a:ea typeface="Ubuntu"/>
              <a:cs typeface="Ubuntu"/>
              <a:sym typeface="Ubuntu"/>
            </a:endParaRPr>
          </a:p>
        </p:txBody>
      </p:sp>
      <p:sp>
        <p:nvSpPr>
          <p:cNvPr id="64" name="Google Shape;64;p13"/>
          <p:cNvSpPr txBox="1"/>
          <p:nvPr/>
        </p:nvSpPr>
        <p:spPr>
          <a:xfrm>
            <a:off x="4856367" y="6659809"/>
            <a:ext cx="1249800" cy="102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212121"/>
                </a:solidFill>
                <a:latin typeface="Ubuntu"/>
                <a:ea typeface="Ubuntu"/>
                <a:cs typeface="Ubuntu"/>
                <a:sym typeface="Ubuntu"/>
              </a:rPr>
              <a:t>Vinty Dong</a:t>
            </a:r>
            <a:endParaRPr sz="2000">
              <a:solidFill>
                <a:srgbClr val="212121"/>
              </a:solidFill>
              <a:latin typeface="Ubuntu"/>
              <a:ea typeface="Ubuntu"/>
              <a:cs typeface="Ubuntu"/>
              <a:sym typeface="Ubuntu"/>
            </a:endParaRPr>
          </a:p>
        </p:txBody>
      </p:sp>
      <p:sp>
        <p:nvSpPr>
          <p:cNvPr id="65" name="Google Shape;65;p13"/>
          <p:cNvSpPr txBox="1"/>
          <p:nvPr/>
        </p:nvSpPr>
        <p:spPr>
          <a:xfrm>
            <a:off x="6512636" y="6659809"/>
            <a:ext cx="1249800" cy="102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212121"/>
                </a:solidFill>
                <a:latin typeface="Ubuntu"/>
                <a:ea typeface="Ubuntu"/>
                <a:cs typeface="Ubuntu"/>
                <a:sym typeface="Ubuntu"/>
              </a:rPr>
              <a:t>Edward Li</a:t>
            </a:r>
            <a:endParaRPr sz="2000">
              <a:solidFill>
                <a:srgbClr val="212121"/>
              </a:solidFill>
              <a:latin typeface="Ubuntu"/>
              <a:ea typeface="Ubuntu"/>
              <a:cs typeface="Ubuntu"/>
              <a:sym typeface="Ubuntu"/>
            </a:endParaRPr>
          </a:p>
        </p:txBody>
      </p:sp>
      <p:sp>
        <p:nvSpPr>
          <p:cNvPr id="66" name="Google Shape;66;p13"/>
          <p:cNvSpPr txBox="1"/>
          <p:nvPr/>
        </p:nvSpPr>
        <p:spPr>
          <a:xfrm>
            <a:off x="7802116" y="6659809"/>
            <a:ext cx="1510800" cy="102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rgbClr val="212121"/>
                </a:solidFill>
                <a:latin typeface="Ubuntu"/>
                <a:ea typeface="Ubuntu"/>
                <a:cs typeface="Ubuntu"/>
                <a:sym typeface="Ubuntu"/>
              </a:rPr>
              <a:t>Shashank</a:t>
            </a:r>
            <a:br>
              <a:rPr lang="en" sz="2100">
                <a:solidFill>
                  <a:srgbClr val="212121"/>
                </a:solidFill>
                <a:latin typeface="Ubuntu"/>
                <a:ea typeface="Ubuntu"/>
                <a:cs typeface="Ubuntu"/>
                <a:sym typeface="Ubuntu"/>
              </a:rPr>
            </a:br>
            <a:r>
              <a:rPr lang="en" sz="2100">
                <a:solidFill>
                  <a:srgbClr val="212121"/>
                </a:solidFill>
                <a:latin typeface="Ubuntu"/>
                <a:ea typeface="Ubuntu"/>
                <a:cs typeface="Ubuntu"/>
                <a:sym typeface="Ubuntu"/>
              </a:rPr>
              <a:t>Gupta</a:t>
            </a:r>
            <a:endParaRPr sz="2100">
              <a:solidFill>
                <a:srgbClr val="212121"/>
              </a:solidFill>
              <a:latin typeface="Ubuntu"/>
              <a:ea typeface="Ubuntu"/>
              <a:cs typeface="Ubuntu"/>
              <a:sym typeface="Ubuntu"/>
            </a:endParaRPr>
          </a:p>
        </p:txBody>
      </p:sp>
      <p:sp>
        <p:nvSpPr>
          <p:cNvPr id="67" name="Google Shape;67;p13"/>
          <p:cNvSpPr txBox="1"/>
          <p:nvPr/>
        </p:nvSpPr>
        <p:spPr>
          <a:xfrm>
            <a:off x="9352652" y="6659809"/>
            <a:ext cx="1510800" cy="102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212121"/>
                </a:solidFill>
                <a:latin typeface="Ubuntu"/>
                <a:ea typeface="Ubuntu"/>
                <a:cs typeface="Ubuntu"/>
                <a:sym typeface="Ubuntu"/>
              </a:rPr>
              <a:t>Ashish</a:t>
            </a:r>
            <a:br>
              <a:rPr lang="en" sz="2000">
                <a:solidFill>
                  <a:srgbClr val="212121"/>
                </a:solidFill>
                <a:latin typeface="Ubuntu"/>
                <a:ea typeface="Ubuntu"/>
                <a:cs typeface="Ubuntu"/>
                <a:sym typeface="Ubuntu"/>
              </a:rPr>
            </a:br>
            <a:r>
              <a:rPr lang="en" sz="2000">
                <a:solidFill>
                  <a:srgbClr val="212121"/>
                </a:solidFill>
                <a:latin typeface="Ubuntu"/>
                <a:ea typeface="Ubuntu"/>
                <a:cs typeface="Ubuntu"/>
                <a:sym typeface="Ubuntu"/>
              </a:rPr>
              <a:t>Sabharwal</a:t>
            </a:r>
            <a:endParaRPr sz="2000">
              <a:solidFill>
                <a:srgbClr val="212121"/>
              </a:solidFill>
              <a:latin typeface="Ubuntu"/>
              <a:ea typeface="Ubuntu"/>
              <a:cs typeface="Ubuntu"/>
              <a:sym typeface="Ubuntu"/>
            </a:endParaRPr>
          </a:p>
        </p:txBody>
      </p:sp>
      <p:sp>
        <p:nvSpPr>
          <p:cNvPr id="68" name="Google Shape;68;p13"/>
          <p:cNvSpPr txBox="1"/>
          <p:nvPr/>
        </p:nvSpPr>
        <p:spPr>
          <a:xfrm>
            <a:off x="10587441" y="6659809"/>
            <a:ext cx="2530800" cy="102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212121"/>
                </a:solidFill>
                <a:latin typeface="Ubuntu"/>
                <a:ea typeface="Ubuntu"/>
                <a:cs typeface="Ubuntu"/>
                <a:sym typeface="Ubuntu"/>
              </a:rPr>
              <a:t>Niranjan Balasubramanian</a:t>
            </a:r>
            <a:endParaRPr sz="2000">
              <a:solidFill>
                <a:srgbClr val="212121"/>
              </a:solidFill>
              <a:latin typeface="Ubuntu"/>
              <a:ea typeface="Ubuntu"/>
              <a:cs typeface="Ubuntu"/>
              <a:sym typeface="Ubuntu"/>
            </a:endParaRPr>
          </a:p>
        </p:txBody>
      </p:sp>
      <p:pic>
        <p:nvPicPr>
          <p:cNvPr id="69" name="Google Shape;69;p13"/>
          <p:cNvPicPr preferRelativeResize="0"/>
          <p:nvPr/>
        </p:nvPicPr>
        <p:blipFill>
          <a:blip r:embed="rId8">
            <a:alphaModFix/>
          </a:blip>
          <a:stretch>
            <a:fillRect/>
          </a:stretch>
        </p:blipFill>
        <p:spPr>
          <a:xfrm>
            <a:off x="11278628" y="5420084"/>
            <a:ext cx="1109918" cy="1147283"/>
          </a:xfrm>
          <a:prstGeom prst="rect">
            <a:avLst/>
          </a:prstGeom>
          <a:noFill/>
          <a:ln>
            <a:noFill/>
          </a:ln>
        </p:spPr>
      </p:pic>
      <p:pic>
        <p:nvPicPr>
          <p:cNvPr id="70" name="Google Shape;70;p13"/>
          <p:cNvPicPr preferRelativeResize="0"/>
          <p:nvPr/>
        </p:nvPicPr>
        <p:blipFill>
          <a:blip r:embed="rId9">
            <a:alphaModFix/>
          </a:blip>
          <a:stretch>
            <a:fillRect/>
          </a:stretch>
        </p:blipFill>
        <p:spPr>
          <a:xfrm>
            <a:off x="9531226" y="5420078"/>
            <a:ext cx="1147325" cy="1147295"/>
          </a:xfrm>
          <a:prstGeom prst="rect">
            <a:avLst/>
          </a:prstGeom>
          <a:noFill/>
          <a:ln>
            <a:noFill/>
          </a:ln>
        </p:spPr>
      </p:pic>
      <p:pic>
        <p:nvPicPr>
          <p:cNvPr id="71" name="Google Shape;71;p13"/>
          <p:cNvPicPr preferRelativeResize="0"/>
          <p:nvPr/>
        </p:nvPicPr>
        <p:blipFill>
          <a:blip r:embed="rId10">
            <a:alphaModFix/>
          </a:blip>
          <a:stretch>
            <a:fillRect/>
          </a:stretch>
        </p:blipFill>
        <p:spPr>
          <a:xfrm>
            <a:off x="1930234" y="5420083"/>
            <a:ext cx="1180806" cy="1147284"/>
          </a:xfrm>
          <a:prstGeom prst="rect">
            <a:avLst/>
          </a:prstGeom>
          <a:noFill/>
          <a:ln>
            <a:noFill/>
          </a:ln>
        </p:spPr>
      </p:pic>
      <p:pic>
        <p:nvPicPr>
          <p:cNvPr id="72" name="Google Shape;72;p13"/>
          <p:cNvPicPr preferRelativeResize="0"/>
          <p:nvPr/>
        </p:nvPicPr>
        <p:blipFill>
          <a:blip r:embed="rId11">
            <a:alphaModFix/>
          </a:blip>
          <a:stretch>
            <a:fillRect/>
          </a:stretch>
        </p:blipFill>
        <p:spPr>
          <a:xfrm>
            <a:off x="7980691" y="5414573"/>
            <a:ext cx="1180785" cy="1158304"/>
          </a:xfrm>
          <a:prstGeom prst="rect">
            <a:avLst/>
          </a:prstGeom>
          <a:noFill/>
          <a:ln>
            <a:noFill/>
          </a:ln>
        </p:spPr>
      </p:pic>
      <p:pic>
        <p:nvPicPr>
          <p:cNvPr id="73" name="Google Shape;73;p13"/>
          <p:cNvPicPr preferRelativeResize="0"/>
          <p:nvPr/>
        </p:nvPicPr>
        <p:blipFill>
          <a:blip r:embed="rId12">
            <a:alphaModFix/>
          </a:blip>
          <a:stretch>
            <a:fillRect/>
          </a:stretch>
        </p:blipFill>
        <p:spPr>
          <a:xfrm>
            <a:off x="6243200" y="3637912"/>
            <a:ext cx="3834813" cy="1023900"/>
          </a:xfrm>
          <a:prstGeom prst="rect">
            <a:avLst/>
          </a:prstGeom>
          <a:noFill/>
          <a:ln>
            <a:noFill/>
          </a:ln>
        </p:spPr>
      </p:pic>
      <p:pic>
        <p:nvPicPr>
          <p:cNvPr id="74" name="Google Shape;74;p13"/>
          <p:cNvPicPr preferRelativeResize="0"/>
          <p:nvPr/>
        </p:nvPicPr>
        <p:blipFill>
          <a:blip r:embed="rId13">
            <a:alphaModFix/>
          </a:blip>
          <a:stretch>
            <a:fillRect/>
          </a:stretch>
        </p:blipFill>
        <p:spPr>
          <a:xfrm>
            <a:off x="6496623" y="5419976"/>
            <a:ext cx="1281801" cy="1147499"/>
          </a:xfrm>
          <a:prstGeom prst="rect">
            <a:avLst/>
          </a:prstGeom>
          <a:solidFill>
            <a:srgbClr val="EFEFEF"/>
          </a:solidFill>
          <a:ln>
            <a:noFill/>
          </a:ln>
        </p:spPr>
      </p:pic>
      <p:pic>
        <p:nvPicPr>
          <p:cNvPr id="75" name="Google Shape;75;p13"/>
          <p:cNvPicPr preferRelativeResize="0"/>
          <p:nvPr/>
        </p:nvPicPr>
        <p:blipFill>
          <a:blip r:embed="rId14">
            <a:alphaModFix/>
          </a:blip>
          <a:stretch>
            <a:fillRect/>
          </a:stretch>
        </p:blipFill>
        <p:spPr>
          <a:xfrm>
            <a:off x="3330700" y="5425611"/>
            <a:ext cx="1319401" cy="1136229"/>
          </a:xfrm>
          <a:prstGeom prst="rect">
            <a:avLst/>
          </a:prstGeom>
          <a:noFill/>
          <a:ln>
            <a:noFill/>
          </a:ln>
        </p:spPr>
      </p:pic>
      <p:pic>
        <p:nvPicPr>
          <p:cNvPr id="76" name="Google Shape;76;p13"/>
          <p:cNvPicPr preferRelativeResize="0"/>
          <p:nvPr/>
        </p:nvPicPr>
        <p:blipFill>
          <a:blip r:embed="rId15">
            <a:alphaModFix/>
          </a:blip>
          <a:stretch>
            <a:fillRect/>
          </a:stretch>
        </p:blipFill>
        <p:spPr>
          <a:xfrm>
            <a:off x="4942202" y="5438763"/>
            <a:ext cx="1109925" cy="1109925"/>
          </a:xfrm>
          <a:prstGeom prst="rect">
            <a:avLst/>
          </a:prstGeom>
          <a:noFill/>
          <a:ln>
            <a:noFill/>
          </a:ln>
        </p:spPr>
      </p:pic>
      <p:pic>
        <p:nvPicPr>
          <p:cNvPr id="77" name="Google Shape;77;p13"/>
          <p:cNvPicPr preferRelativeResize="0"/>
          <p:nvPr/>
        </p:nvPicPr>
        <p:blipFill>
          <a:blip r:embed="rId16">
            <a:alphaModFix/>
          </a:blip>
          <a:stretch>
            <a:fillRect/>
          </a:stretch>
        </p:blipFill>
        <p:spPr>
          <a:xfrm>
            <a:off x="5246525" y="8453825"/>
            <a:ext cx="1549199" cy="491693"/>
          </a:xfrm>
          <a:prstGeom prst="rect">
            <a:avLst/>
          </a:prstGeom>
          <a:noFill/>
          <a:ln>
            <a:noFill/>
          </a:ln>
        </p:spPr>
      </p:pic>
      <p:pic>
        <p:nvPicPr>
          <p:cNvPr id="78" name="Google Shape;78;p13"/>
          <p:cNvPicPr preferRelativeResize="0"/>
          <p:nvPr/>
        </p:nvPicPr>
        <p:blipFill>
          <a:blip r:embed="rId17">
            <a:alphaModFix/>
          </a:blip>
          <a:stretch>
            <a:fillRect/>
          </a:stretch>
        </p:blipFill>
        <p:spPr>
          <a:xfrm>
            <a:off x="3491375" y="4281700"/>
            <a:ext cx="552750" cy="552750"/>
          </a:xfrm>
          <a:prstGeom prst="rect">
            <a:avLst/>
          </a:prstGeom>
          <a:noFill/>
          <a:ln>
            <a:noFill/>
          </a:ln>
        </p:spPr>
      </p:pic>
      <p:pic>
        <p:nvPicPr>
          <p:cNvPr id="79" name="Google Shape;79;p13"/>
          <p:cNvPicPr preferRelativeResize="0"/>
          <p:nvPr/>
        </p:nvPicPr>
        <p:blipFill>
          <a:blip r:embed="rId17">
            <a:alphaModFix/>
          </a:blip>
          <a:stretch>
            <a:fillRect/>
          </a:stretch>
        </p:blipFill>
        <p:spPr>
          <a:xfrm>
            <a:off x="11605307" y="7453127"/>
            <a:ext cx="437393" cy="437383"/>
          </a:xfrm>
          <a:prstGeom prst="rect">
            <a:avLst/>
          </a:prstGeom>
          <a:noFill/>
          <a:ln>
            <a:noFill/>
          </a:ln>
        </p:spPr>
      </p:pic>
      <p:pic>
        <p:nvPicPr>
          <p:cNvPr id="80" name="Google Shape;80;p13"/>
          <p:cNvPicPr preferRelativeResize="0"/>
          <p:nvPr/>
        </p:nvPicPr>
        <p:blipFill>
          <a:blip r:embed="rId17">
            <a:alphaModFix/>
          </a:blip>
          <a:stretch>
            <a:fillRect/>
          </a:stretch>
        </p:blipFill>
        <p:spPr>
          <a:xfrm>
            <a:off x="3780804" y="7453127"/>
            <a:ext cx="437393" cy="437383"/>
          </a:xfrm>
          <a:prstGeom prst="rect">
            <a:avLst/>
          </a:prstGeom>
          <a:noFill/>
          <a:ln>
            <a:noFill/>
          </a:ln>
        </p:spPr>
      </p:pic>
      <p:pic>
        <p:nvPicPr>
          <p:cNvPr id="81" name="Google Shape;81;p13"/>
          <p:cNvPicPr preferRelativeResize="0"/>
          <p:nvPr/>
        </p:nvPicPr>
        <p:blipFill>
          <a:blip r:embed="rId17">
            <a:alphaModFix/>
          </a:blip>
          <a:stretch>
            <a:fillRect/>
          </a:stretch>
        </p:blipFill>
        <p:spPr>
          <a:xfrm>
            <a:off x="5253682" y="7453127"/>
            <a:ext cx="437393" cy="437383"/>
          </a:xfrm>
          <a:prstGeom prst="rect">
            <a:avLst/>
          </a:prstGeom>
          <a:noFill/>
          <a:ln>
            <a:noFill/>
          </a:ln>
        </p:spPr>
      </p:pic>
      <p:pic>
        <p:nvPicPr>
          <p:cNvPr id="82" name="Google Shape;82;p13"/>
          <p:cNvPicPr preferRelativeResize="0"/>
          <p:nvPr/>
        </p:nvPicPr>
        <p:blipFill>
          <a:blip r:embed="rId17">
            <a:alphaModFix/>
          </a:blip>
          <a:stretch>
            <a:fillRect/>
          </a:stretch>
        </p:blipFill>
        <p:spPr>
          <a:xfrm>
            <a:off x="6918827" y="7453127"/>
            <a:ext cx="437393" cy="437383"/>
          </a:xfrm>
          <a:prstGeom prst="rect">
            <a:avLst/>
          </a:prstGeom>
          <a:noFill/>
          <a:ln>
            <a:noFill/>
          </a:ln>
        </p:spPr>
      </p:pic>
      <p:pic>
        <p:nvPicPr>
          <p:cNvPr id="83" name="Google Shape;83;p13"/>
          <p:cNvPicPr preferRelativeResize="0"/>
          <p:nvPr/>
        </p:nvPicPr>
        <p:blipFill>
          <a:blip r:embed="rId18">
            <a:alphaModFix/>
          </a:blip>
          <a:stretch>
            <a:fillRect/>
          </a:stretch>
        </p:blipFill>
        <p:spPr>
          <a:xfrm>
            <a:off x="708100" y="7425974"/>
            <a:ext cx="491700" cy="491689"/>
          </a:xfrm>
          <a:prstGeom prst="rect">
            <a:avLst/>
          </a:prstGeom>
          <a:noFill/>
          <a:ln>
            <a:noFill/>
          </a:ln>
        </p:spPr>
      </p:pic>
      <p:pic>
        <p:nvPicPr>
          <p:cNvPr id="84" name="Google Shape;84;p13"/>
          <p:cNvPicPr preferRelativeResize="0"/>
          <p:nvPr/>
        </p:nvPicPr>
        <p:blipFill>
          <a:blip r:embed="rId18">
            <a:alphaModFix/>
          </a:blip>
          <a:stretch>
            <a:fillRect/>
          </a:stretch>
        </p:blipFill>
        <p:spPr>
          <a:xfrm>
            <a:off x="9908966" y="7425974"/>
            <a:ext cx="491700" cy="491689"/>
          </a:xfrm>
          <a:prstGeom prst="rect">
            <a:avLst/>
          </a:prstGeom>
          <a:noFill/>
          <a:ln>
            <a:noFill/>
          </a:ln>
        </p:spPr>
      </p:pic>
      <p:pic>
        <p:nvPicPr>
          <p:cNvPr id="85" name="Google Shape;85;p13"/>
          <p:cNvPicPr preferRelativeResize="0"/>
          <p:nvPr/>
        </p:nvPicPr>
        <p:blipFill>
          <a:blip r:embed="rId19">
            <a:alphaModFix/>
          </a:blip>
          <a:stretch>
            <a:fillRect/>
          </a:stretch>
        </p:blipFill>
        <p:spPr>
          <a:xfrm>
            <a:off x="2208635" y="7425985"/>
            <a:ext cx="491700" cy="491689"/>
          </a:xfrm>
          <a:prstGeom prst="rect">
            <a:avLst/>
          </a:prstGeom>
          <a:noFill/>
          <a:ln>
            <a:noFill/>
          </a:ln>
        </p:spPr>
      </p:pic>
      <p:pic>
        <p:nvPicPr>
          <p:cNvPr id="86" name="Google Shape;86;p13"/>
          <p:cNvPicPr preferRelativeResize="0"/>
          <p:nvPr/>
        </p:nvPicPr>
        <p:blipFill>
          <a:blip r:embed="rId18">
            <a:alphaModFix/>
          </a:blip>
          <a:stretch>
            <a:fillRect/>
          </a:stretch>
        </p:blipFill>
        <p:spPr>
          <a:xfrm>
            <a:off x="8311676" y="7425974"/>
            <a:ext cx="491700" cy="491689"/>
          </a:xfrm>
          <a:prstGeom prst="rect">
            <a:avLst/>
          </a:prstGeom>
          <a:noFill/>
          <a:ln>
            <a:noFill/>
          </a:ln>
        </p:spPr>
      </p:pic>
      <p:sp>
        <p:nvSpPr>
          <p:cNvPr id="87" name="Google Shape;87;p13"/>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2"/>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Interactive Coding Agents for Personal Apps</a:t>
            </a:r>
            <a:endParaRPr sz="4500"/>
          </a:p>
        </p:txBody>
      </p:sp>
      <p:sp>
        <p:nvSpPr>
          <p:cNvPr id="267" name="Google Shape;267;p22"/>
          <p:cNvSpPr txBox="1"/>
          <p:nvPr/>
        </p:nvSpPr>
        <p:spPr>
          <a:xfrm rot="5330096">
            <a:off x="10803371" y="2449785"/>
            <a:ext cx="1032814" cy="539508"/>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3500"/>
              <a:buFont typeface="Helvetica Neue"/>
              <a:buNone/>
            </a:pPr>
            <a:r>
              <a:rPr b="0" i="0" lang="en" sz="3500" u="none" cap="none" strike="noStrike">
                <a:solidFill>
                  <a:srgbClr val="000000"/>
                </a:solidFill>
                <a:latin typeface="Helvetica Neue"/>
                <a:ea typeface="Helvetica Neue"/>
                <a:cs typeface="Helvetica Neue"/>
                <a:sym typeface="Helvetica Neue"/>
              </a:rPr>
              <a:t>Joe</a:t>
            </a:r>
            <a:endParaRPr/>
          </a:p>
        </p:txBody>
      </p:sp>
      <p:sp>
        <p:nvSpPr>
          <p:cNvPr id="268" name="Google Shape;268;p22"/>
          <p:cNvSpPr/>
          <p:nvPr/>
        </p:nvSpPr>
        <p:spPr>
          <a:xfrm>
            <a:off x="307000" y="4179675"/>
            <a:ext cx="6882000" cy="1366800"/>
          </a:xfrm>
          <a:prstGeom prst="roundRect">
            <a:avLst>
              <a:gd fmla="val 6385" name="adj"/>
            </a:avLst>
          </a:prstGeom>
          <a:solidFill>
            <a:srgbClr val="000000"/>
          </a:solidFill>
          <a:ln>
            <a:noFill/>
          </a:ln>
        </p:spPr>
        <p:txBody>
          <a:bodyPr anchorCtr="0" anchor="ctr" bIns="27075" lIns="27075" spcFirstLastPara="1" rIns="27075" wrap="square" tIns="27075">
            <a:noAutofit/>
          </a:bodyPr>
          <a:lstStyle/>
          <a:p>
            <a:pPr indent="0" lvl="0" marL="0" marR="0" rtl="0" algn="l">
              <a:lnSpc>
                <a:spcPct val="9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token </a:t>
            </a:r>
            <a:r>
              <a:rPr b="0" i="0" lang="en" sz="2200" u="none" cap="none" strike="noStrike">
                <a:solidFill>
                  <a:srgbClr val="FF3333"/>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 simple_note.</a:t>
            </a:r>
            <a:r>
              <a:rPr b="0" i="0" lang="en" sz="2200" u="none" cap="none" strike="noStrike">
                <a:solidFill>
                  <a:srgbClr val="66FFFF"/>
                </a:solidFill>
                <a:latin typeface="Helvetica Neue"/>
                <a:ea typeface="Helvetica Neue"/>
                <a:cs typeface="Helvetica Neue"/>
                <a:sym typeface="Helvetica Neue"/>
              </a:rPr>
              <a:t>login</a:t>
            </a:r>
            <a:r>
              <a:rPr b="0" i="0" lang="en" sz="2200" u="none" cap="none" strike="noStrike">
                <a:solidFill>
                  <a:srgbClr val="FFFFFF"/>
                </a:solidFill>
                <a:latin typeface="Helvetica Neue"/>
                <a:ea typeface="Helvetica Neue"/>
                <a:cs typeface="Helvetica Neue"/>
                <a:sym typeface="Helvetica Neue"/>
              </a:rPr>
              <a:t>(…)</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“token”</a:t>
            </a:r>
            <a:r>
              <a:rPr b="0" i="0" lang="en" sz="2200" u="none" cap="none" strike="noStrike">
                <a:solidFill>
                  <a:srgbClr val="FFD966"/>
                </a:solidFill>
                <a:latin typeface="Helvetica Neue"/>
                <a:ea typeface="Helvetica Neue"/>
                <a:cs typeface="Helvetica Neue"/>
                <a:sym typeface="Helvetica Neue"/>
              </a:rPr>
              <a:t>]</a:t>
            </a:r>
            <a:br>
              <a:rPr b="0" i="0" lang="en" sz="2200" u="none" cap="none" strike="noStrike">
                <a:solidFill>
                  <a:srgbClr val="FFFFFF"/>
                </a:solidFill>
                <a:latin typeface="Helvetica Neue"/>
                <a:ea typeface="Helvetica Neue"/>
                <a:cs typeface="Helvetica Neue"/>
                <a:sym typeface="Helvetica Neue"/>
              </a:rPr>
            </a:br>
            <a:r>
              <a:rPr b="0" i="0" lang="en" sz="2200" u="none" cap="none" strike="noStrike">
                <a:solidFill>
                  <a:srgbClr val="FFFFFF"/>
                </a:solidFill>
                <a:latin typeface="Helvetica Neue"/>
                <a:ea typeface="Helvetica Neue"/>
                <a:cs typeface="Helvetica Neue"/>
                <a:sym typeface="Helvetica Neue"/>
              </a:rPr>
              <a:t>  notes </a:t>
            </a:r>
            <a:r>
              <a:rPr b="0" i="0" lang="en" sz="2200" u="none" cap="none" strike="noStrike">
                <a:solidFill>
                  <a:srgbClr val="FF3333"/>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 simple_note.</a:t>
            </a:r>
            <a:r>
              <a:rPr b="0" i="0" lang="en" sz="2200" u="none" cap="none" strike="noStrike">
                <a:solidFill>
                  <a:srgbClr val="66FFFF"/>
                </a:solidFill>
                <a:latin typeface="Helvetica Neue"/>
                <a:ea typeface="Helvetica Neue"/>
                <a:cs typeface="Helvetica Neue"/>
                <a:sym typeface="Helvetica Neue"/>
              </a:rPr>
              <a:t>search_notes</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“workout”</a:t>
            </a:r>
            <a:r>
              <a:rPr b="0" i="0" lang="en" sz="2200" u="none" cap="none" strike="noStrike">
                <a:solidFill>
                  <a:srgbClr val="FFFFFF"/>
                </a:solidFill>
                <a:latin typeface="Helvetica Neue"/>
                <a:ea typeface="Helvetica Neue"/>
                <a:cs typeface="Helvetica Neue"/>
                <a:sym typeface="Helvetica Neue"/>
              </a:rPr>
              <a:t>, </a:t>
            </a:r>
            <a:r>
              <a:rPr b="0" i="0" lang="en" sz="2200" u="none" cap="none" strike="noStrike">
                <a:solidFill>
                  <a:srgbClr val="FF8000"/>
                </a:solidFill>
                <a:latin typeface="Helvetica Neue"/>
                <a:ea typeface="Helvetica Neue"/>
                <a:cs typeface="Helvetica Neue"/>
                <a:sym typeface="Helvetica Neue"/>
              </a:rPr>
              <a:t>token</a:t>
            </a:r>
            <a:r>
              <a:rPr b="0" i="0" lang="en" sz="2200" u="none" cap="none" strike="noStrike">
                <a:solidFill>
                  <a:srgbClr val="FFD966"/>
                </a:solidFill>
                <a:latin typeface="Helvetica Neue"/>
                <a:ea typeface="Helvetica Neue"/>
                <a:cs typeface="Helvetica Neue"/>
                <a:sym typeface="Helvetica Neue"/>
              </a:rPr>
              <a:t>)</a:t>
            </a:r>
            <a:br>
              <a:rPr b="0" i="0" lang="en" sz="2200" u="none" cap="none" strike="noStrike">
                <a:solidFill>
                  <a:srgbClr val="FFFFFF"/>
                </a:solidFill>
                <a:latin typeface="Helvetica Neue"/>
                <a:ea typeface="Helvetica Neue"/>
                <a:cs typeface="Helvetica Neue"/>
                <a:sym typeface="Helvetica Neue"/>
              </a:rPr>
            </a:br>
            <a:r>
              <a:rPr b="0" i="0" lang="en" sz="2200" u="none" cap="none" strike="noStrike">
                <a:solidFill>
                  <a:srgbClr val="FFFFFF"/>
                </a:solidFill>
                <a:latin typeface="Helvetica Neue"/>
                <a:ea typeface="Helvetica Neue"/>
                <a:cs typeface="Helvetica Neue"/>
                <a:sym typeface="Helvetica Neue"/>
              </a:rPr>
              <a:t>  </a:t>
            </a:r>
            <a:r>
              <a:rPr b="0" i="0" lang="en" sz="2200" u="none" cap="none" strike="noStrike">
                <a:solidFill>
                  <a:srgbClr val="66FFFF"/>
                </a:solidFill>
                <a:latin typeface="Helvetica Neue"/>
                <a:ea typeface="Helvetica Neue"/>
                <a:cs typeface="Helvetica Neue"/>
                <a:sym typeface="Helvetica Neue"/>
              </a:rPr>
              <a:t>print</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notes</a:t>
            </a:r>
            <a:r>
              <a:rPr b="0" i="0" lang="en" sz="2200" u="none" cap="none" strike="noStrike">
                <a:solidFill>
                  <a:srgbClr val="A64D79"/>
                </a:solidFill>
                <a:latin typeface="Helvetica Neue"/>
                <a:ea typeface="Helvetica Neue"/>
                <a:cs typeface="Helvetica Neue"/>
                <a:sym typeface="Helvetica Neue"/>
              </a:rPr>
              <a:t>[</a:t>
            </a:r>
            <a:r>
              <a:rPr b="0" i="0" lang="en" sz="2200" u="none" cap="none" strike="noStrike">
                <a:solidFill>
                  <a:srgbClr val="9900FF"/>
                </a:solidFill>
                <a:latin typeface="Helvetica Neue"/>
                <a:ea typeface="Helvetica Neue"/>
                <a:cs typeface="Helvetica Neue"/>
                <a:sym typeface="Helvetica Neue"/>
              </a:rPr>
              <a:t>0</a:t>
            </a:r>
            <a:r>
              <a:rPr b="0" i="0" lang="en" sz="2200" u="none" cap="none" strike="noStrike">
                <a:solidFill>
                  <a:srgbClr val="A64D79"/>
                </a:solidFill>
                <a:latin typeface="Helvetica Neue"/>
                <a:ea typeface="Helvetica Neue"/>
                <a:cs typeface="Helvetica Neue"/>
                <a:sym typeface="Helvetica Neue"/>
              </a:rPr>
              <a:t>]</a:t>
            </a:r>
            <a:r>
              <a:rPr b="0" i="0" lang="en" sz="2200" u="none" cap="none" strike="noStrike">
                <a:solidFill>
                  <a:srgbClr val="FFD966"/>
                </a:solidFill>
                <a:latin typeface="Helvetica Neue"/>
                <a:ea typeface="Helvetica Neue"/>
                <a:cs typeface="Helvetica Neue"/>
                <a:sym typeface="Helvetica Neue"/>
              </a:rPr>
              <a:t>) </a:t>
            </a:r>
            <a:r>
              <a:rPr b="0" i="0" lang="en" sz="2200" u="none" cap="none" strike="noStrike">
                <a:solidFill>
                  <a:srgbClr val="929292"/>
                </a:solidFill>
                <a:latin typeface="Helvetica Neue"/>
                <a:ea typeface="Helvetica Neue"/>
                <a:cs typeface="Helvetica Neue"/>
                <a:sym typeface="Helvetica Neue"/>
              </a:rPr>
              <a:t># found one, show it …</a:t>
            </a:r>
            <a:endParaRPr sz="2200"/>
          </a:p>
        </p:txBody>
      </p:sp>
      <p:sp>
        <p:nvSpPr>
          <p:cNvPr id="269" name="Google Shape;269;p22"/>
          <p:cNvSpPr/>
          <p:nvPr/>
        </p:nvSpPr>
        <p:spPr>
          <a:xfrm>
            <a:off x="307000" y="3397925"/>
            <a:ext cx="6882000" cy="698100"/>
          </a:xfrm>
          <a:prstGeom prst="roundRect">
            <a:avLst>
              <a:gd fmla="val 14259" name="adj"/>
            </a:avLst>
          </a:prstGeom>
          <a:noFill/>
          <a:ln cap="flat" cmpd="sng" w="1905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270" name="Google Shape;270;p22"/>
          <p:cNvSpPr txBox="1"/>
          <p:nvPr/>
        </p:nvSpPr>
        <p:spPr>
          <a:xfrm>
            <a:off x="570125" y="3504075"/>
            <a:ext cx="5749200" cy="408600"/>
          </a:xfrm>
          <a:prstGeom prst="rect">
            <a:avLst/>
          </a:prstGeom>
          <a:noFill/>
          <a:ln>
            <a:noFill/>
          </a:ln>
        </p:spPr>
        <p:txBody>
          <a:bodyPr anchorCtr="0" anchor="ctr" bIns="27075" lIns="27075" spcFirstLastPara="1" rIns="27075" wrap="square" tIns="27075">
            <a:spAutoFit/>
          </a:bodyPr>
          <a:lstStyle/>
          <a:p>
            <a:pPr indent="0" lvl="0" marL="0" marR="0" rtl="0" algn="l">
              <a:lnSpc>
                <a:spcPct val="100000"/>
              </a:lnSpc>
              <a:spcBef>
                <a:spcPts val="0"/>
              </a:spcBef>
              <a:spcAft>
                <a:spcPts val="0"/>
              </a:spcAft>
              <a:buClr>
                <a:srgbClr val="000000"/>
              </a:buClr>
              <a:buSzPts val="3000"/>
              <a:buFont typeface="Arial"/>
              <a:buNone/>
            </a:pPr>
            <a:r>
              <a:rPr b="0" i="0" lang="en" sz="2300" u="none" cap="none" strike="noStrike">
                <a:solidFill>
                  <a:srgbClr val="000000"/>
                </a:solidFill>
                <a:latin typeface="Arial"/>
                <a:ea typeface="Arial"/>
                <a:cs typeface="Arial"/>
                <a:sym typeface="Arial"/>
              </a:rPr>
              <a:t>Let me find Joe's today's workout </a:t>
            </a:r>
            <a:r>
              <a:rPr lang="en" sz="2300"/>
              <a:t>plan</a:t>
            </a:r>
            <a:r>
              <a:rPr b="0" i="0" lang="en" sz="2300" u="none" cap="none" strike="noStrike">
                <a:solidFill>
                  <a:srgbClr val="000000"/>
                </a:solidFill>
                <a:latin typeface="Arial"/>
                <a:ea typeface="Arial"/>
                <a:cs typeface="Arial"/>
                <a:sym typeface="Arial"/>
              </a:rPr>
              <a:t>. </a:t>
            </a:r>
            <a:endParaRPr sz="2300"/>
          </a:p>
        </p:txBody>
      </p:sp>
      <p:pic>
        <p:nvPicPr>
          <p:cNvPr descr="pasted-movie.png" id="271" name="Google Shape;271;p22"/>
          <p:cNvPicPr preferRelativeResize="0"/>
          <p:nvPr/>
        </p:nvPicPr>
        <p:blipFill rotWithShape="1">
          <a:blip r:embed="rId3">
            <a:alphaModFix/>
          </a:blip>
          <a:srcRect b="0" l="0" r="0" t="0"/>
          <a:stretch/>
        </p:blipFill>
        <p:spPr>
          <a:xfrm>
            <a:off x="6197148" y="3243048"/>
            <a:ext cx="999050" cy="999050"/>
          </a:xfrm>
          <a:prstGeom prst="rect">
            <a:avLst/>
          </a:prstGeom>
          <a:noFill/>
          <a:ln>
            <a:noFill/>
          </a:ln>
        </p:spPr>
      </p:pic>
      <p:sp>
        <p:nvSpPr>
          <p:cNvPr id="272" name="Google Shape;272;p22"/>
          <p:cNvSpPr/>
          <p:nvPr/>
        </p:nvSpPr>
        <p:spPr>
          <a:xfrm>
            <a:off x="307000" y="5685250"/>
            <a:ext cx="6882000" cy="698100"/>
          </a:xfrm>
          <a:prstGeom prst="roundRect">
            <a:avLst>
              <a:gd fmla="val 8750" name="adj"/>
            </a:avLst>
          </a:prstGeom>
          <a:solidFill>
            <a:srgbClr val="0076B9"/>
          </a:solid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 Monday: ... 25 min</a:t>
            </a:r>
            <a:r>
              <a:rPr lang="en" sz="2200">
                <a:solidFill>
                  <a:srgbClr val="FFFFFF"/>
                </a:solidFill>
                <a:latin typeface="Helvetica Neue"/>
                <a:ea typeface="Helvetica Neue"/>
                <a:cs typeface="Helvetica Neue"/>
                <a:sym typeface="Helvetica Neue"/>
              </a:rPr>
              <a:t>s</a:t>
            </a:r>
            <a:r>
              <a:rPr b="0" i="0" lang="en" sz="2200" u="none" cap="none" strike="noStrike">
                <a:solidFill>
                  <a:srgbClr val="FFFFFF"/>
                </a:solidFill>
                <a:latin typeface="Helvetica Neue"/>
                <a:ea typeface="Helvetica Neue"/>
                <a:cs typeface="Helvetica Neue"/>
                <a:sym typeface="Helvetica Neue"/>
              </a:rPr>
              <a:t> ... Tuesday ... 45 min</a:t>
            </a:r>
            <a:r>
              <a:rPr lang="en" sz="2200">
                <a:solidFill>
                  <a:srgbClr val="FFFFFF"/>
                </a:solidFill>
                <a:latin typeface="Helvetica Neue"/>
                <a:ea typeface="Helvetica Neue"/>
                <a:cs typeface="Helvetica Neue"/>
                <a:sym typeface="Helvetica Neue"/>
              </a:rPr>
              <a:t>s</a:t>
            </a:r>
            <a:r>
              <a:rPr b="0" i="0" lang="en" sz="2200" u="none" cap="none" strike="noStrike">
                <a:solidFill>
                  <a:srgbClr val="FFFFFF"/>
                </a:solidFill>
                <a:latin typeface="Helvetica Neue"/>
                <a:ea typeface="Helvetica Neue"/>
                <a:cs typeface="Helvetica Neue"/>
                <a:sym typeface="Helvetica Neue"/>
              </a:rPr>
              <a:t> ...</a:t>
            </a:r>
            <a:endParaRPr sz="2200"/>
          </a:p>
        </p:txBody>
      </p:sp>
      <p:sp>
        <p:nvSpPr>
          <p:cNvPr id="273" name="Google Shape;273;p22"/>
          <p:cNvSpPr/>
          <p:nvPr/>
        </p:nvSpPr>
        <p:spPr>
          <a:xfrm>
            <a:off x="307000" y="6522125"/>
            <a:ext cx="6882000" cy="698100"/>
          </a:xfrm>
          <a:prstGeom prst="roundRect">
            <a:avLst>
              <a:gd fmla="val 14259" name="adj"/>
            </a:avLst>
          </a:prstGeom>
          <a:noFill/>
          <a:ln cap="flat" cmpd="sng" w="1905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274" name="Google Shape;274;p22"/>
          <p:cNvSpPr txBox="1"/>
          <p:nvPr/>
        </p:nvSpPr>
        <p:spPr>
          <a:xfrm>
            <a:off x="570125" y="6666875"/>
            <a:ext cx="6473700" cy="408600"/>
          </a:xfrm>
          <a:prstGeom prst="rect">
            <a:avLst/>
          </a:prstGeom>
          <a:noFill/>
          <a:ln>
            <a:noFill/>
          </a:ln>
        </p:spPr>
        <p:txBody>
          <a:bodyPr anchorCtr="0" anchor="ctr" bIns="27075" lIns="27075" spcFirstLastPara="1" rIns="27075" wrap="square" tIns="27075">
            <a:spAutoFit/>
          </a:bodyPr>
          <a:lstStyle/>
          <a:p>
            <a:pPr indent="0" lvl="0" marL="0" marR="0" rtl="0" algn="l">
              <a:lnSpc>
                <a:spcPct val="100000"/>
              </a:lnSpc>
              <a:spcBef>
                <a:spcPts val="0"/>
              </a:spcBef>
              <a:spcAft>
                <a:spcPts val="0"/>
              </a:spcAft>
              <a:buClr>
                <a:srgbClr val="000000"/>
              </a:buClr>
              <a:buSzPts val="3000"/>
              <a:buFont typeface="Arial"/>
              <a:buNone/>
            </a:pPr>
            <a:r>
              <a:rPr lang="en" sz="2300"/>
              <a:t>Plan is day-wise, let’s see what day is today.</a:t>
            </a:r>
            <a:endParaRPr sz="2300"/>
          </a:p>
        </p:txBody>
      </p:sp>
      <p:sp>
        <p:nvSpPr>
          <p:cNvPr id="275" name="Google Shape;275;p22"/>
          <p:cNvSpPr/>
          <p:nvPr/>
        </p:nvSpPr>
        <p:spPr>
          <a:xfrm>
            <a:off x="307000" y="7391000"/>
            <a:ext cx="6882000" cy="571200"/>
          </a:xfrm>
          <a:prstGeom prst="roundRect">
            <a:avLst>
              <a:gd fmla="val 18114" name="adj"/>
            </a:avLst>
          </a:prstGeom>
          <a:solidFill>
            <a:srgbClr val="000000"/>
          </a:solidFill>
          <a:ln>
            <a:noFill/>
          </a:ln>
        </p:spPr>
        <p:txBody>
          <a:bodyPr anchorCtr="0" anchor="ctr" bIns="27075" lIns="27075" spcFirstLastPara="1" rIns="27075" wrap="square" tIns="27075">
            <a:noAutofit/>
          </a:bodyPr>
          <a:lstStyle/>
          <a:p>
            <a:pPr indent="0" lvl="0" marL="0" marR="0" rtl="0" algn="l">
              <a:lnSpc>
                <a:spcPct val="9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a:t>
            </a:r>
            <a:r>
              <a:rPr b="0" i="0" lang="en" sz="2200" u="none" cap="none" strike="noStrike">
                <a:solidFill>
                  <a:srgbClr val="66FFFF"/>
                </a:solidFill>
                <a:latin typeface="Helvetica Neue"/>
                <a:ea typeface="Helvetica Neue"/>
                <a:cs typeface="Helvetica Neue"/>
                <a:sym typeface="Helvetica Neue"/>
              </a:rPr>
              <a:t>print</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datetime.</a:t>
            </a:r>
            <a:r>
              <a:rPr b="0" i="0" lang="en" sz="2200" u="none" cap="none" strike="noStrike">
                <a:solidFill>
                  <a:srgbClr val="66FFFF"/>
                </a:solidFill>
                <a:latin typeface="Helvetica Neue"/>
                <a:ea typeface="Helvetica Neue"/>
                <a:cs typeface="Helvetica Neue"/>
                <a:sym typeface="Helvetica Neue"/>
              </a:rPr>
              <a:t>now</a:t>
            </a:r>
            <a:r>
              <a:rPr b="0" i="0" lang="en" sz="2200" u="none" cap="none" strike="noStrike">
                <a:solidFill>
                  <a:srgbClr val="B266FF"/>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a:t>
            </a:r>
            <a:r>
              <a:rPr b="0" i="0" lang="en" sz="2200" u="none" cap="none" strike="noStrike">
                <a:solidFill>
                  <a:srgbClr val="66FFFF"/>
                </a:solidFill>
                <a:latin typeface="Helvetica Neue"/>
                <a:ea typeface="Helvetica Neue"/>
                <a:cs typeface="Helvetica Neue"/>
                <a:sym typeface="Helvetica Neue"/>
              </a:rPr>
              <a:t>strftime</a:t>
            </a:r>
            <a:r>
              <a:rPr b="0" i="0" lang="en" sz="2200" u="none" cap="none" strike="noStrike">
                <a:solidFill>
                  <a:srgbClr val="B266FF"/>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“%A”</a:t>
            </a:r>
            <a:r>
              <a:rPr b="0" i="0" lang="en" sz="2200" u="none" cap="none" strike="noStrike">
                <a:solidFill>
                  <a:srgbClr val="B266FF"/>
                </a:solidFill>
                <a:latin typeface="Helvetica Neue"/>
                <a:ea typeface="Helvetica Neue"/>
                <a:cs typeface="Helvetica Neue"/>
                <a:sym typeface="Helvetica Neue"/>
              </a:rPr>
              <a:t>)</a:t>
            </a:r>
            <a:r>
              <a:rPr b="0" i="0" lang="en" sz="2200" u="none" cap="none" strike="noStrike">
                <a:solidFill>
                  <a:srgbClr val="FFD966"/>
                </a:solidFill>
                <a:latin typeface="Helvetica Neue"/>
                <a:ea typeface="Helvetica Neue"/>
                <a:cs typeface="Helvetica Neue"/>
                <a:sym typeface="Helvetica Neue"/>
              </a:rPr>
              <a:t>)</a:t>
            </a:r>
            <a:endParaRPr sz="2200"/>
          </a:p>
        </p:txBody>
      </p:sp>
      <p:sp>
        <p:nvSpPr>
          <p:cNvPr id="276" name="Google Shape;276;p22"/>
          <p:cNvSpPr/>
          <p:nvPr/>
        </p:nvSpPr>
        <p:spPr>
          <a:xfrm>
            <a:off x="307000" y="8132975"/>
            <a:ext cx="6882000" cy="571200"/>
          </a:xfrm>
          <a:prstGeom prst="roundRect">
            <a:avLst>
              <a:gd fmla="val 16100" name="adj"/>
            </a:avLst>
          </a:prstGeom>
          <a:solidFill>
            <a:srgbClr val="0076B9"/>
          </a:solid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Tuesday</a:t>
            </a:r>
            <a:endParaRPr sz="2200"/>
          </a:p>
        </p:txBody>
      </p:sp>
      <p:sp>
        <p:nvSpPr>
          <p:cNvPr id="277" name="Google Shape;277;p22"/>
          <p:cNvSpPr/>
          <p:nvPr/>
        </p:nvSpPr>
        <p:spPr>
          <a:xfrm>
            <a:off x="7395425" y="3397925"/>
            <a:ext cx="5344800" cy="1793400"/>
          </a:xfrm>
          <a:prstGeom prst="roundRect">
            <a:avLst>
              <a:gd fmla="val 4902" name="adj"/>
            </a:avLst>
          </a:prstGeom>
          <a:noFill/>
          <a:ln cap="flat" cmpd="sng" w="254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278" name="Google Shape;278;p22"/>
          <p:cNvSpPr/>
          <p:nvPr/>
        </p:nvSpPr>
        <p:spPr>
          <a:xfrm>
            <a:off x="7395425" y="5302925"/>
            <a:ext cx="5344800" cy="3401400"/>
          </a:xfrm>
          <a:prstGeom prst="roundRect">
            <a:avLst>
              <a:gd fmla="val 3547" name="adj"/>
            </a:avLst>
          </a:prstGeom>
          <a:solidFill>
            <a:srgbClr val="000000"/>
          </a:solidFill>
          <a:ln>
            <a:noFill/>
          </a:ln>
        </p:spPr>
        <p:txBody>
          <a:bodyPr anchorCtr="0" anchor="ctr" bIns="27075" lIns="27075" spcFirstLastPara="1" rIns="27075" wrap="square" tIns="27075">
            <a:noAutofit/>
          </a:bodyPr>
          <a:lstStyle/>
          <a:p>
            <a:pPr indent="0" lvl="0" marL="0" marR="0" rtl="0" algn="l">
              <a:lnSpc>
                <a:spcPct val="90000"/>
              </a:lnSpc>
              <a:spcBef>
                <a:spcPts val="0"/>
              </a:spcBef>
              <a:spcAft>
                <a:spcPts val="0"/>
              </a:spcAft>
              <a:buClr>
                <a:srgbClr val="FFFFFF"/>
              </a:buClr>
              <a:buSzPts val="2700"/>
              <a:buFont typeface="Helvetica Neue"/>
              <a:buNone/>
            </a:pPr>
            <a:r>
              <a:rPr b="0" i="0" lang="en" sz="2000" u="none" cap="none" strike="noStrike">
                <a:solidFill>
                  <a:srgbClr val="FFFFFF"/>
                </a:solidFill>
                <a:latin typeface="Helvetica Neue"/>
                <a:ea typeface="Helvetica Neue"/>
                <a:cs typeface="Helvetica Neue"/>
                <a:sym typeface="Helvetica Neue"/>
              </a:rPr>
              <a:t>  workout_mins </a:t>
            </a:r>
            <a:r>
              <a:rPr b="0" i="0" lang="en" sz="2000" u="none" cap="none" strike="noStrike">
                <a:solidFill>
                  <a:srgbClr val="FF3333"/>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B266FF"/>
                </a:solidFill>
                <a:latin typeface="Helvetica Neue"/>
                <a:ea typeface="Helvetica Neue"/>
                <a:cs typeface="Helvetica Neue"/>
                <a:sym typeface="Helvetica Neue"/>
              </a:rPr>
              <a:t>45</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token </a:t>
            </a:r>
            <a:r>
              <a:rPr b="0" i="0" lang="en" sz="2000" u="none" cap="none" strike="noStrike">
                <a:solidFill>
                  <a:srgbClr val="FF3333"/>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spotify.</a:t>
            </a:r>
            <a:r>
              <a:rPr b="0" i="0" lang="en" sz="2000" u="none" cap="none" strike="noStrike">
                <a:solidFill>
                  <a:srgbClr val="66FFFF"/>
                </a:solidFill>
                <a:latin typeface="Helvetica Neue"/>
                <a:ea typeface="Helvetica Neue"/>
                <a:cs typeface="Helvetica Neue"/>
                <a:sym typeface="Helvetica Neue"/>
              </a:rPr>
              <a:t>login</a:t>
            </a:r>
            <a:r>
              <a:rPr b="0" i="0" lang="en" sz="2000" u="none" cap="none" strike="noStrike">
                <a:solidFill>
                  <a:srgbClr val="FFD966"/>
                </a:solidFill>
                <a:latin typeface="Helvetica Neue"/>
                <a:ea typeface="Helvetica Neue"/>
                <a:cs typeface="Helvetica Neue"/>
                <a:sym typeface="Helvetica Neue"/>
              </a:rPr>
              <a:t>(</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D966"/>
                </a:solidFill>
                <a:latin typeface="Helvetica Neue"/>
                <a:ea typeface="Helvetica Neue"/>
                <a:cs typeface="Helvetica Neue"/>
                <a:sym typeface="Helvetica Neue"/>
              </a:rPr>
              <a:t>)[</a:t>
            </a:r>
            <a:r>
              <a:rPr b="0" i="0" lang="en" sz="2000" u="none" cap="none" strike="noStrike">
                <a:solidFill>
                  <a:srgbClr val="FFFF99"/>
                </a:solidFill>
                <a:latin typeface="Helvetica Neue"/>
                <a:ea typeface="Helvetica Neue"/>
                <a:cs typeface="Helvetica Neue"/>
                <a:sym typeface="Helvetica Neue"/>
              </a:rPr>
              <a:t>"token"</a:t>
            </a:r>
            <a:r>
              <a:rPr b="0" i="0" lang="en" sz="2000" u="none" cap="none" strike="noStrike">
                <a:solidFill>
                  <a:srgbClr val="FFD966"/>
                </a:solidFill>
                <a:latin typeface="Helvetica Neue"/>
                <a:ea typeface="Helvetica Neue"/>
                <a:cs typeface="Helvetica Neue"/>
                <a:sym typeface="Helvetica Neue"/>
              </a:rPr>
              <a:t>]</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playlists </a:t>
            </a:r>
            <a:r>
              <a:rPr b="0" i="0" lang="en" sz="2000" u="none" cap="none" strike="noStrike">
                <a:solidFill>
                  <a:srgbClr val="FF3333"/>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spotify.</a:t>
            </a:r>
            <a:r>
              <a:rPr b="0" i="0" lang="en" sz="2000" u="none" cap="none" strike="noStrike">
                <a:solidFill>
                  <a:srgbClr val="66FFFF"/>
                </a:solidFill>
                <a:latin typeface="Helvetica Neue"/>
                <a:ea typeface="Helvetica Neue"/>
                <a:cs typeface="Helvetica Neue"/>
                <a:sym typeface="Helvetica Neue"/>
              </a:rPr>
              <a:t>playlist_library</a:t>
            </a:r>
            <a:r>
              <a:rPr b="0" i="0" lang="en" sz="2000" u="none" cap="none" strike="noStrike">
                <a:solidFill>
                  <a:srgbClr val="FFFFFF"/>
                </a:solidFill>
                <a:latin typeface="Helvetica Neue"/>
                <a:ea typeface="Helvetica Neue"/>
                <a:cs typeface="Helvetica Neue"/>
                <a:sym typeface="Helvetica Neue"/>
              </a:rPr>
              <a:t>(token)</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FF3333"/>
                </a:solidFill>
                <a:latin typeface="Helvetica Neue"/>
                <a:ea typeface="Helvetica Neue"/>
                <a:cs typeface="Helvetica Neue"/>
                <a:sym typeface="Helvetica Neue"/>
              </a:rPr>
              <a:t>for</a:t>
            </a:r>
            <a:r>
              <a:rPr b="0" i="0" lang="en" sz="2000" u="none" cap="none" strike="noStrike">
                <a:solidFill>
                  <a:srgbClr val="FFFFFF"/>
                </a:solidFill>
                <a:latin typeface="Helvetica Neue"/>
                <a:ea typeface="Helvetica Neue"/>
                <a:cs typeface="Helvetica Neue"/>
                <a:sym typeface="Helvetica Neue"/>
              </a:rPr>
              <a:t> playlist in playlists:</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duration </a:t>
            </a:r>
            <a:r>
              <a:rPr b="0" i="0" lang="en" sz="2000" u="none" cap="none" strike="noStrike">
                <a:solidFill>
                  <a:srgbClr val="FF3333"/>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B266FF"/>
                </a:solidFill>
                <a:latin typeface="Helvetica Neue"/>
                <a:ea typeface="Helvetica Neue"/>
                <a:cs typeface="Helvetica Neue"/>
                <a:sym typeface="Helvetica Neue"/>
              </a:rPr>
              <a:t>0</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FF3333"/>
                </a:solidFill>
                <a:latin typeface="Helvetica Neue"/>
                <a:ea typeface="Helvetica Neue"/>
                <a:cs typeface="Helvetica Neue"/>
                <a:sym typeface="Helvetica Neue"/>
              </a:rPr>
              <a:t>for</a:t>
            </a:r>
            <a:r>
              <a:rPr b="0" i="0" lang="en" sz="2000" u="none" cap="none" strike="noStrike">
                <a:solidFill>
                  <a:srgbClr val="FFFFFF"/>
                </a:solidFill>
                <a:latin typeface="Helvetica Neue"/>
                <a:ea typeface="Helvetica Neue"/>
                <a:cs typeface="Helvetica Neue"/>
                <a:sym typeface="Helvetica Neue"/>
              </a:rPr>
              <a:t> id </a:t>
            </a:r>
            <a:r>
              <a:rPr b="0" i="0" lang="en" sz="2000" u="none" cap="none" strike="noStrike">
                <a:solidFill>
                  <a:srgbClr val="FF3333"/>
                </a:solidFill>
                <a:latin typeface="Helvetica Neue"/>
                <a:ea typeface="Helvetica Neue"/>
                <a:cs typeface="Helvetica Neue"/>
                <a:sym typeface="Helvetica Neue"/>
              </a:rPr>
              <a:t>in</a:t>
            </a:r>
            <a:r>
              <a:rPr b="0" i="0" lang="en" sz="2000" u="none" cap="none" strike="noStrike">
                <a:solidFill>
                  <a:srgbClr val="FFFFFF"/>
                </a:solidFill>
                <a:latin typeface="Helvetica Neue"/>
                <a:ea typeface="Helvetica Neue"/>
                <a:cs typeface="Helvetica Neue"/>
                <a:sym typeface="Helvetica Neue"/>
              </a:rPr>
              <a:t> playlist</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FF99"/>
                </a:solidFill>
                <a:latin typeface="Helvetica Neue"/>
                <a:ea typeface="Helvetica Neue"/>
                <a:cs typeface="Helvetica Neue"/>
                <a:sym typeface="Helvetica Neue"/>
              </a:rPr>
              <a:t>"song_ids"</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duration </a:t>
            </a:r>
            <a:r>
              <a:rPr b="0" i="0" lang="en" sz="2000" u="none" cap="none" strike="noStrike">
                <a:solidFill>
                  <a:srgbClr val="FF3333"/>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spotify.</a:t>
            </a:r>
            <a:r>
              <a:rPr b="0" i="0" lang="en" sz="2000" u="none" cap="none" strike="noStrike">
                <a:solidFill>
                  <a:srgbClr val="66FFFF"/>
                </a:solidFill>
                <a:latin typeface="Helvetica Neue"/>
                <a:ea typeface="Helvetica Neue"/>
                <a:cs typeface="Helvetica Neue"/>
                <a:sym typeface="Helvetica Neue"/>
              </a:rPr>
              <a:t>song</a:t>
            </a:r>
            <a:r>
              <a:rPr b="0" i="0" lang="en" sz="2000" u="none" cap="none" strike="noStrike">
                <a:solidFill>
                  <a:srgbClr val="FFFFFF"/>
                </a:solidFill>
                <a:latin typeface="Helvetica Neue"/>
                <a:ea typeface="Helvetica Neue"/>
                <a:cs typeface="Helvetica Neue"/>
                <a:sym typeface="Helvetica Neue"/>
              </a:rPr>
              <a:t>(id)</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FF99"/>
                </a:solidFill>
                <a:latin typeface="Helvetica Neue"/>
                <a:ea typeface="Helvetica Neue"/>
                <a:cs typeface="Helvetica Neue"/>
                <a:sym typeface="Helvetica Neue"/>
              </a:rPr>
              <a:t>"duration"</a:t>
            </a:r>
            <a:r>
              <a:rPr b="0" i="0" lang="en" sz="2000" u="none" cap="none" strike="noStrike">
                <a:solidFill>
                  <a:srgbClr val="B266FF"/>
                </a:solidFill>
                <a:latin typeface="Helvetica Neue"/>
                <a:ea typeface="Helvetica Neue"/>
                <a:cs typeface="Helvetica Neue"/>
                <a:sym typeface="Helvetica Neue"/>
              </a:rPr>
              <a:t>]</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FF3333"/>
                </a:solidFill>
                <a:latin typeface="Helvetica Neue"/>
                <a:ea typeface="Helvetica Neue"/>
                <a:cs typeface="Helvetica Neue"/>
                <a:sym typeface="Helvetica Neue"/>
              </a:rPr>
              <a:t>if</a:t>
            </a:r>
            <a:r>
              <a:rPr b="0" i="0" lang="en" sz="2000" u="none" cap="none" strike="noStrike">
                <a:solidFill>
                  <a:srgbClr val="FFFFFF"/>
                </a:solidFill>
                <a:latin typeface="Helvetica Neue"/>
                <a:ea typeface="Helvetica Neue"/>
                <a:cs typeface="Helvetica Neue"/>
                <a:sym typeface="Helvetica Neue"/>
              </a:rPr>
              <a:t> total_duration </a:t>
            </a:r>
            <a:r>
              <a:rPr b="0" i="0" lang="en" sz="2000" u="none" cap="none" strike="noStrike">
                <a:solidFill>
                  <a:srgbClr val="FF3333"/>
                </a:solidFill>
                <a:latin typeface="Helvetica Neue"/>
                <a:ea typeface="Helvetica Neue"/>
                <a:cs typeface="Helvetica Neue"/>
                <a:sym typeface="Helvetica Neue"/>
              </a:rPr>
              <a:t>&gt;=</a:t>
            </a:r>
            <a:r>
              <a:rPr b="0" i="0" lang="en" sz="2000" u="none" cap="none" strike="noStrike">
                <a:solidFill>
                  <a:srgbClr val="FFFFFF"/>
                </a:solidFill>
                <a:latin typeface="Helvetica Neue"/>
                <a:ea typeface="Helvetica Neue"/>
                <a:cs typeface="Helvetica Neue"/>
                <a:sym typeface="Helvetica Neue"/>
              </a:rPr>
              <a:t> workout_mins:</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spotify.</a:t>
            </a:r>
            <a:r>
              <a:rPr b="0" i="0" lang="en" sz="2000" u="none" cap="none" strike="noStrike">
                <a:solidFill>
                  <a:srgbClr val="66FFFF"/>
                </a:solidFill>
                <a:latin typeface="Helvetica Neue"/>
                <a:ea typeface="Helvetica Neue"/>
                <a:cs typeface="Helvetica Neue"/>
                <a:sym typeface="Helvetica Neue"/>
              </a:rPr>
              <a:t>play</a:t>
            </a:r>
            <a:r>
              <a:rPr b="0" i="0" lang="en" sz="2000" u="none" cap="none" strike="noStrike">
                <a:solidFill>
                  <a:srgbClr val="FFFFFF"/>
                </a:solidFill>
                <a:latin typeface="Helvetica Neue"/>
                <a:ea typeface="Helvetica Neue"/>
                <a:cs typeface="Helvetica Neue"/>
                <a:sym typeface="Helvetica Neue"/>
              </a:rPr>
              <a:t>(playlist</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FF99"/>
                </a:solidFill>
                <a:latin typeface="Helvetica Neue"/>
                <a:ea typeface="Helvetica Neue"/>
                <a:cs typeface="Helvetica Neue"/>
                <a:sym typeface="Helvetica Neue"/>
              </a:rPr>
              <a:t>"id"</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token)</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FF3333"/>
                </a:solidFill>
                <a:latin typeface="Helvetica Neue"/>
                <a:ea typeface="Helvetica Neue"/>
                <a:cs typeface="Helvetica Neue"/>
                <a:sym typeface="Helvetica Neue"/>
              </a:rPr>
              <a:t>break</a:t>
            </a:r>
            <a:endParaRPr sz="2000"/>
          </a:p>
        </p:txBody>
      </p:sp>
      <p:sp>
        <p:nvSpPr>
          <p:cNvPr id="279" name="Google Shape;279;p22"/>
          <p:cNvSpPr txBox="1"/>
          <p:nvPr/>
        </p:nvSpPr>
        <p:spPr>
          <a:xfrm>
            <a:off x="7544250" y="3743400"/>
            <a:ext cx="4914600" cy="1116900"/>
          </a:xfrm>
          <a:prstGeom prst="rect">
            <a:avLst/>
          </a:prstGeom>
          <a:noFill/>
          <a:ln>
            <a:noFill/>
          </a:ln>
        </p:spPr>
        <p:txBody>
          <a:bodyPr anchorCtr="0" anchor="ctr" bIns="27075" lIns="27075" spcFirstLastPara="1" rIns="27075" wrap="square" tIns="27075">
            <a:spAutoFit/>
          </a:bodyPr>
          <a:lstStyle/>
          <a:p>
            <a:pPr indent="0" lvl="0" marL="0" marR="0" rtl="0" algn="l">
              <a:lnSpc>
                <a:spcPct val="100000"/>
              </a:lnSpc>
              <a:spcBef>
                <a:spcPts val="0"/>
              </a:spcBef>
              <a:spcAft>
                <a:spcPts val="0"/>
              </a:spcAft>
              <a:buClr>
                <a:srgbClr val="000000"/>
              </a:buClr>
              <a:buSzPts val="3000"/>
              <a:buFont typeface="Arial"/>
              <a:buNone/>
            </a:pPr>
            <a:r>
              <a:rPr lang="en" sz="2300"/>
              <a:t>Today is </a:t>
            </a:r>
            <a:r>
              <a:rPr b="0" i="0" lang="en" sz="2300" u="none" cap="none" strike="noStrike">
                <a:solidFill>
                  <a:srgbClr val="000000"/>
                </a:solidFill>
                <a:latin typeface="Arial"/>
                <a:ea typeface="Arial"/>
                <a:cs typeface="Arial"/>
                <a:sym typeface="Arial"/>
              </a:rPr>
              <a:t>Tuesday, so it’s 45 mins. Now, let me play</a:t>
            </a:r>
            <a:r>
              <a:rPr lang="en" sz="2300"/>
              <a:t> </a:t>
            </a:r>
            <a:r>
              <a:rPr b="0" i="0" lang="en" sz="2300" u="none" cap="none" strike="noStrike">
                <a:solidFill>
                  <a:srgbClr val="000000"/>
                </a:solidFill>
                <a:latin typeface="Arial"/>
                <a:ea typeface="Arial"/>
                <a:cs typeface="Arial"/>
                <a:sym typeface="Arial"/>
              </a:rPr>
              <a:t>Joe’s playlist with enough songs for this duration.</a:t>
            </a:r>
            <a:endParaRPr sz="2300"/>
          </a:p>
        </p:txBody>
      </p:sp>
      <p:sp>
        <p:nvSpPr>
          <p:cNvPr id="280" name="Google Shape;280;p22"/>
          <p:cNvSpPr/>
          <p:nvPr/>
        </p:nvSpPr>
        <p:spPr>
          <a:xfrm>
            <a:off x="306925" y="8928800"/>
            <a:ext cx="6882000" cy="617400"/>
          </a:xfrm>
          <a:prstGeom prst="roundRect">
            <a:avLst>
              <a:gd fmla="val 16456"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lt1"/>
                </a:solidFill>
              </a:rPr>
              <a:t>Environment Interaction</a:t>
            </a:r>
            <a:endParaRPr b="1" sz="3000">
              <a:solidFill>
                <a:schemeClr val="lt1"/>
              </a:solidFill>
            </a:endParaRPr>
          </a:p>
        </p:txBody>
      </p:sp>
      <p:sp>
        <p:nvSpPr>
          <p:cNvPr id="281" name="Google Shape;281;p22"/>
          <p:cNvSpPr/>
          <p:nvPr/>
        </p:nvSpPr>
        <p:spPr>
          <a:xfrm>
            <a:off x="7395425" y="8928800"/>
            <a:ext cx="5268000" cy="617400"/>
          </a:xfrm>
          <a:prstGeom prst="roundRect">
            <a:avLst>
              <a:gd fmla="val 16456" name="adj"/>
            </a:avLst>
          </a:prstGeom>
          <a:solidFill>
            <a:srgbClr val="674EA7"/>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lt1"/>
                </a:solidFill>
              </a:rPr>
              <a:t>Rich Code</a:t>
            </a:r>
            <a:endParaRPr b="1" sz="3000">
              <a:solidFill>
                <a:schemeClr val="lt1"/>
              </a:solidFill>
            </a:endParaRPr>
          </a:p>
        </p:txBody>
      </p:sp>
      <p:pic>
        <p:nvPicPr>
          <p:cNvPr descr="pasted-movie.png" id="282" name="Google Shape;282;p22"/>
          <p:cNvPicPr preferRelativeResize="0"/>
          <p:nvPr/>
        </p:nvPicPr>
        <p:blipFill rotWithShape="1">
          <a:blip r:embed="rId3">
            <a:alphaModFix/>
          </a:blip>
          <a:srcRect b="0" l="0" r="0" t="0"/>
          <a:stretch/>
        </p:blipFill>
        <p:spPr>
          <a:xfrm>
            <a:off x="6273348" y="6367248"/>
            <a:ext cx="999050" cy="999050"/>
          </a:xfrm>
          <a:prstGeom prst="rect">
            <a:avLst/>
          </a:prstGeom>
          <a:noFill/>
          <a:ln>
            <a:noFill/>
          </a:ln>
        </p:spPr>
      </p:pic>
      <p:pic>
        <p:nvPicPr>
          <p:cNvPr descr="pasted-movie.png" id="283" name="Google Shape;283;p22"/>
          <p:cNvPicPr preferRelativeResize="0"/>
          <p:nvPr/>
        </p:nvPicPr>
        <p:blipFill rotWithShape="1">
          <a:blip r:embed="rId3">
            <a:alphaModFix/>
          </a:blip>
          <a:srcRect b="0" l="0" r="0" t="0"/>
          <a:stretch/>
        </p:blipFill>
        <p:spPr>
          <a:xfrm>
            <a:off x="11759748" y="4233648"/>
            <a:ext cx="999050" cy="999050"/>
          </a:xfrm>
          <a:prstGeom prst="rect">
            <a:avLst/>
          </a:prstGeom>
          <a:noFill/>
          <a:ln>
            <a:noFill/>
          </a:ln>
        </p:spPr>
      </p:pic>
      <p:sp>
        <p:nvSpPr>
          <p:cNvPr id="284" name="Google Shape;284;p22"/>
          <p:cNvSpPr/>
          <p:nvPr/>
        </p:nvSpPr>
        <p:spPr>
          <a:xfrm>
            <a:off x="307000" y="2197850"/>
            <a:ext cx="10566300" cy="1043400"/>
          </a:xfrm>
          <a:prstGeom prst="roundRect">
            <a:avLst>
              <a:gd fmla="val 9127" name="adj"/>
            </a:avLst>
          </a:prstGeom>
          <a:noFill/>
          <a:ln cap="flat" cmpd="sng" w="19050">
            <a:solidFill>
              <a:srgbClr val="004C7F"/>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0" i="0" lang="en" sz="2500" u="none" cap="none" strike="noStrike">
                <a:solidFill>
                  <a:schemeClr val="dk1"/>
                </a:solidFill>
                <a:latin typeface="Helvetica Neue"/>
                <a:ea typeface="Helvetica Neue"/>
                <a:cs typeface="Helvetica Neue"/>
                <a:sym typeface="Helvetica Neue"/>
              </a:rPr>
              <a:t>Play my      </a:t>
            </a:r>
            <a:r>
              <a:rPr b="1" i="0" lang="en" sz="2500" u="none" cap="none" strike="noStrike">
                <a:solidFill>
                  <a:schemeClr val="dk1"/>
                </a:solidFill>
                <a:latin typeface="Helvetica Neue"/>
                <a:ea typeface="Helvetica Neue"/>
                <a:cs typeface="Helvetica Neue"/>
                <a:sym typeface="Helvetica Neue"/>
              </a:rPr>
              <a:t>Spotify</a:t>
            </a:r>
            <a:r>
              <a:rPr b="0" i="0" lang="en" sz="2500" u="none" cap="none" strike="noStrike">
                <a:solidFill>
                  <a:schemeClr val="dk1"/>
                </a:solidFill>
                <a:latin typeface="Helvetica Neue"/>
                <a:ea typeface="Helvetica Neue"/>
                <a:cs typeface="Helvetica Neue"/>
                <a:sym typeface="Helvetica Neue"/>
              </a:rPr>
              <a:t> playlist with enough songs for the workout today. </a:t>
            </a:r>
            <a:br>
              <a:rPr b="0" i="0" lang="en" sz="2500" u="none" cap="none" strike="noStrike">
                <a:solidFill>
                  <a:schemeClr val="dk1"/>
                </a:solidFill>
                <a:latin typeface="Helvetica Neue"/>
                <a:ea typeface="Helvetica Neue"/>
                <a:cs typeface="Helvetica Neue"/>
                <a:sym typeface="Helvetica Neue"/>
              </a:rPr>
            </a:br>
            <a:r>
              <a:rPr b="0" i="0" lang="en" sz="2500" u="none" cap="none" strike="noStrike">
                <a:solidFill>
                  <a:schemeClr val="dk1"/>
                </a:solidFill>
                <a:latin typeface="Helvetica Neue"/>
                <a:ea typeface="Helvetica Neue"/>
                <a:cs typeface="Helvetica Neue"/>
                <a:sym typeface="Helvetica Neue"/>
              </a:rPr>
              <a:t>My workout plan is in      </a:t>
            </a:r>
            <a:r>
              <a:rPr b="1" i="0" lang="en" sz="2500" u="none" cap="none" strike="noStrike">
                <a:solidFill>
                  <a:schemeClr val="dk1"/>
                </a:solidFill>
                <a:latin typeface="Helvetica Neue"/>
                <a:ea typeface="Helvetica Neue"/>
                <a:cs typeface="Helvetica Neue"/>
                <a:sym typeface="Helvetica Neue"/>
              </a:rPr>
              <a:t>SimpleNote</a:t>
            </a:r>
            <a:r>
              <a:rPr b="0" i="0" lang="en" sz="2500" u="none" cap="none" strike="noStrike">
                <a:solidFill>
                  <a:schemeClr val="dk1"/>
                </a:solidFill>
                <a:latin typeface="Helvetica Neue"/>
                <a:ea typeface="Helvetica Neue"/>
                <a:cs typeface="Helvetica Neue"/>
                <a:sym typeface="Helvetica Neue"/>
              </a:rPr>
              <a:t>.</a:t>
            </a:r>
            <a:endParaRPr sz="1300">
              <a:solidFill>
                <a:schemeClr val="dk1"/>
              </a:solidFill>
            </a:endParaRPr>
          </a:p>
        </p:txBody>
      </p:sp>
      <p:pic>
        <p:nvPicPr>
          <p:cNvPr descr="pasted-movie.png" id="285" name="Google Shape;285;p22"/>
          <p:cNvPicPr preferRelativeResize="0"/>
          <p:nvPr/>
        </p:nvPicPr>
        <p:blipFill rotWithShape="1">
          <a:blip r:embed="rId4">
            <a:alphaModFix/>
          </a:blip>
          <a:srcRect b="0" l="0" r="0" t="0"/>
          <a:stretch/>
        </p:blipFill>
        <p:spPr>
          <a:xfrm>
            <a:off x="5934150" y="2651760"/>
            <a:ext cx="499200" cy="499200"/>
          </a:xfrm>
          <a:prstGeom prst="rect">
            <a:avLst/>
          </a:prstGeom>
          <a:noFill/>
          <a:ln>
            <a:noFill/>
          </a:ln>
        </p:spPr>
      </p:pic>
      <p:pic>
        <p:nvPicPr>
          <p:cNvPr descr="pasted-movie.png" id="286" name="Google Shape;286;p22"/>
          <p:cNvPicPr preferRelativeResize="0"/>
          <p:nvPr/>
        </p:nvPicPr>
        <p:blipFill rotWithShape="1">
          <a:blip r:embed="rId5">
            <a:alphaModFix/>
          </a:blip>
          <a:srcRect b="0" l="0" r="0" t="0"/>
          <a:stretch/>
        </p:blipFill>
        <p:spPr>
          <a:xfrm>
            <a:off x="1810512" y="2240280"/>
            <a:ext cx="560400" cy="569879"/>
          </a:xfrm>
          <a:prstGeom prst="rect">
            <a:avLst/>
          </a:prstGeom>
          <a:noFill/>
          <a:ln>
            <a:noFill/>
          </a:ln>
        </p:spPr>
      </p:pic>
      <p:grpSp>
        <p:nvGrpSpPr>
          <p:cNvPr id="287" name="Google Shape;287;p22"/>
          <p:cNvGrpSpPr/>
          <p:nvPr/>
        </p:nvGrpSpPr>
        <p:grpSpPr>
          <a:xfrm>
            <a:off x="11676450" y="2197850"/>
            <a:ext cx="930644" cy="1127488"/>
            <a:chOff x="0" y="0"/>
            <a:chExt cx="1499104" cy="1787394"/>
          </a:xfrm>
        </p:grpSpPr>
        <p:sp>
          <p:nvSpPr>
            <p:cNvPr id="288" name="Google Shape;288;p22"/>
            <p:cNvSpPr/>
            <p:nvPr/>
          </p:nvSpPr>
          <p:spPr>
            <a:xfrm>
              <a:off x="38042" y="118019"/>
              <a:ext cx="1409400" cy="1376400"/>
            </a:xfrm>
            <a:prstGeom prst="ellipse">
              <a:avLst/>
            </a:prstGeom>
            <a:solidFill>
              <a:srgbClr val="000000"/>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200"/>
                <a:buFont typeface="Helvetica Neue"/>
                <a:buNone/>
              </a:pPr>
              <a:r>
                <a:t/>
              </a:r>
              <a:endParaRPr b="0" i="0" sz="4200" u="none" cap="none" strike="noStrike">
                <a:solidFill>
                  <a:srgbClr val="FFFFFF"/>
                </a:solidFill>
                <a:latin typeface="Helvetica Neue"/>
                <a:ea typeface="Helvetica Neue"/>
                <a:cs typeface="Helvetica Neue"/>
                <a:sym typeface="Helvetica Neue"/>
              </a:endParaRPr>
            </a:p>
          </p:txBody>
        </p:sp>
        <p:pic>
          <p:nvPicPr>
            <p:cNvPr descr="pasted-movie.png" id="289" name="Google Shape;289;p22"/>
            <p:cNvPicPr preferRelativeResize="0"/>
            <p:nvPr/>
          </p:nvPicPr>
          <p:blipFill rotWithShape="1">
            <a:blip r:embed="rId6">
              <a:alphaModFix/>
            </a:blip>
            <a:srcRect b="0" l="0" r="0" t="0"/>
            <a:stretch/>
          </p:blipFill>
          <p:spPr>
            <a:xfrm>
              <a:off x="0" y="0"/>
              <a:ext cx="1499104" cy="1787394"/>
            </a:xfrm>
            <a:prstGeom prst="rect">
              <a:avLst/>
            </a:prstGeom>
            <a:noFill/>
            <a:ln>
              <a:noFill/>
            </a:ln>
          </p:spPr>
        </p:pic>
      </p:grpSp>
      <p:sp>
        <p:nvSpPr>
          <p:cNvPr id="290" name="Google Shape;290;p22"/>
          <p:cNvSpPr/>
          <p:nvPr/>
        </p:nvSpPr>
        <p:spPr>
          <a:xfrm>
            <a:off x="307000" y="1330375"/>
            <a:ext cx="12357000" cy="698100"/>
          </a:xfrm>
          <a:prstGeom prst="roundRect">
            <a:avLst>
              <a:gd fmla="val 4384" name="adj"/>
            </a:avLst>
          </a:prstGeom>
          <a:solidFill>
            <a:srgbClr val="FFFFFF"/>
          </a:solidFill>
          <a:ln cap="flat" cmpd="sng" w="1905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100"/>
              <a:buFont typeface="Arial"/>
              <a:buNone/>
            </a:pPr>
            <a:r>
              <a:rPr lang="en" sz="2800"/>
              <a:t>LMs could tackle such tasks by calling </a:t>
            </a:r>
            <a:r>
              <a:rPr b="1" lang="en" sz="2800">
                <a:solidFill>
                  <a:srgbClr val="CC0000"/>
                </a:solidFill>
              </a:rPr>
              <a:t>APIs</a:t>
            </a:r>
            <a:r>
              <a:rPr lang="en" sz="2800"/>
              <a:t> with </a:t>
            </a:r>
            <a:r>
              <a:rPr b="1" lang="en" sz="2800">
                <a:solidFill>
                  <a:srgbClr val="38761D"/>
                </a:solidFill>
              </a:rPr>
              <a:t>rich </a:t>
            </a:r>
            <a:r>
              <a:rPr lang="en" sz="2800"/>
              <a:t>&amp; </a:t>
            </a:r>
            <a:r>
              <a:rPr b="1" lang="en" sz="2800">
                <a:solidFill>
                  <a:srgbClr val="674EA7"/>
                </a:solidFill>
              </a:rPr>
              <a:t>interactive coding</a:t>
            </a:r>
            <a:r>
              <a:rPr lang="en" sz="2800"/>
              <a:t>.</a:t>
            </a:r>
            <a:endParaRPr sz="2800"/>
          </a:p>
        </p:txBody>
      </p:sp>
      <p:sp>
        <p:nvSpPr>
          <p:cNvPr id="291" name="Google Shape;291;p22"/>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3"/>
          <p:cNvSpPr/>
          <p:nvPr/>
        </p:nvSpPr>
        <p:spPr>
          <a:xfrm>
            <a:off x="307000" y="1330375"/>
            <a:ext cx="12357000" cy="698100"/>
          </a:xfrm>
          <a:prstGeom prst="roundRect">
            <a:avLst>
              <a:gd fmla="val 4384" name="adj"/>
            </a:avLst>
          </a:prstGeom>
          <a:solidFill>
            <a:srgbClr val="FFFFFF"/>
          </a:solidFill>
          <a:ln cap="flat" cmpd="sng" w="1905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100"/>
              <a:buFont typeface="Arial"/>
              <a:buNone/>
            </a:pPr>
            <a:r>
              <a:rPr lang="en" sz="2800"/>
              <a:t>LMs could tackle such tasks by calling </a:t>
            </a:r>
            <a:r>
              <a:rPr b="1" lang="en" sz="2800">
                <a:solidFill>
                  <a:srgbClr val="CC0000"/>
                </a:solidFill>
              </a:rPr>
              <a:t>APIs</a:t>
            </a:r>
            <a:r>
              <a:rPr lang="en" sz="2800"/>
              <a:t> with </a:t>
            </a:r>
            <a:r>
              <a:rPr b="1" lang="en" sz="2800">
                <a:solidFill>
                  <a:srgbClr val="38761D"/>
                </a:solidFill>
              </a:rPr>
              <a:t>rich </a:t>
            </a:r>
            <a:r>
              <a:rPr lang="en" sz="2800"/>
              <a:t>&amp; </a:t>
            </a:r>
            <a:r>
              <a:rPr b="1" lang="en" sz="2800">
                <a:solidFill>
                  <a:srgbClr val="674EA7"/>
                </a:solidFill>
              </a:rPr>
              <a:t>interactive coding</a:t>
            </a:r>
            <a:r>
              <a:rPr lang="en" sz="2800"/>
              <a:t>.</a:t>
            </a:r>
            <a:endParaRPr sz="2800"/>
          </a:p>
        </p:txBody>
      </p:sp>
      <p:sp>
        <p:nvSpPr>
          <p:cNvPr id="297" name="Google Shape;297;p23"/>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Interactive Coding Agents for Personal Apps</a:t>
            </a:r>
            <a:endParaRPr sz="4500"/>
          </a:p>
        </p:txBody>
      </p:sp>
      <p:sp>
        <p:nvSpPr>
          <p:cNvPr id="298" name="Google Shape;298;p23"/>
          <p:cNvSpPr txBox="1"/>
          <p:nvPr/>
        </p:nvSpPr>
        <p:spPr>
          <a:xfrm rot="5330096">
            <a:off x="10803371" y="2449785"/>
            <a:ext cx="1032814" cy="539508"/>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3500"/>
              <a:buFont typeface="Helvetica Neue"/>
              <a:buNone/>
            </a:pPr>
            <a:r>
              <a:rPr b="0" i="0" lang="en" sz="3500" u="none" cap="none" strike="noStrike">
                <a:solidFill>
                  <a:srgbClr val="000000"/>
                </a:solidFill>
                <a:latin typeface="Helvetica Neue"/>
                <a:ea typeface="Helvetica Neue"/>
                <a:cs typeface="Helvetica Neue"/>
                <a:sym typeface="Helvetica Neue"/>
              </a:rPr>
              <a:t>Joe</a:t>
            </a:r>
            <a:endParaRPr/>
          </a:p>
        </p:txBody>
      </p:sp>
      <p:sp>
        <p:nvSpPr>
          <p:cNvPr id="299" name="Google Shape;299;p23"/>
          <p:cNvSpPr/>
          <p:nvPr/>
        </p:nvSpPr>
        <p:spPr>
          <a:xfrm>
            <a:off x="307000" y="4179675"/>
            <a:ext cx="6882000" cy="1366800"/>
          </a:xfrm>
          <a:prstGeom prst="roundRect">
            <a:avLst>
              <a:gd fmla="val 6385" name="adj"/>
            </a:avLst>
          </a:prstGeom>
          <a:solidFill>
            <a:srgbClr val="000000"/>
          </a:solidFill>
          <a:ln>
            <a:noFill/>
          </a:ln>
        </p:spPr>
        <p:txBody>
          <a:bodyPr anchorCtr="0" anchor="ctr" bIns="27075" lIns="27075" spcFirstLastPara="1" rIns="27075" wrap="square" tIns="27075">
            <a:noAutofit/>
          </a:bodyPr>
          <a:lstStyle/>
          <a:p>
            <a:pPr indent="0" lvl="0" marL="0" marR="0" rtl="0" algn="l">
              <a:lnSpc>
                <a:spcPct val="9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token </a:t>
            </a:r>
            <a:r>
              <a:rPr b="0" i="0" lang="en" sz="2200" u="none" cap="none" strike="noStrike">
                <a:solidFill>
                  <a:srgbClr val="FF3333"/>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 simple_note.</a:t>
            </a:r>
            <a:r>
              <a:rPr b="0" i="0" lang="en" sz="2200" u="none" cap="none" strike="noStrike">
                <a:solidFill>
                  <a:srgbClr val="66FFFF"/>
                </a:solidFill>
                <a:latin typeface="Helvetica Neue"/>
                <a:ea typeface="Helvetica Neue"/>
                <a:cs typeface="Helvetica Neue"/>
                <a:sym typeface="Helvetica Neue"/>
              </a:rPr>
              <a:t>login</a:t>
            </a:r>
            <a:r>
              <a:rPr b="0" i="0" lang="en" sz="2200" u="none" cap="none" strike="noStrike">
                <a:solidFill>
                  <a:srgbClr val="FFFFFF"/>
                </a:solidFill>
                <a:latin typeface="Helvetica Neue"/>
                <a:ea typeface="Helvetica Neue"/>
                <a:cs typeface="Helvetica Neue"/>
                <a:sym typeface="Helvetica Neue"/>
              </a:rPr>
              <a:t>(…)</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“token”</a:t>
            </a:r>
            <a:r>
              <a:rPr b="0" i="0" lang="en" sz="2200" u="none" cap="none" strike="noStrike">
                <a:solidFill>
                  <a:srgbClr val="FFD966"/>
                </a:solidFill>
                <a:latin typeface="Helvetica Neue"/>
                <a:ea typeface="Helvetica Neue"/>
                <a:cs typeface="Helvetica Neue"/>
                <a:sym typeface="Helvetica Neue"/>
              </a:rPr>
              <a:t>]</a:t>
            </a:r>
            <a:br>
              <a:rPr b="0" i="0" lang="en" sz="2200" u="none" cap="none" strike="noStrike">
                <a:solidFill>
                  <a:srgbClr val="FFFFFF"/>
                </a:solidFill>
                <a:latin typeface="Helvetica Neue"/>
                <a:ea typeface="Helvetica Neue"/>
                <a:cs typeface="Helvetica Neue"/>
                <a:sym typeface="Helvetica Neue"/>
              </a:rPr>
            </a:br>
            <a:r>
              <a:rPr b="0" i="0" lang="en" sz="2200" u="none" cap="none" strike="noStrike">
                <a:solidFill>
                  <a:srgbClr val="FFFFFF"/>
                </a:solidFill>
                <a:latin typeface="Helvetica Neue"/>
                <a:ea typeface="Helvetica Neue"/>
                <a:cs typeface="Helvetica Neue"/>
                <a:sym typeface="Helvetica Neue"/>
              </a:rPr>
              <a:t>  notes </a:t>
            </a:r>
            <a:r>
              <a:rPr b="0" i="0" lang="en" sz="2200" u="none" cap="none" strike="noStrike">
                <a:solidFill>
                  <a:srgbClr val="FF3333"/>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 simple_note.</a:t>
            </a:r>
            <a:r>
              <a:rPr b="0" i="0" lang="en" sz="2200" u="none" cap="none" strike="noStrike">
                <a:solidFill>
                  <a:srgbClr val="66FFFF"/>
                </a:solidFill>
                <a:latin typeface="Helvetica Neue"/>
                <a:ea typeface="Helvetica Neue"/>
                <a:cs typeface="Helvetica Neue"/>
                <a:sym typeface="Helvetica Neue"/>
              </a:rPr>
              <a:t>search_notes</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“workout”</a:t>
            </a:r>
            <a:r>
              <a:rPr b="0" i="0" lang="en" sz="2200" u="none" cap="none" strike="noStrike">
                <a:solidFill>
                  <a:srgbClr val="FFFFFF"/>
                </a:solidFill>
                <a:latin typeface="Helvetica Neue"/>
                <a:ea typeface="Helvetica Neue"/>
                <a:cs typeface="Helvetica Neue"/>
                <a:sym typeface="Helvetica Neue"/>
              </a:rPr>
              <a:t>, </a:t>
            </a:r>
            <a:r>
              <a:rPr b="0" i="0" lang="en" sz="2200" u="none" cap="none" strike="noStrike">
                <a:solidFill>
                  <a:srgbClr val="FF8000"/>
                </a:solidFill>
                <a:latin typeface="Helvetica Neue"/>
                <a:ea typeface="Helvetica Neue"/>
                <a:cs typeface="Helvetica Neue"/>
                <a:sym typeface="Helvetica Neue"/>
              </a:rPr>
              <a:t>token</a:t>
            </a:r>
            <a:r>
              <a:rPr b="0" i="0" lang="en" sz="2200" u="none" cap="none" strike="noStrike">
                <a:solidFill>
                  <a:srgbClr val="FFD966"/>
                </a:solidFill>
                <a:latin typeface="Helvetica Neue"/>
                <a:ea typeface="Helvetica Neue"/>
                <a:cs typeface="Helvetica Neue"/>
                <a:sym typeface="Helvetica Neue"/>
              </a:rPr>
              <a:t>)</a:t>
            </a:r>
            <a:br>
              <a:rPr b="0" i="0" lang="en" sz="2200" u="none" cap="none" strike="noStrike">
                <a:solidFill>
                  <a:srgbClr val="FFFFFF"/>
                </a:solidFill>
                <a:latin typeface="Helvetica Neue"/>
                <a:ea typeface="Helvetica Neue"/>
                <a:cs typeface="Helvetica Neue"/>
                <a:sym typeface="Helvetica Neue"/>
              </a:rPr>
            </a:br>
            <a:r>
              <a:rPr b="0" i="0" lang="en" sz="2200" u="none" cap="none" strike="noStrike">
                <a:solidFill>
                  <a:srgbClr val="FFFFFF"/>
                </a:solidFill>
                <a:latin typeface="Helvetica Neue"/>
                <a:ea typeface="Helvetica Neue"/>
                <a:cs typeface="Helvetica Neue"/>
                <a:sym typeface="Helvetica Neue"/>
              </a:rPr>
              <a:t>  </a:t>
            </a:r>
            <a:r>
              <a:rPr b="0" i="0" lang="en" sz="2200" u="none" cap="none" strike="noStrike">
                <a:solidFill>
                  <a:srgbClr val="66FFFF"/>
                </a:solidFill>
                <a:latin typeface="Helvetica Neue"/>
                <a:ea typeface="Helvetica Neue"/>
                <a:cs typeface="Helvetica Neue"/>
                <a:sym typeface="Helvetica Neue"/>
              </a:rPr>
              <a:t>print</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notes</a:t>
            </a:r>
            <a:r>
              <a:rPr b="0" i="0" lang="en" sz="2200" u="none" cap="none" strike="noStrike">
                <a:solidFill>
                  <a:srgbClr val="FF00FF"/>
                </a:solidFill>
                <a:latin typeface="Helvetica Neue"/>
                <a:ea typeface="Helvetica Neue"/>
                <a:cs typeface="Helvetica Neue"/>
                <a:sym typeface="Helvetica Neue"/>
              </a:rPr>
              <a:t>[</a:t>
            </a:r>
            <a:r>
              <a:rPr b="0" i="0" lang="en" sz="2200" u="none" cap="none" strike="noStrike">
                <a:solidFill>
                  <a:srgbClr val="9900FF"/>
                </a:solidFill>
                <a:latin typeface="Helvetica Neue"/>
                <a:ea typeface="Helvetica Neue"/>
                <a:cs typeface="Helvetica Neue"/>
                <a:sym typeface="Helvetica Neue"/>
              </a:rPr>
              <a:t>0</a:t>
            </a:r>
            <a:r>
              <a:rPr b="0" i="0" lang="en" sz="2200" u="none" cap="none" strike="noStrike">
                <a:solidFill>
                  <a:srgbClr val="FF00FF"/>
                </a:solidFill>
                <a:latin typeface="Helvetica Neue"/>
                <a:ea typeface="Helvetica Neue"/>
                <a:cs typeface="Helvetica Neue"/>
                <a:sym typeface="Helvetica Neue"/>
              </a:rPr>
              <a:t>]</a:t>
            </a:r>
            <a:r>
              <a:rPr b="0" i="0" lang="en" sz="2200" u="none" cap="none" strike="noStrike">
                <a:solidFill>
                  <a:srgbClr val="FFD966"/>
                </a:solidFill>
                <a:latin typeface="Helvetica Neue"/>
                <a:ea typeface="Helvetica Neue"/>
                <a:cs typeface="Helvetica Neue"/>
                <a:sym typeface="Helvetica Neue"/>
              </a:rPr>
              <a:t>) </a:t>
            </a:r>
            <a:r>
              <a:rPr b="0" i="0" lang="en" sz="2200" u="none" cap="none" strike="noStrike">
                <a:solidFill>
                  <a:srgbClr val="929292"/>
                </a:solidFill>
                <a:latin typeface="Helvetica Neue"/>
                <a:ea typeface="Helvetica Neue"/>
                <a:cs typeface="Helvetica Neue"/>
                <a:sym typeface="Helvetica Neue"/>
              </a:rPr>
              <a:t># found one, show it …</a:t>
            </a:r>
            <a:endParaRPr sz="2200"/>
          </a:p>
        </p:txBody>
      </p:sp>
      <p:sp>
        <p:nvSpPr>
          <p:cNvPr id="300" name="Google Shape;300;p23"/>
          <p:cNvSpPr/>
          <p:nvPr/>
        </p:nvSpPr>
        <p:spPr>
          <a:xfrm>
            <a:off x="307000" y="3397925"/>
            <a:ext cx="6882000" cy="698100"/>
          </a:xfrm>
          <a:prstGeom prst="roundRect">
            <a:avLst>
              <a:gd fmla="val 14259" name="adj"/>
            </a:avLst>
          </a:prstGeom>
          <a:noFill/>
          <a:ln cap="flat" cmpd="sng" w="1905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301" name="Google Shape;301;p23"/>
          <p:cNvSpPr txBox="1"/>
          <p:nvPr/>
        </p:nvSpPr>
        <p:spPr>
          <a:xfrm>
            <a:off x="570125" y="3504075"/>
            <a:ext cx="5749200" cy="408600"/>
          </a:xfrm>
          <a:prstGeom prst="rect">
            <a:avLst/>
          </a:prstGeom>
          <a:noFill/>
          <a:ln>
            <a:noFill/>
          </a:ln>
        </p:spPr>
        <p:txBody>
          <a:bodyPr anchorCtr="0" anchor="ctr" bIns="27075" lIns="27075" spcFirstLastPara="1" rIns="27075" wrap="square" tIns="27075">
            <a:spAutoFit/>
          </a:bodyPr>
          <a:lstStyle/>
          <a:p>
            <a:pPr indent="0" lvl="0" marL="0" marR="0" rtl="0" algn="l">
              <a:lnSpc>
                <a:spcPct val="100000"/>
              </a:lnSpc>
              <a:spcBef>
                <a:spcPts val="0"/>
              </a:spcBef>
              <a:spcAft>
                <a:spcPts val="0"/>
              </a:spcAft>
              <a:buClr>
                <a:srgbClr val="000000"/>
              </a:buClr>
              <a:buSzPts val="3000"/>
              <a:buFont typeface="Arial"/>
              <a:buNone/>
            </a:pPr>
            <a:r>
              <a:rPr b="0" i="0" lang="en" sz="2300" u="none" cap="none" strike="noStrike">
                <a:solidFill>
                  <a:srgbClr val="000000"/>
                </a:solidFill>
                <a:latin typeface="Arial"/>
                <a:ea typeface="Arial"/>
                <a:cs typeface="Arial"/>
                <a:sym typeface="Arial"/>
              </a:rPr>
              <a:t>Let me find Joe's today's workout </a:t>
            </a:r>
            <a:r>
              <a:rPr lang="en" sz="2300"/>
              <a:t>plan</a:t>
            </a:r>
            <a:r>
              <a:rPr b="0" i="0" lang="en" sz="2300" u="none" cap="none" strike="noStrike">
                <a:solidFill>
                  <a:srgbClr val="000000"/>
                </a:solidFill>
                <a:latin typeface="Arial"/>
                <a:ea typeface="Arial"/>
                <a:cs typeface="Arial"/>
                <a:sym typeface="Arial"/>
              </a:rPr>
              <a:t>. </a:t>
            </a:r>
            <a:endParaRPr sz="2300"/>
          </a:p>
        </p:txBody>
      </p:sp>
      <p:pic>
        <p:nvPicPr>
          <p:cNvPr descr="pasted-movie.png" id="302" name="Google Shape;302;p23"/>
          <p:cNvPicPr preferRelativeResize="0"/>
          <p:nvPr/>
        </p:nvPicPr>
        <p:blipFill rotWithShape="1">
          <a:blip r:embed="rId3">
            <a:alphaModFix/>
          </a:blip>
          <a:srcRect b="0" l="0" r="0" t="0"/>
          <a:stretch/>
        </p:blipFill>
        <p:spPr>
          <a:xfrm>
            <a:off x="6197148" y="3243048"/>
            <a:ext cx="999050" cy="999050"/>
          </a:xfrm>
          <a:prstGeom prst="rect">
            <a:avLst/>
          </a:prstGeom>
          <a:noFill/>
          <a:ln>
            <a:noFill/>
          </a:ln>
        </p:spPr>
      </p:pic>
      <p:sp>
        <p:nvSpPr>
          <p:cNvPr id="303" name="Google Shape;303;p23"/>
          <p:cNvSpPr/>
          <p:nvPr/>
        </p:nvSpPr>
        <p:spPr>
          <a:xfrm>
            <a:off x="307000" y="5729450"/>
            <a:ext cx="6882000" cy="698100"/>
          </a:xfrm>
          <a:prstGeom prst="roundRect">
            <a:avLst>
              <a:gd fmla="val 8750" name="adj"/>
            </a:avLst>
          </a:prstGeom>
          <a:solidFill>
            <a:srgbClr val="0076B9"/>
          </a:solid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 Monday: ... 25 min</a:t>
            </a:r>
            <a:r>
              <a:rPr lang="en" sz="2200">
                <a:solidFill>
                  <a:srgbClr val="FFFFFF"/>
                </a:solidFill>
                <a:latin typeface="Helvetica Neue"/>
                <a:ea typeface="Helvetica Neue"/>
                <a:cs typeface="Helvetica Neue"/>
                <a:sym typeface="Helvetica Neue"/>
              </a:rPr>
              <a:t>s</a:t>
            </a:r>
            <a:r>
              <a:rPr b="0" i="0" lang="en" sz="2200" u="none" cap="none" strike="noStrike">
                <a:solidFill>
                  <a:srgbClr val="FFFFFF"/>
                </a:solidFill>
                <a:latin typeface="Helvetica Neue"/>
                <a:ea typeface="Helvetica Neue"/>
                <a:cs typeface="Helvetica Neue"/>
                <a:sym typeface="Helvetica Neue"/>
              </a:rPr>
              <a:t> ... Tuesday ... 45 min</a:t>
            </a:r>
            <a:r>
              <a:rPr lang="en" sz="2200">
                <a:solidFill>
                  <a:srgbClr val="FFFFFF"/>
                </a:solidFill>
                <a:latin typeface="Helvetica Neue"/>
                <a:ea typeface="Helvetica Neue"/>
                <a:cs typeface="Helvetica Neue"/>
                <a:sym typeface="Helvetica Neue"/>
              </a:rPr>
              <a:t>s</a:t>
            </a:r>
            <a:r>
              <a:rPr b="0" i="0" lang="en" sz="2200" u="none" cap="none" strike="noStrike">
                <a:solidFill>
                  <a:srgbClr val="FFFFFF"/>
                </a:solidFill>
                <a:latin typeface="Helvetica Neue"/>
                <a:ea typeface="Helvetica Neue"/>
                <a:cs typeface="Helvetica Neue"/>
                <a:sym typeface="Helvetica Neue"/>
              </a:rPr>
              <a:t> ...</a:t>
            </a:r>
            <a:endParaRPr sz="2200"/>
          </a:p>
        </p:txBody>
      </p:sp>
      <p:sp>
        <p:nvSpPr>
          <p:cNvPr id="304" name="Google Shape;304;p23"/>
          <p:cNvSpPr/>
          <p:nvPr/>
        </p:nvSpPr>
        <p:spPr>
          <a:xfrm>
            <a:off x="307000" y="6522125"/>
            <a:ext cx="6882000" cy="698100"/>
          </a:xfrm>
          <a:prstGeom prst="roundRect">
            <a:avLst>
              <a:gd fmla="val 14259" name="adj"/>
            </a:avLst>
          </a:prstGeom>
          <a:noFill/>
          <a:ln cap="flat" cmpd="sng" w="1905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305" name="Google Shape;305;p23"/>
          <p:cNvSpPr txBox="1"/>
          <p:nvPr/>
        </p:nvSpPr>
        <p:spPr>
          <a:xfrm>
            <a:off x="570125" y="6666875"/>
            <a:ext cx="6473700" cy="408600"/>
          </a:xfrm>
          <a:prstGeom prst="rect">
            <a:avLst/>
          </a:prstGeom>
          <a:noFill/>
          <a:ln>
            <a:noFill/>
          </a:ln>
        </p:spPr>
        <p:txBody>
          <a:bodyPr anchorCtr="0" anchor="ctr" bIns="27075" lIns="27075" spcFirstLastPara="1" rIns="27075" wrap="square" tIns="27075">
            <a:spAutoFit/>
          </a:bodyPr>
          <a:lstStyle/>
          <a:p>
            <a:pPr indent="0" lvl="0" marL="0" marR="0" rtl="0" algn="l">
              <a:lnSpc>
                <a:spcPct val="100000"/>
              </a:lnSpc>
              <a:spcBef>
                <a:spcPts val="0"/>
              </a:spcBef>
              <a:spcAft>
                <a:spcPts val="0"/>
              </a:spcAft>
              <a:buClr>
                <a:srgbClr val="000000"/>
              </a:buClr>
              <a:buSzPts val="3000"/>
              <a:buFont typeface="Arial"/>
              <a:buNone/>
            </a:pPr>
            <a:r>
              <a:rPr lang="en" sz="2300"/>
              <a:t>Plan is day-wise, let’s see what day is today.</a:t>
            </a:r>
            <a:endParaRPr sz="2300"/>
          </a:p>
        </p:txBody>
      </p:sp>
      <p:sp>
        <p:nvSpPr>
          <p:cNvPr id="306" name="Google Shape;306;p23"/>
          <p:cNvSpPr/>
          <p:nvPr/>
        </p:nvSpPr>
        <p:spPr>
          <a:xfrm>
            <a:off x="307000" y="7391000"/>
            <a:ext cx="6882000" cy="571200"/>
          </a:xfrm>
          <a:prstGeom prst="roundRect">
            <a:avLst>
              <a:gd fmla="val 18114" name="adj"/>
            </a:avLst>
          </a:prstGeom>
          <a:solidFill>
            <a:srgbClr val="000000"/>
          </a:solidFill>
          <a:ln>
            <a:noFill/>
          </a:ln>
        </p:spPr>
        <p:txBody>
          <a:bodyPr anchorCtr="0" anchor="ctr" bIns="27075" lIns="27075" spcFirstLastPara="1" rIns="27075" wrap="square" tIns="27075">
            <a:noAutofit/>
          </a:bodyPr>
          <a:lstStyle/>
          <a:p>
            <a:pPr indent="0" lvl="0" marL="0" marR="0" rtl="0" algn="l">
              <a:lnSpc>
                <a:spcPct val="9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a:t>
            </a:r>
            <a:r>
              <a:rPr b="0" i="0" lang="en" sz="2200" u="none" cap="none" strike="noStrike">
                <a:solidFill>
                  <a:srgbClr val="66FFFF"/>
                </a:solidFill>
                <a:latin typeface="Helvetica Neue"/>
                <a:ea typeface="Helvetica Neue"/>
                <a:cs typeface="Helvetica Neue"/>
                <a:sym typeface="Helvetica Neue"/>
              </a:rPr>
              <a:t>print</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datetime.</a:t>
            </a:r>
            <a:r>
              <a:rPr b="0" i="0" lang="en" sz="2200" u="none" cap="none" strike="noStrike">
                <a:solidFill>
                  <a:srgbClr val="66FFFF"/>
                </a:solidFill>
                <a:latin typeface="Helvetica Neue"/>
                <a:ea typeface="Helvetica Neue"/>
                <a:cs typeface="Helvetica Neue"/>
                <a:sym typeface="Helvetica Neue"/>
              </a:rPr>
              <a:t>now</a:t>
            </a:r>
            <a:r>
              <a:rPr b="0" i="0" lang="en" sz="2200" u="none" cap="none" strike="noStrike">
                <a:solidFill>
                  <a:srgbClr val="B266FF"/>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a:t>
            </a:r>
            <a:r>
              <a:rPr b="0" i="0" lang="en" sz="2200" u="none" cap="none" strike="noStrike">
                <a:solidFill>
                  <a:srgbClr val="66FFFF"/>
                </a:solidFill>
                <a:latin typeface="Helvetica Neue"/>
                <a:ea typeface="Helvetica Neue"/>
                <a:cs typeface="Helvetica Neue"/>
                <a:sym typeface="Helvetica Neue"/>
              </a:rPr>
              <a:t>strftime</a:t>
            </a:r>
            <a:r>
              <a:rPr b="0" i="0" lang="en" sz="2200" u="none" cap="none" strike="noStrike">
                <a:solidFill>
                  <a:srgbClr val="B266FF"/>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“%A”</a:t>
            </a:r>
            <a:r>
              <a:rPr b="0" i="0" lang="en" sz="2200" u="none" cap="none" strike="noStrike">
                <a:solidFill>
                  <a:srgbClr val="B266FF"/>
                </a:solidFill>
                <a:latin typeface="Helvetica Neue"/>
                <a:ea typeface="Helvetica Neue"/>
                <a:cs typeface="Helvetica Neue"/>
                <a:sym typeface="Helvetica Neue"/>
              </a:rPr>
              <a:t>)</a:t>
            </a:r>
            <a:r>
              <a:rPr b="0" i="0" lang="en" sz="2200" u="none" cap="none" strike="noStrike">
                <a:solidFill>
                  <a:srgbClr val="FFD966"/>
                </a:solidFill>
                <a:latin typeface="Helvetica Neue"/>
                <a:ea typeface="Helvetica Neue"/>
                <a:cs typeface="Helvetica Neue"/>
                <a:sym typeface="Helvetica Neue"/>
              </a:rPr>
              <a:t>)</a:t>
            </a:r>
            <a:endParaRPr sz="2200"/>
          </a:p>
        </p:txBody>
      </p:sp>
      <p:sp>
        <p:nvSpPr>
          <p:cNvPr id="307" name="Google Shape;307;p23"/>
          <p:cNvSpPr/>
          <p:nvPr/>
        </p:nvSpPr>
        <p:spPr>
          <a:xfrm>
            <a:off x="307000" y="8132975"/>
            <a:ext cx="6882000" cy="571200"/>
          </a:xfrm>
          <a:prstGeom prst="roundRect">
            <a:avLst>
              <a:gd fmla="val 16100" name="adj"/>
            </a:avLst>
          </a:prstGeom>
          <a:solidFill>
            <a:srgbClr val="0076B9"/>
          </a:solid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Tuesday</a:t>
            </a:r>
            <a:endParaRPr sz="2200"/>
          </a:p>
        </p:txBody>
      </p:sp>
      <p:sp>
        <p:nvSpPr>
          <p:cNvPr id="308" name="Google Shape;308;p23"/>
          <p:cNvSpPr/>
          <p:nvPr/>
        </p:nvSpPr>
        <p:spPr>
          <a:xfrm>
            <a:off x="7395425" y="3397925"/>
            <a:ext cx="5344800" cy="1793400"/>
          </a:xfrm>
          <a:prstGeom prst="roundRect">
            <a:avLst>
              <a:gd fmla="val 4902" name="adj"/>
            </a:avLst>
          </a:prstGeom>
          <a:noFill/>
          <a:ln cap="flat" cmpd="sng" w="254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309" name="Google Shape;309;p23"/>
          <p:cNvSpPr/>
          <p:nvPr/>
        </p:nvSpPr>
        <p:spPr>
          <a:xfrm>
            <a:off x="7395425" y="5302925"/>
            <a:ext cx="5344800" cy="3401400"/>
          </a:xfrm>
          <a:prstGeom prst="roundRect">
            <a:avLst>
              <a:gd fmla="val 3547" name="adj"/>
            </a:avLst>
          </a:prstGeom>
          <a:solidFill>
            <a:srgbClr val="000000"/>
          </a:solidFill>
          <a:ln>
            <a:noFill/>
          </a:ln>
        </p:spPr>
        <p:txBody>
          <a:bodyPr anchorCtr="0" anchor="ctr" bIns="27075" lIns="27075" spcFirstLastPara="1" rIns="27075" wrap="square" tIns="27075">
            <a:noAutofit/>
          </a:bodyPr>
          <a:lstStyle/>
          <a:p>
            <a:pPr indent="0" lvl="0" marL="0" marR="0" rtl="0" algn="l">
              <a:lnSpc>
                <a:spcPct val="90000"/>
              </a:lnSpc>
              <a:spcBef>
                <a:spcPts val="0"/>
              </a:spcBef>
              <a:spcAft>
                <a:spcPts val="0"/>
              </a:spcAft>
              <a:buClr>
                <a:srgbClr val="FFFFFF"/>
              </a:buClr>
              <a:buSzPts val="2700"/>
              <a:buFont typeface="Helvetica Neue"/>
              <a:buNone/>
            </a:pPr>
            <a:r>
              <a:rPr b="0" i="0" lang="en" sz="2000" u="none" cap="none" strike="noStrike">
                <a:solidFill>
                  <a:srgbClr val="FFFFFF"/>
                </a:solidFill>
                <a:latin typeface="Helvetica Neue"/>
                <a:ea typeface="Helvetica Neue"/>
                <a:cs typeface="Helvetica Neue"/>
                <a:sym typeface="Helvetica Neue"/>
              </a:rPr>
              <a:t>  workout_mins </a:t>
            </a:r>
            <a:r>
              <a:rPr b="0" i="0" lang="en" sz="2000" u="none" cap="none" strike="noStrike">
                <a:solidFill>
                  <a:srgbClr val="FF3333"/>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B266FF"/>
                </a:solidFill>
                <a:latin typeface="Helvetica Neue"/>
                <a:ea typeface="Helvetica Neue"/>
                <a:cs typeface="Helvetica Neue"/>
                <a:sym typeface="Helvetica Neue"/>
              </a:rPr>
              <a:t>45</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token </a:t>
            </a:r>
            <a:r>
              <a:rPr b="0" i="0" lang="en" sz="2000" u="none" cap="none" strike="noStrike">
                <a:solidFill>
                  <a:srgbClr val="FF3333"/>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spotify.</a:t>
            </a:r>
            <a:r>
              <a:rPr b="0" i="0" lang="en" sz="2000" u="none" cap="none" strike="noStrike">
                <a:solidFill>
                  <a:srgbClr val="66FFFF"/>
                </a:solidFill>
                <a:latin typeface="Helvetica Neue"/>
                <a:ea typeface="Helvetica Neue"/>
                <a:cs typeface="Helvetica Neue"/>
                <a:sym typeface="Helvetica Neue"/>
              </a:rPr>
              <a:t>login</a:t>
            </a:r>
            <a:r>
              <a:rPr b="0" i="0" lang="en" sz="2000" u="none" cap="none" strike="noStrike">
                <a:solidFill>
                  <a:srgbClr val="FFD966"/>
                </a:solidFill>
                <a:latin typeface="Helvetica Neue"/>
                <a:ea typeface="Helvetica Neue"/>
                <a:cs typeface="Helvetica Neue"/>
                <a:sym typeface="Helvetica Neue"/>
              </a:rPr>
              <a:t>(</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D966"/>
                </a:solidFill>
                <a:latin typeface="Helvetica Neue"/>
                <a:ea typeface="Helvetica Neue"/>
                <a:cs typeface="Helvetica Neue"/>
                <a:sym typeface="Helvetica Neue"/>
              </a:rPr>
              <a:t>)[</a:t>
            </a:r>
            <a:r>
              <a:rPr b="0" i="0" lang="en" sz="2000" u="none" cap="none" strike="noStrike">
                <a:solidFill>
                  <a:srgbClr val="FFFF99"/>
                </a:solidFill>
                <a:latin typeface="Helvetica Neue"/>
                <a:ea typeface="Helvetica Neue"/>
                <a:cs typeface="Helvetica Neue"/>
                <a:sym typeface="Helvetica Neue"/>
              </a:rPr>
              <a:t>"token"</a:t>
            </a:r>
            <a:r>
              <a:rPr b="0" i="0" lang="en" sz="2000" u="none" cap="none" strike="noStrike">
                <a:solidFill>
                  <a:srgbClr val="FFD966"/>
                </a:solidFill>
                <a:latin typeface="Helvetica Neue"/>
                <a:ea typeface="Helvetica Neue"/>
                <a:cs typeface="Helvetica Neue"/>
                <a:sym typeface="Helvetica Neue"/>
              </a:rPr>
              <a:t>]</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playlists </a:t>
            </a:r>
            <a:r>
              <a:rPr b="0" i="0" lang="en" sz="2000" u="none" cap="none" strike="noStrike">
                <a:solidFill>
                  <a:srgbClr val="FF3333"/>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spotify.</a:t>
            </a:r>
            <a:r>
              <a:rPr b="0" i="0" lang="en" sz="2000" u="none" cap="none" strike="noStrike">
                <a:solidFill>
                  <a:srgbClr val="66FFFF"/>
                </a:solidFill>
                <a:latin typeface="Helvetica Neue"/>
                <a:ea typeface="Helvetica Neue"/>
                <a:cs typeface="Helvetica Neue"/>
                <a:sym typeface="Helvetica Neue"/>
              </a:rPr>
              <a:t>playlist_library</a:t>
            </a:r>
            <a:r>
              <a:rPr b="0" i="0" lang="en" sz="2000" u="none" cap="none" strike="noStrike">
                <a:solidFill>
                  <a:srgbClr val="FFFFFF"/>
                </a:solidFill>
                <a:latin typeface="Helvetica Neue"/>
                <a:ea typeface="Helvetica Neue"/>
                <a:cs typeface="Helvetica Neue"/>
                <a:sym typeface="Helvetica Neue"/>
              </a:rPr>
              <a:t>(token)</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FF3333"/>
                </a:solidFill>
                <a:latin typeface="Helvetica Neue"/>
                <a:ea typeface="Helvetica Neue"/>
                <a:cs typeface="Helvetica Neue"/>
                <a:sym typeface="Helvetica Neue"/>
              </a:rPr>
              <a:t>for</a:t>
            </a:r>
            <a:r>
              <a:rPr b="0" i="0" lang="en" sz="2000" u="none" cap="none" strike="noStrike">
                <a:solidFill>
                  <a:srgbClr val="FFFFFF"/>
                </a:solidFill>
                <a:latin typeface="Helvetica Neue"/>
                <a:ea typeface="Helvetica Neue"/>
                <a:cs typeface="Helvetica Neue"/>
                <a:sym typeface="Helvetica Neue"/>
              </a:rPr>
              <a:t> playlist in playlists:</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duration </a:t>
            </a:r>
            <a:r>
              <a:rPr b="0" i="0" lang="en" sz="2000" u="none" cap="none" strike="noStrike">
                <a:solidFill>
                  <a:srgbClr val="FF3333"/>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B266FF"/>
                </a:solidFill>
                <a:latin typeface="Helvetica Neue"/>
                <a:ea typeface="Helvetica Neue"/>
                <a:cs typeface="Helvetica Neue"/>
                <a:sym typeface="Helvetica Neue"/>
              </a:rPr>
              <a:t>0</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FF3333"/>
                </a:solidFill>
                <a:latin typeface="Helvetica Neue"/>
                <a:ea typeface="Helvetica Neue"/>
                <a:cs typeface="Helvetica Neue"/>
                <a:sym typeface="Helvetica Neue"/>
              </a:rPr>
              <a:t>for</a:t>
            </a:r>
            <a:r>
              <a:rPr b="0" i="0" lang="en" sz="2000" u="none" cap="none" strike="noStrike">
                <a:solidFill>
                  <a:srgbClr val="FFFFFF"/>
                </a:solidFill>
                <a:latin typeface="Helvetica Neue"/>
                <a:ea typeface="Helvetica Neue"/>
                <a:cs typeface="Helvetica Neue"/>
                <a:sym typeface="Helvetica Neue"/>
              </a:rPr>
              <a:t> id </a:t>
            </a:r>
            <a:r>
              <a:rPr b="0" i="0" lang="en" sz="2000" u="none" cap="none" strike="noStrike">
                <a:solidFill>
                  <a:srgbClr val="FF3333"/>
                </a:solidFill>
                <a:latin typeface="Helvetica Neue"/>
                <a:ea typeface="Helvetica Neue"/>
                <a:cs typeface="Helvetica Neue"/>
                <a:sym typeface="Helvetica Neue"/>
              </a:rPr>
              <a:t>in</a:t>
            </a:r>
            <a:r>
              <a:rPr b="0" i="0" lang="en" sz="2000" u="none" cap="none" strike="noStrike">
                <a:solidFill>
                  <a:srgbClr val="FFFFFF"/>
                </a:solidFill>
                <a:latin typeface="Helvetica Neue"/>
                <a:ea typeface="Helvetica Neue"/>
                <a:cs typeface="Helvetica Neue"/>
                <a:sym typeface="Helvetica Neue"/>
              </a:rPr>
              <a:t> playlist</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FF99"/>
                </a:solidFill>
                <a:latin typeface="Helvetica Neue"/>
                <a:ea typeface="Helvetica Neue"/>
                <a:cs typeface="Helvetica Neue"/>
                <a:sym typeface="Helvetica Neue"/>
              </a:rPr>
              <a:t>"song_ids"</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duration </a:t>
            </a:r>
            <a:r>
              <a:rPr b="0" i="0" lang="en" sz="2000" u="none" cap="none" strike="noStrike">
                <a:solidFill>
                  <a:srgbClr val="FF3333"/>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spotify.</a:t>
            </a:r>
            <a:r>
              <a:rPr b="0" i="0" lang="en" sz="2000" u="none" cap="none" strike="noStrike">
                <a:solidFill>
                  <a:srgbClr val="66FFFF"/>
                </a:solidFill>
                <a:latin typeface="Helvetica Neue"/>
                <a:ea typeface="Helvetica Neue"/>
                <a:cs typeface="Helvetica Neue"/>
                <a:sym typeface="Helvetica Neue"/>
              </a:rPr>
              <a:t>song</a:t>
            </a:r>
            <a:r>
              <a:rPr b="0" i="0" lang="en" sz="2000" u="none" cap="none" strike="noStrike">
                <a:solidFill>
                  <a:srgbClr val="FFFFFF"/>
                </a:solidFill>
                <a:latin typeface="Helvetica Neue"/>
                <a:ea typeface="Helvetica Neue"/>
                <a:cs typeface="Helvetica Neue"/>
                <a:sym typeface="Helvetica Neue"/>
              </a:rPr>
              <a:t>(id)</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FF99"/>
                </a:solidFill>
                <a:latin typeface="Helvetica Neue"/>
                <a:ea typeface="Helvetica Neue"/>
                <a:cs typeface="Helvetica Neue"/>
                <a:sym typeface="Helvetica Neue"/>
              </a:rPr>
              <a:t>"duration"</a:t>
            </a:r>
            <a:r>
              <a:rPr b="0" i="0" lang="en" sz="2000" u="none" cap="none" strike="noStrike">
                <a:solidFill>
                  <a:srgbClr val="B266FF"/>
                </a:solidFill>
                <a:latin typeface="Helvetica Neue"/>
                <a:ea typeface="Helvetica Neue"/>
                <a:cs typeface="Helvetica Neue"/>
                <a:sym typeface="Helvetica Neue"/>
              </a:rPr>
              <a:t>]</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FF3333"/>
                </a:solidFill>
                <a:latin typeface="Helvetica Neue"/>
                <a:ea typeface="Helvetica Neue"/>
                <a:cs typeface="Helvetica Neue"/>
                <a:sym typeface="Helvetica Neue"/>
              </a:rPr>
              <a:t>if</a:t>
            </a:r>
            <a:r>
              <a:rPr b="0" i="0" lang="en" sz="2000" u="none" cap="none" strike="noStrike">
                <a:solidFill>
                  <a:srgbClr val="FFFFFF"/>
                </a:solidFill>
                <a:latin typeface="Helvetica Neue"/>
                <a:ea typeface="Helvetica Neue"/>
                <a:cs typeface="Helvetica Neue"/>
                <a:sym typeface="Helvetica Neue"/>
              </a:rPr>
              <a:t> total_duration </a:t>
            </a:r>
            <a:r>
              <a:rPr b="0" i="0" lang="en" sz="2000" u="none" cap="none" strike="noStrike">
                <a:solidFill>
                  <a:srgbClr val="FF3333"/>
                </a:solidFill>
                <a:latin typeface="Helvetica Neue"/>
                <a:ea typeface="Helvetica Neue"/>
                <a:cs typeface="Helvetica Neue"/>
                <a:sym typeface="Helvetica Neue"/>
              </a:rPr>
              <a:t>&gt;=</a:t>
            </a:r>
            <a:r>
              <a:rPr b="0" i="0" lang="en" sz="2000" u="none" cap="none" strike="noStrike">
                <a:solidFill>
                  <a:srgbClr val="FFFFFF"/>
                </a:solidFill>
                <a:latin typeface="Helvetica Neue"/>
                <a:ea typeface="Helvetica Neue"/>
                <a:cs typeface="Helvetica Neue"/>
                <a:sym typeface="Helvetica Neue"/>
              </a:rPr>
              <a:t> workout_mins:</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spotify.</a:t>
            </a:r>
            <a:r>
              <a:rPr b="0" i="0" lang="en" sz="2000" u="none" cap="none" strike="noStrike">
                <a:solidFill>
                  <a:srgbClr val="66FFFF"/>
                </a:solidFill>
                <a:latin typeface="Helvetica Neue"/>
                <a:ea typeface="Helvetica Neue"/>
                <a:cs typeface="Helvetica Neue"/>
                <a:sym typeface="Helvetica Neue"/>
              </a:rPr>
              <a:t>play</a:t>
            </a:r>
            <a:r>
              <a:rPr b="0" i="0" lang="en" sz="2000" u="none" cap="none" strike="noStrike">
                <a:solidFill>
                  <a:srgbClr val="FFFFFF"/>
                </a:solidFill>
                <a:latin typeface="Helvetica Neue"/>
                <a:ea typeface="Helvetica Neue"/>
                <a:cs typeface="Helvetica Neue"/>
                <a:sym typeface="Helvetica Neue"/>
              </a:rPr>
              <a:t>(playlist</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FF99"/>
                </a:solidFill>
                <a:latin typeface="Helvetica Neue"/>
                <a:ea typeface="Helvetica Neue"/>
                <a:cs typeface="Helvetica Neue"/>
                <a:sym typeface="Helvetica Neue"/>
              </a:rPr>
              <a:t>"id"</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token)</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FF3333"/>
                </a:solidFill>
                <a:latin typeface="Helvetica Neue"/>
                <a:ea typeface="Helvetica Neue"/>
                <a:cs typeface="Helvetica Neue"/>
                <a:sym typeface="Helvetica Neue"/>
              </a:rPr>
              <a:t>break</a:t>
            </a:r>
            <a:endParaRPr sz="2000"/>
          </a:p>
        </p:txBody>
      </p:sp>
      <p:sp>
        <p:nvSpPr>
          <p:cNvPr id="310" name="Google Shape;310;p23"/>
          <p:cNvSpPr txBox="1"/>
          <p:nvPr/>
        </p:nvSpPr>
        <p:spPr>
          <a:xfrm>
            <a:off x="7544250" y="3743400"/>
            <a:ext cx="4914600" cy="1116900"/>
          </a:xfrm>
          <a:prstGeom prst="rect">
            <a:avLst/>
          </a:prstGeom>
          <a:noFill/>
          <a:ln>
            <a:noFill/>
          </a:ln>
        </p:spPr>
        <p:txBody>
          <a:bodyPr anchorCtr="0" anchor="ctr" bIns="27075" lIns="27075" spcFirstLastPara="1" rIns="27075" wrap="square" tIns="27075">
            <a:spAutoFit/>
          </a:bodyPr>
          <a:lstStyle/>
          <a:p>
            <a:pPr indent="0" lvl="0" marL="0" marR="0" rtl="0" algn="l">
              <a:lnSpc>
                <a:spcPct val="100000"/>
              </a:lnSpc>
              <a:spcBef>
                <a:spcPts val="0"/>
              </a:spcBef>
              <a:spcAft>
                <a:spcPts val="0"/>
              </a:spcAft>
              <a:buClr>
                <a:srgbClr val="000000"/>
              </a:buClr>
              <a:buSzPts val="3000"/>
              <a:buFont typeface="Arial"/>
              <a:buNone/>
            </a:pPr>
            <a:r>
              <a:rPr lang="en" sz="2300"/>
              <a:t>Today is </a:t>
            </a:r>
            <a:r>
              <a:rPr b="0" i="0" lang="en" sz="2300" u="none" cap="none" strike="noStrike">
                <a:solidFill>
                  <a:srgbClr val="000000"/>
                </a:solidFill>
                <a:latin typeface="Arial"/>
                <a:ea typeface="Arial"/>
                <a:cs typeface="Arial"/>
                <a:sym typeface="Arial"/>
              </a:rPr>
              <a:t>Tuesday, so it’s 45 mins. Now, let me play</a:t>
            </a:r>
            <a:r>
              <a:rPr lang="en" sz="2300"/>
              <a:t> </a:t>
            </a:r>
            <a:r>
              <a:rPr b="0" i="0" lang="en" sz="2300" u="none" cap="none" strike="noStrike">
                <a:solidFill>
                  <a:srgbClr val="000000"/>
                </a:solidFill>
                <a:latin typeface="Arial"/>
                <a:ea typeface="Arial"/>
                <a:cs typeface="Arial"/>
                <a:sym typeface="Arial"/>
              </a:rPr>
              <a:t>Joe’s playlist with enough songs for this duration.</a:t>
            </a:r>
            <a:endParaRPr sz="2300"/>
          </a:p>
        </p:txBody>
      </p:sp>
      <p:pic>
        <p:nvPicPr>
          <p:cNvPr descr="pasted-movie.png" id="311" name="Google Shape;311;p23"/>
          <p:cNvPicPr preferRelativeResize="0"/>
          <p:nvPr/>
        </p:nvPicPr>
        <p:blipFill rotWithShape="1">
          <a:blip r:embed="rId3">
            <a:alphaModFix/>
          </a:blip>
          <a:srcRect b="0" l="0" r="0" t="0"/>
          <a:stretch/>
        </p:blipFill>
        <p:spPr>
          <a:xfrm>
            <a:off x="6273348" y="6367248"/>
            <a:ext cx="999050" cy="999050"/>
          </a:xfrm>
          <a:prstGeom prst="rect">
            <a:avLst/>
          </a:prstGeom>
          <a:noFill/>
          <a:ln>
            <a:noFill/>
          </a:ln>
        </p:spPr>
      </p:pic>
      <p:pic>
        <p:nvPicPr>
          <p:cNvPr descr="pasted-movie.png" id="312" name="Google Shape;312;p23"/>
          <p:cNvPicPr preferRelativeResize="0"/>
          <p:nvPr/>
        </p:nvPicPr>
        <p:blipFill rotWithShape="1">
          <a:blip r:embed="rId3">
            <a:alphaModFix/>
          </a:blip>
          <a:srcRect b="0" l="0" r="0" t="0"/>
          <a:stretch/>
        </p:blipFill>
        <p:spPr>
          <a:xfrm>
            <a:off x="11759748" y="4233648"/>
            <a:ext cx="999050" cy="999050"/>
          </a:xfrm>
          <a:prstGeom prst="rect">
            <a:avLst/>
          </a:prstGeom>
          <a:noFill/>
          <a:ln>
            <a:noFill/>
          </a:ln>
        </p:spPr>
      </p:pic>
      <p:sp>
        <p:nvSpPr>
          <p:cNvPr id="313" name="Google Shape;313;p23"/>
          <p:cNvSpPr/>
          <p:nvPr/>
        </p:nvSpPr>
        <p:spPr>
          <a:xfrm>
            <a:off x="307000" y="2197850"/>
            <a:ext cx="10566300" cy="1043400"/>
          </a:xfrm>
          <a:prstGeom prst="roundRect">
            <a:avLst>
              <a:gd fmla="val 9127" name="adj"/>
            </a:avLst>
          </a:prstGeom>
          <a:noFill/>
          <a:ln cap="flat" cmpd="sng" w="19050">
            <a:solidFill>
              <a:srgbClr val="004C7F"/>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0" i="0" lang="en" sz="2500" u="none" cap="none" strike="noStrike">
                <a:solidFill>
                  <a:schemeClr val="dk1"/>
                </a:solidFill>
                <a:latin typeface="Helvetica Neue"/>
                <a:ea typeface="Helvetica Neue"/>
                <a:cs typeface="Helvetica Neue"/>
                <a:sym typeface="Helvetica Neue"/>
              </a:rPr>
              <a:t>Play my      </a:t>
            </a:r>
            <a:r>
              <a:rPr b="1" i="0" lang="en" sz="2500" u="none" cap="none" strike="noStrike">
                <a:solidFill>
                  <a:schemeClr val="dk1"/>
                </a:solidFill>
                <a:latin typeface="Helvetica Neue"/>
                <a:ea typeface="Helvetica Neue"/>
                <a:cs typeface="Helvetica Neue"/>
                <a:sym typeface="Helvetica Neue"/>
              </a:rPr>
              <a:t>Spotify</a:t>
            </a:r>
            <a:r>
              <a:rPr b="0" i="0" lang="en" sz="2500" u="none" cap="none" strike="noStrike">
                <a:solidFill>
                  <a:schemeClr val="dk1"/>
                </a:solidFill>
                <a:latin typeface="Helvetica Neue"/>
                <a:ea typeface="Helvetica Neue"/>
                <a:cs typeface="Helvetica Neue"/>
                <a:sym typeface="Helvetica Neue"/>
              </a:rPr>
              <a:t> playlist with enough songs for the workout today. </a:t>
            </a:r>
            <a:br>
              <a:rPr b="0" i="0" lang="en" sz="2500" u="none" cap="none" strike="noStrike">
                <a:solidFill>
                  <a:schemeClr val="dk1"/>
                </a:solidFill>
                <a:latin typeface="Helvetica Neue"/>
                <a:ea typeface="Helvetica Neue"/>
                <a:cs typeface="Helvetica Neue"/>
                <a:sym typeface="Helvetica Neue"/>
              </a:rPr>
            </a:br>
            <a:r>
              <a:rPr b="0" i="0" lang="en" sz="2500" u="none" cap="none" strike="noStrike">
                <a:solidFill>
                  <a:schemeClr val="dk1"/>
                </a:solidFill>
                <a:latin typeface="Helvetica Neue"/>
                <a:ea typeface="Helvetica Neue"/>
                <a:cs typeface="Helvetica Neue"/>
                <a:sym typeface="Helvetica Neue"/>
              </a:rPr>
              <a:t>My workout plan is in      </a:t>
            </a:r>
            <a:r>
              <a:rPr b="1" i="0" lang="en" sz="2500" u="none" cap="none" strike="noStrike">
                <a:solidFill>
                  <a:schemeClr val="dk1"/>
                </a:solidFill>
                <a:latin typeface="Helvetica Neue"/>
                <a:ea typeface="Helvetica Neue"/>
                <a:cs typeface="Helvetica Neue"/>
                <a:sym typeface="Helvetica Neue"/>
              </a:rPr>
              <a:t>SimpleNote</a:t>
            </a:r>
            <a:r>
              <a:rPr b="0" i="0" lang="en" sz="2500" u="none" cap="none" strike="noStrike">
                <a:solidFill>
                  <a:schemeClr val="dk1"/>
                </a:solidFill>
                <a:latin typeface="Helvetica Neue"/>
                <a:ea typeface="Helvetica Neue"/>
                <a:cs typeface="Helvetica Neue"/>
                <a:sym typeface="Helvetica Neue"/>
              </a:rPr>
              <a:t>.</a:t>
            </a:r>
            <a:endParaRPr sz="1300">
              <a:solidFill>
                <a:schemeClr val="dk1"/>
              </a:solidFill>
            </a:endParaRPr>
          </a:p>
        </p:txBody>
      </p:sp>
      <p:pic>
        <p:nvPicPr>
          <p:cNvPr descr="pasted-movie.png" id="314" name="Google Shape;314;p23"/>
          <p:cNvPicPr preferRelativeResize="0"/>
          <p:nvPr/>
        </p:nvPicPr>
        <p:blipFill rotWithShape="1">
          <a:blip r:embed="rId4">
            <a:alphaModFix/>
          </a:blip>
          <a:srcRect b="0" l="0" r="0" t="0"/>
          <a:stretch/>
        </p:blipFill>
        <p:spPr>
          <a:xfrm>
            <a:off x="5934150" y="2651760"/>
            <a:ext cx="499200" cy="499200"/>
          </a:xfrm>
          <a:prstGeom prst="rect">
            <a:avLst/>
          </a:prstGeom>
          <a:noFill/>
          <a:ln>
            <a:noFill/>
          </a:ln>
        </p:spPr>
      </p:pic>
      <p:pic>
        <p:nvPicPr>
          <p:cNvPr descr="pasted-movie.png" id="315" name="Google Shape;315;p23"/>
          <p:cNvPicPr preferRelativeResize="0"/>
          <p:nvPr/>
        </p:nvPicPr>
        <p:blipFill rotWithShape="1">
          <a:blip r:embed="rId5">
            <a:alphaModFix/>
          </a:blip>
          <a:srcRect b="0" l="0" r="0" t="0"/>
          <a:stretch/>
        </p:blipFill>
        <p:spPr>
          <a:xfrm>
            <a:off x="1810512" y="2240280"/>
            <a:ext cx="560400" cy="569879"/>
          </a:xfrm>
          <a:prstGeom prst="rect">
            <a:avLst/>
          </a:prstGeom>
          <a:noFill/>
          <a:ln>
            <a:noFill/>
          </a:ln>
        </p:spPr>
      </p:pic>
      <p:grpSp>
        <p:nvGrpSpPr>
          <p:cNvPr id="316" name="Google Shape;316;p23"/>
          <p:cNvGrpSpPr/>
          <p:nvPr/>
        </p:nvGrpSpPr>
        <p:grpSpPr>
          <a:xfrm>
            <a:off x="11676450" y="2197850"/>
            <a:ext cx="930644" cy="1127488"/>
            <a:chOff x="0" y="0"/>
            <a:chExt cx="1499104" cy="1787394"/>
          </a:xfrm>
        </p:grpSpPr>
        <p:sp>
          <p:nvSpPr>
            <p:cNvPr id="317" name="Google Shape;317;p23"/>
            <p:cNvSpPr/>
            <p:nvPr/>
          </p:nvSpPr>
          <p:spPr>
            <a:xfrm>
              <a:off x="38042" y="118019"/>
              <a:ext cx="1409400" cy="1376400"/>
            </a:xfrm>
            <a:prstGeom prst="ellipse">
              <a:avLst/>
            </a:prstGeom>
            <a:solidFill>
              <a:srgbClr val="000000"/>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200"/>
                <a:buFont typeface="Helvetica Neue"/>
                <a:buNone/>
              </a:pPr>
              <a:r>
                <a:t/>
              </a:r>
              <a:endParaRPr b="0" i="0" sz="4200" u="none" cap="none" strike="noStrike">
                <a:solidFill>
                  <a:srgbClr val="FFFFFF"/>
                </a:solidFill>
                <a:latin typeface="Helvetica Neue"/>
                <a:ea typeface="Helvetica Neue"/>
                <a:cs typeface="Helvetica Neue"/>
                <a:sym typeface="Helvetica Neue"/>
              </a:endParaRPr>
            </a:p>
          </p:txBody>
        </p:sp>
        <p:pic>
          <p:nvPicPr>
            <p:cNvPr descr="pasted-movie.png" id="318" name="Google Shape;318;p23"/>
            <p:cNvPicPr preferRelativeResize="0"/>
            <p:nvPr/>
          </p:nvPicPr>
          <p:blipFill rotWithShape="1">
            <a:blip r:embed="rId6">
              <a:alphaModFix/>
            </a:blip>
            <a:srcRect b="0" l="0" r="0" t="0"/>
            <a:stretch/>
          </p:blipFill>
          <p:spPr>
            <a:xfrm>
              <a:off x="0" y="0"/>
              <a:ext cx="1499104" cy="1787394"/>
            </a:xfrm>
            <a:prstGeom prst="rect">
              <a:avLst/>
            </a:prstGeom>
            <a:noFill/>
            <a:ln>
              <a:noFill/>
            </a:ln>
          </p:spPr>
        </p:pic>
      </p:grpSp>
      <p:sp>
        <p:nvSpPr>
          <p:cNvPr id="319" name="Google Shape;319;p23"/>
          <p:cNvSpPr/>
          <p:nvPr/>
        </p:nvSpPr>
        <p:spPr>
          <a:xfrm>
            <a:off x="-125" y="0"/>
            <a:ext cx="13002900" cy="9748200"/>
          </a:xfrm>
          <a:prstGeom prst="roundRect">
            <a:avLst>
              <a:gd fmla="val 0" name="adj"/>
            </a:avLst>
          </a:prstGeom>
          <a:solidFill>
            <a:srgbClr val="BABABA">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endParaRPr>
          </a:p>
        </p:txBody>
      </p:sp>
      <p:sp>
        <p:nvSpPr>
          <p:cNvPr id="320" name="Google Shape;320;p23"/>
          <p:cNvSpPr/>
          <p:nvPr/>
        </p:nvSpPr>
        <p:spPr>
          <a:xfrm>
            <a:off x="306925" y="8928800"/>
            <a:ext cx="6882000" cy="617400"/>
          </a:xfrm>
          <a:prstGeom prst="roundRect">
            <a:avLst>
              <a:gd fmla="val 16456" name="adj"/>
            </a:avLst>
          </a:prstGeom>
          <a:solidFill>
            <a:srgbClr val="38761D"/>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lt1"/>
                </a:solidFill>
              </a:rPr>
              <a:t>Environment Interaction</a:t>
            </a:r>
            <a:endParaRPr b="1" sz="3000">
              <a:solidFill>
                <a:schemeClr val="lt1"/>
              </a:solidFill>
            </a:endParaRPr>
          </a:p>
        </p:txBody>
      </p:sp>
      <p:sp>
        <p:nvSpPr>
          <p:cNvPr id="321" name="Google Shape;321;p23"/>
          <p:cNvSpPr/>
          <p:nvPr/>
        </p:nvSpPr>
        <p:spPr>
          <a:xfrm>
            <a:off x="7395425" y="8928800"/>
            <a:ext cx="5268000" cy="617400"/>
          </a:xfrm>
          <a:prstGeom prst="roundRect">
            <a:avLst>
              <a:gd fmla="val 16456" name="adj"/>
            </a:avLst>
          </a:prstGeom>
          <a:solidFill>
            <a:srgbClr val="674EA7"/>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lt1"/>
                </a:solidFill>
              </a:rPr>
              <a:t>Rich Code</a:t>
            </a:r>
            <a:endParaRPr b="1" sz="3000">
              <a:solidFill>
                <a:schemeClr val="lt1"/>
              </a:solidFill>
            </a:endParaRPr>
          </a:p>
        </p:txBody>
      </p:sp>
      <p:sp>
        <p:nvSpPr>
          <p:cNvPr id="322" name="Google Shape;322;p23"/>
          <p:cNvSpPr/>
          <p:nvPr/>
        </p:nvSpPr>
        <p:spPr>
          <a:xfrm>
            <a:off x="2233575" y="4126050"/>
            <a:ext cx="8926200" cy="2393700"/>
          </a:xfrm>
          <a:prstGeom prst="roundRect">
            <a:avLst>
              <a:gd fmla="val 3674" name="adj"/>
            </a:avLst>
          </a:prstGeom>
          <a:solidFill>
            <a:srgbClr val="FFFFFF"/>
          </a:solidFill>
          <a:ln cap="flat" cmpd="sng" w="76200">
            <a:solidFill>
              <a:srgbClr val="FF3333"/>
            </a:solidFill>
            <a:prstDash val="solid"/>
            <a:miter lim="400000"/>
            <a:headEnd len="sm" w="sm" type="none"/>
            <a:tailEnd len="sm" w="sm" type="none"/>
          </a:ln>
        </p:spPr>
        <p:txBody>
          <a:bodyPr anchorCtr="0" anchor="ctr" bIns="27075" lIns="27075" spcFirstLastPara="1" rIns="27075" wrap="square" tIns="27075">
            <a:noAutofit/>
          </a:bodyPr>
          <a:lstStyle/>
          <a:p>
            <a:pPr indent="0" lvl="0" marL="0" rtl="0" algn="ctr">
              <a:spcBef>
                <a:spcPts val="0"/>
              </a:spcBef>
              <a:spcAft>
                <a:spcPts val="0"/>
              </a:spcAft>
              <a:buClr>
                <a:schemeClr val="dk1"/>
              </a:buClr>
              <a:buSzPts val="1100"/>
              <a:buFont typeface="Arial"/>
              <a:buNone/>
            </a:pPr>
            <a:r>
              <a:rPr lang="en" sz="3800">
                <a:solidFill>
                  <a:schemeClr val="dk1"/>
                </a:solidFill>
                <a:latin typeface="Helvetica Neue"/>
                <a:ea typeface="Helvetica Neue"/>
                <a:cs typeface="Helvetica Neue"/>
                <a:sym typeface="Helvetica Neue"/>
              </a:rPr>
              <a:t>Seemingly simple day-to-day tasks</a:t>
            </a:r>
            <a:br>
              <a:rPr lang="en" sz="3800">
                <a:solidFill>
                  <a:schemeClr val="dk1"/>
                </a:solidFill>
                <a:latin typeface="Helvetica Neue"/>
                <a:ea typeface="Helvetica Neue"/>
                <a:cs typeface="Helvetica Neue"/>
                <a:sym typeface="Helvetica Neue"/>
              </a:rPr>
            </a:br>
            <a:r>
              <a:rPr lang="en" sz="3800">
                <a:solidFill>
                  <a:schemeClr val="dk1"/>
                </a:solidFill>
                <a:latin typeface="Helvetica Neue"/>
                <a:ea typeface="Helvetica Neue"/>
                <a:cs typeface="Helvetica Neue"/>
                <a:sym typeface="Helvetica Neue"/>
              </a:rPr>
              <a:t>can be quite complex, with </a:t>
            </a:r>
            <a:endParaRPr sz="3800">
              <a:solidFill>
                <a:schemeClr val="dk1"/>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b="1" lang="en" sz="3800">
                <a:solidFill>
                  <a:schemeClr val="dk1"/>
                </a:solidFill>
                <a:latin typeface="Helvetica Neue"/>
                <a:ea typeface="Helvetica Neue"/>
                <a:cs typeface="Helvetica Neue"/>
                <a:sym typeface="Helvetica Neue"/>
              </a:rPr>
              <a:t>Two </a:t>
            </a:r>
            <a:r>
              <a:rPr b="1" lang="en" sz="3800">
                <a:solidFill>
                  <a:schemeClr val="dk1"/>
                </a:solidFill>
                <a:latin typeface="Helvetica Neue"/>
                <a:ea typeface="Helvetica Neue"/>
                <a:cs typeface="Helvetica Neue"/>
                <a:sym typeface="Helvetica Neue"/>
              </a:rPr>
              <a:t>Key Requirements 👇</a:t>
            </a:r>
            <a:endParaRPr b="1" sz="3800">
              <a:solidFill>
                <a:schemeClr val="dk1"/>
              </a:solidFill>
              <a:latin typeface="Helvetica Neue"/>
              <a:ea typeface="Helvetica Neue"/>
              <a:cs typeface="Helvetica Neue"/>
              <a:sym typeface="Helvetica Neue"/>
            </a:endParaRPr>
          </a:p>
        </p:txBody>
      </p:sp>
      <p:cxnSp>
        <p:nvCxnSpPr>
          <p:cNvPr id="323" name="Google Shape;323;p23"/>
          <p:cNvCxnSpPr>
            <a:endCxn id="320" idx="0"/>
          </p:cNvCxnSpPr>
          <p:nvPr/>
        </p:nvCxnSpPr>
        <p:spPr>
          <a:xfrm flipH="1">
            <a:off x="3747925" y="6535100"/>
            <a:ext cx="1596600" cy="2393700"/>
          </a:xfrm>
          <a:prstGeom prst="straightConnector1">
            <a:avLst/>
          </a:prstGeom>
          <a:noFill/>
          <a:ln cap="flat" cmpd="sng" w="76200">
            <a:solidFill>
              <a:srgbClr val="FF0000"/>
            </a:solidFill>
            <a:prstDash val="solid"/>
            <a:round/>
            <a:headEnd len="med" w="med" type="none"/>
            <a:tailEnd len="med" w="med" type="triangle"/>
          </a:ln>
        </p:spPr>
      </p:cxnSp>
      <p:cxnSp>
        <p:nvCxnSpPr>
          <p:cNvPr id="324" name="Google Shape;324;p23"/>
          <p:cNvCxnSpPr>
            <a:endCxn id="321" idx="0"/>
          </p:cNvCxnSpPr>
          <p:nvPr/>
        </p:nvCxnSpPr>
        <p:spPr>
          <a:xfrm>
            <a:off x="8392625" y="6535100"/>
            <a:ext cx="1636800" cy="2393700"/>
          </a:xfrm>
          <a:prstGeom prst="straightConnector1">
            <a:avLst/>
          </a:prstGeom>
          <a:noFill/>
          <a:ln cap="flat" cmpd="sng" w="76200">
            <a:solidFill>
              <a:srgbClr val="FF0000"/>
            </a:solidFill>
            <a:prstDash val="solid"/>
            <a:round/>
            <a:headEnd len="med" w="med" type="none"/>
            <a:tailEnd len="med" w="med" type="triangle"/>
          </a:ln>
        </p:spPr>
      </p:cxnSp>
      <p:sp>
        <p:nvSpPr>
          <p:cNvPr id="325" name="Google Shape;325;p23"/>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4"/>
          <p:cNvSpPr/>
          <p:nvPr/>
        </p:nvSpPr>
        <p:spPr>
          <a:xfrm>
            <a:off x="307000" y="1330375"/>
            <a:ext cx="12357000" cy="698100"/>
          </a:xfrm>
          <a:prstGeom prst="roundRect">
            <a:avLst>
              <a:gd fmla="val 4384" name="adj"/>
            </a:avLst>
          </a:prstGeom>
          <a:solidFill>
            <a:srgbClr val="FFFFFF"/>
          </a:solidFill>
          <a:ln cap="flat" cmpd="sng" w="1905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100"/>
              <a:buFont typeface="Arial"/>
              <a:buNone/>
            </a:pPr>
            <a:r>
              <a:rPr lang="en" sz="2800"/>
              <a:t>LMs could tackle such tasks by calling </a:t>
            </a:r>
            <a:r>
              <a:rPr b="1" lang="en" sz="2800">
                <a:solidFill>
                  <a:srgbClr val="CC0000"/>
                </a:solidFill>
              </a:rPr>
              <a:t>APIs</a:t>
            </a:r>
            <a:r>
              <a:rPr lang="en" sz="2800"/>
              <a:t> with </a:t>
            </a:r>
            <a:r>
              <a:rPr b="1" lang="en" sz="2800">
                <a:solidFill>
                  <a:srgbClr val="38761D"/>
                </a:solidFill>
              </a:rPr>
              <a:t>rich </a:t>
            </a:r>
            <a:r>
              <a:rPr lang="en" sz="2800"/>
              <a:t>&amp; </a:t>
            </a:r>
            <a:r>
              <a:rPr b="1" lang="en" sz="2800">
                <a:solidFill>
                  <a:srgbClr val="674EA7"/>
                </a:solidFill>
              </a:rPr>
              <a:t>interactive coding</a:t>
            </a:r>
            <a:r>
              <a:rPr lang="en" sz="2800"/>
              <a:t>.</a:t>
            </a:r>
            <a:endParaRPr sz="2800"/>
          </a:p>
        </p:txBody>
      </p:sp>
      <p:sp>
        <p:nvSpPr>
          <p:cNvPr id="331" name="Google Shape;331;p24"/>
          <p:cNvSpPr/>
          <p:nvPr/>
        </p:nvSpPr>
        <p:spPr>
          <a:xfrm>
            <a:off x="306925" y="8928800"/>
            <a:ext cx="6882000" cy="617400"/>
          </a:xfrm>
          <a:prstGeom prst="roundRect">
            <a:avLst>
              <a:gd fmla="val 16456"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lt1"/>
                </a:solidFill>
              </a:rPr>
              <a:t>Environment Interaction</a:t>
            </a:r>
            <a:endParaRPr b="1" sz="3000">
              <a:solidFill>
                <a:schemeClr val="lt1"/>
              </a:solidFill>
            </a:endParaRPr>
          </a:p>
        </p:txBody>
      </p:sp>
      <p:grpSp>
        <p:nvGrpSpPr>
          <p:cNvPr id="332" name="Google Shape;332;p24"/>
          <p:cNvGrpSpPr/>
          <p:nvPr/>
        </p:nvGrpSpPr>
        <p:grpSpPr>
          <a:xfrm>
            <a:off x="11676450" y="2197850"/>
            <a:ext cx="930644" cy="1127488"/>
            <a:chOff x="0" y="0"/>
            <a:chExt cx="1499104" cy="1787394"/>
          </a:xfrm>
        </p:grpSpPr>
        <p:sp>
          <p:nvSpPr>
            <p:cNvPr id="333" name="Google Shape;333;p24"/>
            <p:cNvSpPr/>
            <p:nvPr/>
          </p:nvSpPr>
          <p:spPr>
            <a:xfrm>
              <a:off x="38042" y="118019"/>
              <a:ext cx="1409400" cy="1376400"/>
            </a:xfrm>
            <a:prstGeom prst="ellipse">
              <a:avLst/>
            </a:prstGeom>
            <a:solidFill>
              <a:srgbClr val="000000"/>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200"/>
                <a:buFont typeface="Helvetica Neue"/>
                <a:buNone/>
              </a:pPr>
              <a:r>
                <a:t/>
              </a:r>
              <a:endParaRPr b="0" i="0" sz="4200" u="none" cap="none" strike="noStrike">
                <a:solidFill>
                  <a:srgbClr val="FFFFFF"/>
                </a:solidFill>
                <a:latin typeface="Helvetica Neue"/>
                <a:ea typeface="Helvetica Neue"/>
                <a:cs typeface="Helvetica Neue"/>
                <a:sym typeface="Helvetica Neue"/>
              </a:endParaRPr>
            </a:p>
          </p:txBody>
        </p:sp>
        <p:pic>
          <p:nvPicPr>
            <p:cNvPr descr="pasted-movie.png" id="334" name="Google Shape;334;p24"/>
            <p:cNvPicPr preferRelativeResize="0"/>
            <p:nvPr/>
          </p:nvPicPr>
          <p:blipFill rotWithShape="1">
            <a:blip r:embed="rId3">
              <a:alphaModFix/>
            </a:blip>
            <a:srcRect b="0" l="0" r="0" t="0"/>
            <a:stretch/>
          </p:blipFill>
          <p:spPr>
            <a:xfrm>
              <a:off x="0" y="0"/>
              <a:ext cx="1499104" cy="1787394"/>
            </a:xfrm>
            <a:prstGeom prst="rect">
              <a:avLst/>
            </a:prstGeom>
            <a:noFill/>
            <a:ln>
              <a:noFill/>
            </a:ln>
          </p:spPr>
        </p:pic>
      </p:grpSp>
      <p:sp>
        <p:nvSpPr>
          <p:cNvPr id="335" name="Google Shape;335;p24"/>
          <p:cNvSpPr/>
          <p:nvPr/>
        </p:nvSpPr>
        <p:spPr>
          <a:xfrm>
            <a:off x="307000" y="2197850"/>
            <a:ext cx="10566300" cy="1043400"/>
          </a:xfrm>
          <a:prstGeom prst="roundRect">
            <a:avLst>
              <a:gd fmla="val 9127" name="adj"/>
            </a:avLst>
          </a:prstGeom>
          <a:noFill/>
          <a:ln cap="flat" cmpd="sng" w="19050">
            <a:solidFill>
              <a:srgbClr val="004C7F"/>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0" i="0" lang="en" sz="2500" u="none" cap="none" strike="noStrike">
                <a:solidFill>
                  <a:schemeClr val="dk1"/>
                </a:solidFill>
                <a:latin typeface="Helvetica Neue"/>
                <a:ea typeface="Helvetica Neue"/>
                <a:cs typeface="Helvetica Neue"/>
                <a:sym typeface="Helvetica Neue"/>
              </a:rPr>
              <a:t>Play my      </a:t>
            </a:r>
            <a:r>
              <a:rPr b="1" i="0" lang="en" sz="2500" u="none" cap="none" strike="noStrike">
                <a:solidFill>
                  <a:schemeClr val="dk1"/>
                </a:solidFill>
                <a:latin typeface="Helvetica Neue"/>
                <a:ea typeface="Helvetica Neue"/>
                <a:cs typeface="Helvetica Neue"/>
                <a:sym typeface="Helvetica Neue"/>
              </a:rPr>
              <a:t>Spotify</a:t>
            </a:r>
            <a:r>
              <a:rPr b="0" i="0" lang="en" sz="2500" u="none" cap="none" strike="noStrike">
                <a:solidFill>
                  <a:schemeClr val="dk1"/>
                </a:solidFill>
                <a:latin typeface="Helvetica Neue"/>
                <a:ea typeface="Helvetica Neue"/>
                <a:cs typeface="Helvetica Neue"/>
                <a:sym typeface="Helvetica Neue"/>
              </a:rPr>
              <a:t> playlist with enough songs for the workout today. </a:t>
            </a:r>
            <a:br>
              <a:rPr b="0" i="0" lang="en" sz="2500" u="none" cap="none" strike="noStrike">
                <a:solidFill>
                  <a:schemeClr val="dk1"/>
                </a:solidFill>
                <a:latin typeface="Helvetica Neue"/>
                <a:ea typeface="Helvetica Neue"/>
                <a:cs typeface="Helvetica Neue"/>
                <a:sym typeface="Helvetica Neue"/>
              </a:rPr>
            </a:br>
            <a:r>
              <a:rPr b="0" i="0" lang="en" sz="2500" u="none" cap="none" strike="noStrike">
                <a:solidFill>
                  <a:schemeClr val="dk1"/>
                </a:solidFill>
                <a:latin typeface="Helvetica Neue"/>
                <a:ea typeface="Helvetica Neue"/>
                <a:cs typeface="Helvetica Neue"/>
                <a:sym typeface="Helvetica Neue"/>
              </a:rPr>
              <a:t>My workout plan is in      </a:t>
            </a:r>
            <a:r>
              <a:rPr b="1" i="0" lang="en" sz="2500" u="none" cap="none" strike="noStrike">
                <a:solidFill>
                  <a:schemeClr val="dk1"/>
                </a:solidFill>
                <a:latin typeface="Helvetica Neue"/>
                <a:ea typeface="Helvetica Neue"/>
                <a:cs typeface="Helvetica Neue"/>
                <a:sym typeface="Helvetica Neue"/>
              </a:rPr>
              <a:t>SimpleNote</a:t>
            </a:r>
            <a:r>
              <a:rPr b="0" i="0" lang="en" sz="2500" u="none" cap="none" strike="noStrike">
                <a:solidFill>
                  <a:schemeClr val="dk1"/>
                </a:solidFill>
                <a:latin typeface="Helvetica Neue"/>
                <a:ea typeface="Helvetica Neue"/>
                <a:cs typeface="Helvetica Neue"/>
                <a:sym typeface="Helvetica Neue"/>
              </a:rPr>
              <a:t>.</a:t>
            </a:r>
            <a:endParaRPr sz="1300">
              <a:solidFill>
                <a:schemeClr val="dk1"/>
              </a:solidFill>
            </a:endParaRPr>
          </a:p>
        </p:txBody>
      </p:sp>
      <p:pic>
        <p:nvPicPr>
          <p:cNvPr descr="pasted-movie.png" id="336" name="Google Shape;336;p24"/>
          <p:cNvPicPr preferRelativeResize="0"/>
          <p:nvPr/>
        </p:nvPicPr>
        <p:blipFill rotWithShape="1">
          <a:blip r:embed="rId4">
            <a:alphaModFix/>
          </a:blip>
          <a:srcRect b="0" l="0" r="0" t="0"/>
          <a:stretch/>
        </p:blipFill>
        <p:spPr>
          <a:xfrm>
            <a:off x="5934150" y="2651760"/>
            <a:ext cx="499200" cy="499200"/>
          </a:xfrm>
          <a:prstGeom prst="rect">
            <a:avLst/>
          </a:prstGeom>
          <a:noFill/>
          <a:ln>
            <a:noFill/>
          </a:ln>
        </p:spPr>
      </p:pic>
      <p:pic>
        <p:nvPicPr>
          <p:cNvPr descr="pasted-movie.png" id="337" name="Google Shape;337;p24"/>
          <p:cNvPicPr preferRelativeResize="0"/>
          <p:nvPr/>
        </p:nvPicPr>
        <p:blipFill rotWithShape="1">
          <a:blip r:embed="rId5">
            <a:alphaModFix/>
          </a:blip>
          <a:srcRect b="0" l="0" r="0" t="0"/>
          <a:stretch/>
        </p:blipFill>
        <p:spPr>
          <a:xfrm>
            <a:off x="1810512" y="2240280"/>
            <a:ext cx="560400" cy="569879"/>
          </a:xfrm>
          <a:prstGeom prst="rect">
            <a:avLst/>
          </a:prstGeom>
          <a:noFill/>
          <a:ln>
            <a:noFill/>
          </a:ln>
        </p:spPr>
      </p:pic>
      <p:sp>
        <p:nvSpPr>
          <p:cNvPr id="338" name="Google Shape;338;p24"/>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Interactive Coding Agents for Personal Apps</a:t>
            </a:r>
            <a:endParaRPr sz="4500"/>
          </a:p>
        </p:txBody>
      </p:sp>
      <p:sp>
        <p:nvSpPr>
          <p:cNvPr id="339" name="Google Shape;339;p24"/>
          <p:cNvSpPr txBox="1"/>
          <p:nvPr/>
        </p:nvSpPr>
        <p:spPr>
          <a:xfrm rot="5330096">
            <a:off x="10803371" y="2449785"/>
            <a:ext cx="1032814" cy="539508"/>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3500"/>
              <a:buFont typeface="Helvetica Neue"/>
              <a:buNone/>
            </a:pPr>
            <a:r>
              <a:rPr b="0" i="0" lang="en" sz="3500" u="none" cap="none" strike="noStrike">
                <a:solidFill>
                  <a:srgbClr val="000000"/>
                </a:solidFill>
                <a:latin typeface="Helvetica Neue"/>
                <a:ea typeface="Helvetica Neue"/>
                <a:cs typeface="Helvetica Neue"/>
                <a:sym typeface="Helvetica Neue"/>
              </a:rPr>
              <a:t>Joe</a:t>
            </a:r>
            <a:endParaRPr/>
          </a:p>
        </p:txBody>
      </p:sp>
      <p:sp>
        <p:nvSpPr>
          <p:cNvPr id="340" name="Google Shape;340;p24"/>
          <p:cNvSpPr/>
          <p:nvPr/>
        </p:nvSpPr>
        <p:spPr>
          <a:xfrm>
            <a:off x="307000" y="4179675"/>
            <a:ext cx="6882000" cy="1366800"/>
          </a:xfrm>
          <a:prstGeom prst="roundRect">
            <a:avLst>
              <a:gd fmla="val 6385" name="adj"/>
            </a:avLst>
          </a:prstGeom>
          <a:solidFill>
            <a:srgbClr val="000000"/>
          </a:solidFill>
          <a:ln>
            <a:noFill/>
          </a:ln>
        </p:spPr>
        <p:txBody>
          <a:bodyPr anchorCtr="0" anchor="ctr" bIns="27075" lIns="27075" spcFirstLastPara="1" rIns="27075" wrap="square" tIns="27075">
            <a:noAutofit/>
          </a:bodyPr>
          <a:lstStyle/>
          <a:p>
            <a:pPr indent="0" lvl="0" marL="0" marR="0" rtl="0" algn="l">
              <a:lnSpc>
                <a:spcPct val="9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token </a:t>
            </a:r>
            <a:r>
              <a:rPr b="0" i="0" lang="en" sz="2200" u="none" cap="none" strike="noStrike">
                <a:solidFill>
                  <a:srgbClr val="FF3333"/>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 simple_note.</a:t>
            </a:r>
            <a:r>
              <a:rPr b="0" i="0" lang="en" sz="2200" u="none" cap="none" strike="noStrike">
                <a:solidFill>
                  <a:srgbClr val="66FFFF"/>
                </a:solidFill>
                <a:latin typeface="Helvetica Neue"/>
                <a:ea typeface="Helvetica Neue"/>
                <a:cs typeface="Helvetica Neue"/>
                <a:sym typeface="Helvetica Neue"/>
              </a:rPr>
              <a:t>login</a:t>
            </a:r>
            <a:r>
              <a:rPr b="0" i="0" lang="en" sz="2200" u="none" cap="none" strike="noStrike">
                <a:solidFill>
                  <a:srgbClr val="FFFFFF"/>
                </a:solidFill>
                <a:latin typeface="Helvetica Neue"/>
                <a:ea typeface="Helvetica Neue"/>
                <a:cs typeface="Helvetica Neue"/>
                <a:sym typeface="Helvetica Neue"/>
              </a:rPr>
              <a:t>(…)</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“token”</a:t>
            </a:r>
            <a:r>
              <a:rPr b="0" i="0" lang="en" sz="2200" u="none" cap="none" strike="noStrike">
                <a:solidFill>
                  <a:srgbClr val="FFD966"/>
                </a:solidFill>
                <a:latin typeface="Helvetica Neue"/>
                <a:ea typeface="Helvetica Neue"/>
                <a:cs typeface="Helvetica Neue"/>
                <a:sym typeface="Helvetica Neue"/>
              </a:rPr>
              <a:t>]</a:t>
            </a:r>
            <a:br>
              <a:rPr b="0" i="0" lang="en" sz="2200" u="none" cap="none" strike="noStrike">
                <a:solidFill>
                  <a:srgbClr val="FFFFFF"/>
                </a:solidFill>
                <a:latin typeface="Helvetica Neue"/>
                <a:ea typeface="Helvetica Neue"/>
                <a:cs typeface="Helvetica Neue"/>
                <a:sym typeface="Helvetica Neue"/>
              </a:rPr>
            </a:br>
            <a:r>
              <a:rPr b="0" i="0" lang="en" sz="2200" u="none" cap="none" strike="noStrike">
                <a:solidFill>
                  <a:srgbClr val="FFFFFF"/>
                </a:solidFill>
                <a:latin typeface="Helvetica Neue"/>
                <a:ea typeface="Helvetica Neue"/>
                <a:cs typeface="Helvetica Neue"/>
                <a:sym typeface="Helvetica Neue"/>
              </a:rPr>
              <a:t>  notes </a:t>
            </a:r>
            <a:r>
              <a:rPr b="0" i="0" lang="en" sz="2200" u="none" cap="none" strike="noStrike">
                <a:solidFill>
                  <a:srgbClr val="FF3333"/>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 simple_note.</a:t>
            </a:r>
            <a:r>
              <a:rPr b="0" i="0" lang="en" sz="2200" u="none" cap="none" strike="noStrike">
                <a:solidFill>
                  <a:srgbClr val="66FFFF"/>
                </a:solidFill>
                <a:latin typeface="Helvetica Neue"/>
                <a:ea typeface="Helvetica Neue"/>
                <a:cs typeface="Helvetica Neue"/>
                <a:sym typeface="Helvetica Neue"/>
              </a:rPr>
              <a:t>search_notes</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“workout”</a:t>
            </a:r>
            <a:r>
              <a:rPr b="0" i="0" lang="en" sz="2200" u="none" cap="none" strike="noStrike">
                <a:solidFill>
                  <a:srgbClr val="FFFFFF"/>
                </a:solidFill>
                <a:latin typeface="Helvetica Neue"/>
                <a:ea typeface="Helvetica Neue"/>
                <a:cs typeface="Helvetica Neue"/>
                <a:sym typeface="Helvetica Neue"/>
              </a:rPr>
              <a:t>, </a:t>
            </a:r>
            <a:r>
              <a:rPr b="0" i="0" lang="en" sz="2200" u="none" cap="none" strike="noStrike">
                <a:solidFill>
                  <a:srgbClr val="FF8000"/>
                </a:solidFill>
                <a:latin typeface="Helvetica Neue"/>
                <a:ea typeface="Helvetica Neue"/>
                <a:cs typeface="Helvetica Neue"/>
                <a:sym typeface="Helvetica Neue"/>
              </a:rPr>
              <a:t>token</a:t>
            </a:r>
            <a:r>
              <a:rPr b="0" i="0" lang="en" sz="2200" u="none" cap="none" strike="noStrike">
                <a:solidFill>
                  <a:srgbClr val="FFD966"/>
                </a:solidFill>
                <a:latin typeface="Helvetica Neue"/>
                <a:ea typeface="Helvetica Neue"/>
                <a:cs typeface="Helvetica Neue"/>
                <a:sym typeface="Helvetica Neue"/>
              </a:rPr>
              <a:t>)</a:t>
            </a:r>
            <a:br>
              <a:rPr b="0" i="0" lang="en" sz="2200" u="none" cap="none" strike="noStrike">
                <a:solidFill>
                  <a:srgbClr val="FFFFFF"/>
                </a:solidFill>
                <a:latin typeface="Helvetica Neue"/>
                <a:ea typeface="Helvetica Neue"/>
                <a:cs typeface="Helvetica Neue"/>
                <a:sym typeface="Helvetica Neue"/>
              </a:rPr>
            </a:br>
            <a:r>
              <a:rPr b="0" i="0" lang="en" sz="2200" u="none" cap="none" strike="noStrike">
                <a:solidFill>
                  <a:srgbClr val="FFFFFF"/>
                </a:solidFill>
                <a:latin typeface="Helvetica Neue"/>
                <a:ea typeface="Helvetica Neue"/>
                <a:cs typeface="Helvetica Neue"/>
                <a:sym typeface="Helvetica Neue"/>
              </a:rPr>
              <a:t>  </a:t>
            </a:r>
            <a:r>
              <a:rPr b="0" i="0" lang="en" sz="2200" u="none" cap="none" strike="noStrike">
                <a:solidFill>
                  <a:srgbClr val="66FFFF"/>
                </a:solidFill>
                <a:latin typeface="Helvetica Neue"/>
                <a:ea typeface="Helvetica Neue"/>
                <a:cs typeface="Helvetica Neue"/>
                <a:sym typeface="Helvetica Neue"/>
              </a:rPr>
              <a:t>print</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notes</a:t>
            </a:r>
            <a:r>
              <a:rPr b="0" i="0" lang="en" sz="2200" u="none" cap="none" strike="noStrike">
                <a:solidFill>
                  <a:srgbClr val="FF00FF"/>
                </a:solidFill>
                <a:latin typeface="Helvetica Neue"/>
                <a:ea typeface="Helvetica Neue"/>
                <a:cs typeface="Helvetica Neue"/>
                <a:sym typeface="Helvetica Neue"/>
              </a:rPr>
              <a:t>[</a:t>
            </a:r>
            <a:r>
              <a:rPr b="0" i="0" lang="en" sz="2200" u="none" cap="none" strike="noStrike">
                <a:solidFill>
                  <a:srgbClr val="9900FF"/>
                </a:solidFill>
                <a:latin typeface="Helvetica Neue"/>
                <a:ea typeface="Helvetica Neue"/>
                <a:cs typeface="Helvetica Neue"/>
                <a:sym typeface="Helvetica Neue"/>
              </a:rPr>
              <a:t>0</a:t>
            </a:r>
            <a:r>
              <a:rPr b="0" i="0" lang="en" sz="2200" u="none" cap="none" strike="noStrike">
                <a:solidFill>
                  <a:srgbClr val="FF00FF"/>
                </a:solidFill>
                <a:latin typeface="Helvetica Neue"/>
                <a:ea typeface="Helvetica Neue"/>
                <a:cs typeface="Helvetica Neue"/>
                <a:sym typeface="Helvetica Neue"/>
              </a:rPr>
              <a:t>]</a:t>
            </a:r>
            <a:r>
              <a:rPr b="0" i="0" lang="en" sz="2200" u="none" cap="none" strike="noStrike">
                <a:solidFill>
                  <a:srgbClr val="FFD966"/>
                </a:solidFill>
                <a:latin typeface="Helvetica Neue"/>
                <a:ea typeface="Helvetica Neue"/>
                <a:cs typeface="Helvetica Neue"/>
                <a:sym typeface="Helvetica Neue"/>
              </a:rPr>
              <a:t>) </a:t>
            </a:r>
            <a:r>
              <a:rPr b="0" i="0" lang="en" sz="2200" u="none" cap="none" strike="noStrike">
                <a:solidFill>
                  <a:srgbClr val="929292"/>
                </a:solidFill>
                <a:latin typeface="Helvetica Neue"/>
                <a:ea typeface="Helvetica Neue"/>
                <a:cs typeface="Helvetica Neue"/>
                <a:sym typeface="Helvetica Neue"/>
              </a:rPr>
              <a:t># found one, show it …</a:t>
            </a:r>
            <a:endParaRPr sz="2200"/>
          </a:p>
        </p:txBody>
      </p:sp>
      <p:sp>
        <p:nvSpPr>
          <p:cNvPr id="341" name="Google Shape;341;p24"/>
          <p:cNvSpPr/>
          <p:nvPr/>
        </p:nvSpPr>
        <p:spPr>
          <a:xfrm>
            <a:off x="307000" y="3397925"/>
            <a:ext cx="6882000" cy="698100"/>
          </a:xfrm>
          <a:prstGeom prst="roundRect">
            <a:avLst>
              <a:gd fmla="val 14259" name="adj"/>
            </a:avLst>
          </a:prstGeom>
          <a:noFill/>
          <a:ln cap="flat" cmpd="sng" w="1905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342" name="Google Shape;342;p24"/>
          <p:cNvSpPr txBox="1"/>
          <p:nvPr/>
        </p:nvSpPr>
        <p:spPr>
          <a:xfrm>
            <a:off x="570125" y="3504075"/>
            <a:ext cx="5749200" cy="408600"/>
          </a:xfrm>
          <a:prstGeom prst="rect">
            <a:avLst/>
          </a:prstGeom>
          <a:noFill/>
          <a:ln>
            <a:noFill/>
          </a:ln>
        </p:spPr>
        <p:txBody>
          <a:bodyPr anchorCtr="0" anchor="ctr" bIns="27075" lIns="27075" spcFirstLastPara="1" rIns="27075" wrap="square" tIns="27075">
            <a:spAutoFit/>
          </a:bodyPr>
          <a:lstStyle/>
          <a:p>
            <a:pPr indent="0" lvl="0" marL="0" marR="0" rtl="0" algn="l">
              <a:lnSpc>
                <a:spcPct val="100000"/>
              </a:lnSpc>
              <a:spcBef>
                <a:spcPts val="0"/>
              </a:spcBef>
              <a:spcAft>
                <a:spcPts val="0"/>
              </a:spcAft>
              <a:buClr>
                <a:srgbClr val="000000"/>
              </a:buClr>
              <a:buSzPts val="3000"/>
              <a:buFont typeface="Arial"/>
              <a:buNone/>
            </a:pPr>
            <a:r>
              <a:rPr b="0" i="0" lang="en" sz="2300" u="none" cap="none" strike="noStrike">
                <a:solidFill>
                  <a:srgbClr val="000000"/>
                </a:solidFill>
                <a:latin typeface="Arial"/>
                <a:ea typeface="Arial"/>
                <a:cs typeface="Arial"/>
                <a:sym typeface="Arial"/>
              </a:rPr>
              <a:t>Let me find Joe's today's workout duration. </a:t>
            </a:r>
            <a:endParaRPr sz="2300"/>
          </a:p>
        </p:txBody>
      </p:sp>
      <p:pic>
        <p:nvPicPr>
          <p:cNvPr descr="pasted-movie.png" id="343" name="Google Shape;343;p24"/>
          <p:cNvPicPr preferRelativeResize="0"/>
          <p:nvPr/>
        </p:nvPicPr>
        <p:blipFill rotWithShape="1">
          <a:blip r:embed="rId6">
            <a:alphaModFix/>
          </a:blip>
          <a:srcRect b="0" l="0" r="0" t="0"/>
          <a:stretch/>
        </p:blipFill>
        <p:spPr>
          <a:xfrm>
            <a:off x="6197148" y="3243048"/>
            <a:ext cx="999050" cy="999050"/>
          </a:xfrm>
          <a:prstGeom prst="rect">
            <a:avLst/>
          </a:prstGeom>
          <a:noFill/>
          <a:ln>
            <a:noFill/>
          </a:ln>
        </p:spPr>
      </p:pic>
      <p:sp>
        <p:nvSpPr>
          <p:cNvPr id="344" name="Google Shape;344;p24"/>
          <p:cNvSpPr/>
          <p:nvPr/>
        </p:nvSpPr>
        <p:spPr>
          <a:xfrm>
            <a:off x="307000" y="5729450"/>
            <a:ext cx="6882000" cy="698100"/>
          </a:xfrm>
          <a:prstGeom prst="roundRect">
            <a:avLst>
              <a:gd fmla="val 8750" name="adj"/>
            </a:avLst>
          </a:prstGeom>
          <a:solidFill>
            <a:srgbClr val="0076B9"/>
          </a:solid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 Monday: ... 25 min</a:t>
            </a:r>
            <a:r>
              <a:rPr lang="en" sz="2200">
                <a:solidFill>
                  <a:srgbClr val="FFFFFF"/>
                </a:solidFill>
                <a:latin typeface="Helvetica Neue"/>
                <a:ea typeface="Helvetica Neue"/>
                <a:cs typeface="Helvetica Neue"/>
                <a:sym typeface="Helvetica Neue"/>
              </a:rPr>
              <a:t>s</a:t>
            </a:r>
            <a:r>
              <a:rPr b="0" i="0" lang="en" sz="2200" u="none" cap="none" strike="noStrike">
                <a:solidFill>
                  <a:srgbClr val="FFFFFF"/>
                </a:solidFill>
                <a:latin typeface="Helvetica Neue"/>
                <a:ea typeface="Helvetica Neue"/>
                <a:cs typeface="Helvetica Neue"/>
                <a:sym typeface="Helvetica Neue"/>
              </a:rPr>
              <a:t> ... Tuesday ... 45 min</a:t>
            </a:r>
            <a:r>
              <a:rPr lang="en" sz="2200">
                <a:solidFill>
                  <a:srgbClr val="FFFFFF"/>
                </a:solidFill>
                <a:latin typeface="Helvetica Neue"/>
                <a:ea typeface="Helvetica Neue"/>
                <a:cs typeface="Helvetica Neue"/>
                <a:sym typeface="Helvetica Neue"/>
              </a:rPr>
              <a:t>s</a:t>
            </a:r>
            <a:r>
              <a:rPr b="0" i="0" lang="en" sz="2200" u="none" cap="none" strike="noStrike">
                <a:solidFill>
                  <a:srgbClr val="FFFFFF"/>
                </a:solidFill>
                <a:latin typeface="Helvetica Neue"/>
                <a:ea typeface="Helvetica Neue"/>
                <a:cs typeface="Helvetica Neue"/>
                <a:sym typeface="Helvetica Neue"/>
              </a:rPr>
              <a:t> ...</a:t>
            </a:r>
            <a:endParaRPr sz="2200"/>
          </a:p>
        </p:txBody>
      </p:sp>
      <p:sp>
        <p:nvSpPr>
          <p:cNvPr id="345" name="Google Shape;345;p24"/>
          <p:cNvSpPr/>
          <p:nvPr/>
        </p:nvSpPr>
        <p:spPr>
          <a:xfrm>
            <a:off x="307000" y="6522125"/>
            <a:ext cx="6882000" cy="698100"/>
          </a:xfrm>
          <a:prstGeom prst="roundRect">
            <a:avLst>
              <a:gd fmla="val 14259" name="adj"/>
            </a:avLst>
          </a:prstGeom>
          <a:noFill/>
          <a:ln cap="flat" cmpd="sng" w="1905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346" name="Google Shape;346;p24"/>
          <p:cNvSpPr txBox="1"/>
          <p:nvPr/>
        </p:nvSpPr>
        <p:spPr>
          <a:xfrm>
            <a:off x="570125" y="6666875"/>
            <a:ext cx="6473700" cy="408600"/>
          </a:xfrm>
          <a:prstGeom prst="rect">
            <a:avLst/>
          </a:prstGeom>
          <a:noFill/>
          <a:ln>
            <a:noFill/>
          </a:ln>
        </p:spPr>
        <p:txBody>
          <a:bodyPr anchorCtr="0" anchor="ctr" bIns="27075" lIns="27075" spcFirstLastPara="1" rIns="27075" wrap="square" tIns="27075">
            <a:spAutoFit/>
          </a:bodyPr>
          <a:lstStyle/>
          <a:p>
            <a:pPr indent="0" lvl="0" marL="0" marR="0" rtl="0" algn="l">
              <a:lnSpc>
                <a:spcPct val="100000"/>
              </a:lnSpc>
              <a:spcBef>
                <a:spcPts val="0"/>
              </a:spcBef>
              <a:spcAft>
                <a:spcPts val="0"/>
              </a:spcAft>
              <a:buClr>
                <a:srgbClr val="000000"/>
              </a:buClr>
              <a:buSzPts val="3000"/>
              <a:buFont typeface="Arial"/>
              <a:buNone/>
            </a:pPr>
            <a:r>
              <a:rPr lang="en" sz="2300"/>
              <a:t>Plan is day-wise, let’s see what day is today.</a:t>
            </a:r>
            <a:endParaRPr sz="2300"/>
          </a:p>
        </p:txBody>
      </p:sp>
      <p:sp>
        <p:nvSpPr>
          <p:cNvPr id="347" name="Google Shape;347;p24"/>
          <p:cNvSpPr/>
          <p:nvPr/>
        </p:nvSpPr>
        <p:spPr>
          <a:xfrm>
            <a:off x="307000" y="7391000"/>
            <a:ext cx="6882000" cy="571200"/>
          </a:xfrm>
          <a:prstGeom prst="roundRect">
            <a:avLst>
              <a:gd fmla="val 18114" name="adj"/>
            </a:avLst>
          </a:prstGeom>
          <a:solidFill>
            <a:srgbClr val="000000"/>
          </a:solidFill>
          <a:ln>
            <a:noFill/>
          </a:ln>
        </p:spPr>
        <p:txBody>
          <a:bodyPr anchorCtr="0" anchor="ctr" bIns="27075" lIns="27075" spcFirstLastPara="1" rIns="27075" wrap="square" tIns="27075">
            <a:noAutofit/>
          </a:bodyPr>
          <a:lstStyle/>
          <a:p>
            <a:pPr indent="0" lvl="0" marL="0" marR="0" rtl="0" algn="l">
              <a:lnSpc>
                <a:spcPct val="9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a:t>
            </a:r>
            <a:r>
              <a:rPr b="0" i="0" lang="en" sz="2200" u="none" cap="none" strike="noStrike">
                <a:solidFill>
                  <a:srgbClr val="66FFFF"/>
                </a:solidFill>
                <a:latin typeface="Helvetica Neue"/>
                <a:ea typeface="Helvetica Neue"/>
                <a:cs typeface="Helvetica Neue"/>
                <a:sym typeface="Helvetica Neue"/>
              </a:rPr>
              <a:t>print</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datetime.</a:t>
            </a:r>
            <a:r>
              <a:rPr b="0" i="0" lang="en" sz="2200" u="none" cap="none" strike="noStrike">
                <a:solidFill>
                  <a:srgbClr val="66FFFF"/>
                </a:solidFill>
                <a:latin typeface="Helvetica Neue"/>
                <a:ea typeface="Helvetica Neue"/>
                <a:cs typeface="Helvetica Neue"/>
                <a:sym typeface="Helvetica Neue"/>
              </a:rPr>
              <a:t>now</a:t>
            </a:r>
            <a:r>
              <a:rPr b="0" i="0" lang="en" sz="2200" u="none" cap="none" strike="noStrike">
                <a:solidFill>
                  <a:srgbClr val="B266FF"/>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a:t>
            </a:r>
            <a:r>
              <a:rPr b="0" i="0" lang="en" sz="2200" u="none" cap="none" strike="noStrike">
                <a:solidFill>
                  <a:srgbClr val="66FFFF"/>
                </a:solidFill>
                <a:latin typeface="Helvetica Neue"/>
                <a:ea typeface="Helvetica Neue"/>
                <a:cs typeface="Helvetica Neue"/>
                <a:sym typeface="Helvetica Neue"/>
              </a:rPr>
              <a:t>strftime</a:t>
            </a:r>
            <a:r>
              <a:rPr b="0" i="0" lang="en" sz="2200" u="none" cap="none" strike="noStrike">
                <a:solidFill>
                  <a:srgbClr val="B266FF"/>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“%A”</a:t>
            </a:r>
            <a:r>
              <a:rPr b="0" i="0" lang="en" sz="2200" u="none" cap="none" strike="noStrike">
                <a:solidFill>
                  <a:srgbClr val="B266FF"/>
                </a:solidFill>
                <a:latin typeface="Helvetica Neue"/>
                <a:ea typeface="Helvetica Neue"/>
                <a:cs typeface="Helvetica Neue"/>
                <a:sym typeface="Helvetica Neue"/>
              </a:rPr>
              <a:t>)</a:t>
            </a:r>
            <a:r>
              <a:rPr b="0" i="0" lang="en" sz="2200" u="none" cap="none" strike="noStrike">
                <a:solidFill>
                  <a:srgbClr val="FFD966"/>
                </a:solidFill>
                <a:latin typeface="Helvetica Neue"/>
                <a:ea typeface="Helvetica Neue"/>
                <a:cs typeface="Helvetica Neue"/>
                <a:sym typeface="Helvetica Neue"/>
              </a:rPr>
              <a:t>)</a:t>
            </a:r>
            <a:endParaRPr sz="2200"/>
          </a:p>
        </p:txBody>
      </p:sp>
      <p:sp>
        <p:nvSpPr>
          <p:cNvPr id="348" name="Google Shape;348;p24"/>
          <p:cNvSpPr/>
          <p:nvPr/>
        </p:nvSpPr>
        <p:spPr>
          <a:xfrm>
            <a:off x="307000" y="8132975"/>
            <a:ext cx="6882000" cy="571200"/>
          </a:xfrm>
          <a:prstGeom prst="roundRect">
            <a:avLst>
              <a:gd fmla="val 16100" name="adj"/>
            </a:avLst>
          </a:prstGeom>
          <a:solidFill>
            <a:srgbClr val="0076B9"/>
          </a:solid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Tuesday</a:t>
            </a:r>
            <a:endParaRPr sz="2200"/>
          </a:p>
        </p:txBody>
      </p:sp>
      <p:sp>
        <p:nvSpPr>
          <p:cNvPr id="349" name="Google Shape;349;p24"/>
          <p:cNvSpPr/>
          <p:nvPr/>
        </p:nvSpPr>
        <p:spPr>
          <a:xfrm>
            <a:off x="7395425" y="3397925"/>
            <a:ext cx="5344800" cy="1793400"/>
          </a:xfrm>
          <a:prstGeom prst="roundRect">
            <a:avLst>
              <a:gd fmla="val 4902" name="adj"/>
            </a:avLst>
          </a:prstGeom>
          <a:noFill/>
          <a:ln cap="flat" cmpd="sng" w="254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350" name="Google Shape;350;p24"/>
          <p:cNvSpPr/>
          <p:nvPr/>
        </p:nvSpPr>
        <p:spPr>
          <a:xfrm>
            <a:off x="7395425" y="5302925"/>
            <a:ext cx="5344800" cy="3401400"/>
          </a:xfrm>
          <a:prstGeom prst="roundRect">
            <a:avLst>
              <a:gd fmla="val 3547" name="adj"/>
            </a:avLst>
          </a:prstGeom>
          <a:solidFill>
            <a:srgbClr val="000000"/>
          </a:solidFill>
          <a:ln>
            <a:noFill/>
          </a:ln>
        </p:spPr>
        <p:txBody>
          <a:bodyPr anchorCtr="0" anchor="ctr" bIns="27075" lIns="27075" spcFirstLastPara="1" rIns="27075" wrap="square" tIns="27075">
            <a:noAutofit/>
          </a:bodyPr>
          <a:lstStyle/>
          <a:p>
            <a:pPr indent="0" lvl="0" marL="0" marR="0" rtl="0" algn="l">
              <a:lnSpc>
                <a:spcPct val="90000"/>
              </a:lnSpc>
              <a:spcBef>
                <a:spcPts val="0"/>
              </a:spcBef>
              <a:spcAft>
                <a:spcPts val="0"/>
              </a:spcAft>
              <a:buClr>
                <a:srgbClr val="FFFFFF"/>
              </a:buClr>
              <a:buSzPts val="2700"/>
              <a:buFont typeface="Helvetica Neue"/>
              <a:buNone/>
            </a:pPr>
            <a:r>
              <a:rPr b="0" i="0" lang="en" sz="2000" u="none" cap="none" strike="noStrike">
                <a:solidFill>
                  <a:srgbClr val="FFFFFF"/>
                </a:solidFill>
                <a:latin typeface="Helvetica Neue"/>
                <a:ea typeface="Helvetica Neue"/>
                <a:cs typeface="Helvetica Neue"/>
                <a:sym typeface="Helvetica Neue"/>
              </a:rPr>
              <a:t>  workout_mins </a:t>
            </a:r>
            <a:r>
              <a:rPr b="0" i="0" lang="en" sz="2000" u="none" cap="none" strike="noStrike">
                <a:solidFill>
                  <a:srgbClr val="FF3333"/>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B266FF"/>
                </a:solidFill>
                <a:latin typeface="Helvetica Neue"/>
                <a:ea typeface="Helvetica Neue"/>
                <a:cs typeface="Helvetica Neue"/>
                <a:sym typeface="Helvetica Neue"/>
              </a:rPr>
              <a:t>45</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token </a:t>
            </a:r>
            <a:r>
              <a:rPr b="0" i="0" lang="en" sz="2000" u="none" cap="none" strike="noStrike">
                <a:solidFill>
                  <a:srgbClr val="FF3333"/>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spotify.</a:t>
            </a:r>
            <a:r>
              <a:rPr b="0" i="0" lang="en" sz="2000" u="none" cap="none" strike="noStrike">
                <a:solidFill>
                  <a:srgbClr val="66FFFF"/>
                </a:solidFill>
                <a:latin typeface="Helvetica Neue"/>
                <a:ea typeface="Helvetica Neue"/>
                <a:cs typeface="Helvetica Neue"/>
                <a:sym typeface="Helvetica Neue"/>
              </a:rPr>
              <a:t>login</a:t>
            </a:r>
            <a:r>
              <a:rPr b="0" i="0" lang="en" sz="2000" u="none" cap="none" strike="noStrike">
                <a:solidFill>
                  <a:srgbClr val="FFD966"/>
                </a:solidFill>
                <a:latin typeface="Helvetica Neue"/>
                <a:ea typeface="Helvetica Neue"/>
                <a:cs typeface="Helvetica Neue"/>
                <a:sym typeface="Helvetica Neue"/>
              </a:rPr>
              <a:t>(</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D966"/>
                </a:solidFill>
                <a:latin typeface="Helvetica Neue"/>
                <a:ea typeface="Helvetica Neue"/>
                <a:cs typeface="Helvetica Neue"/>
                <a:sym typeface="Helvetica Neue"/>
              </a:rPr>
              <a:t>)[</a:t>
            </a:r>
            <a:r>
              <a:rPr b="0" i="0" lang="en" sz="2000" u="none" cap="none" strike="noStrike">
                <a:solidFill>
                  <a:srgbClr val="FFFF99"/>
                </a:solidFill>
                <a:latin typeface="Helvetica Neue"/>
                <a:ea typeface="Helvetica Neue"/>
                <a:cs typeface="Helvetica Neue"/>
                <a:sym typeface="Helvetica Neue"/>
              </a:rPr>
              <a:t>"token"</a:t>
            </a:r>
            <a:r>
              <a:rPr b="0" i="0" lang="en" sz="2000" u="none" cap="none" strike="noStrike">
                <a:solidFill>
                  <a:srgbClr val="FFD966"/>
                </a:solidFill>
                <a:latin typeface="Helvetica Neue"/>
                <a:ea typeface="Helvetica Neue"/>
                <a:cs typeface="Helvetica Neue"/>
                <a:sym typeface="Helvetica Neue"/>
              </a:rPr>
              <a:t>]</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playlists </a:t>
            </a:r>
            <a:r>
              <a:rPr b="0" i="0" lang="en" sz="2000" u="none" cap="none" strike="noStrike">
                <a:solidFill>
                  <a:srgbClr val="FF3333"/>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spotify.</a:t>
            </a:r>
            <a:r>
              <a:rPr b="0" i="0" lang="en" sz="2000" u="none" cap="none" strike="noStrike">
                <a:solidFill>
                  <a:srgbClr val="66FFFF"/>
                </a:solidFill>
                <a:latin typeface="Helvetica Neue"/>
                <a:ea typeface="Helvetica Neue"/>
                <a:cs typeface="Helvetica Neue"/>
                <a:sym typeface="Helvetica Neue"/>
              </a:rPr>
              <a:t>playlist_library</a:t>
            </a:r>
            <a:r>
              <a:rPr b="0" i="0" lang="en" sz="2000" u="none" cap="none" strike="noStrike">
                <a:solidFill>
                  <a:srgbClr val="FFFFFF"/>
                </a:solidFill>
                <a:latin typeface="Helvetica Neue"/>
                <a:ea typeface="Helvetica Neue"/>
                <a:cs typeface="Helvetica Neue"/>
                <a:sym typeface="Helvetica Neue"/>
              </a:rPr>
              <a:t>(token)</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FF3333"/>
                </a:solidFill>
                <a:latin typeface="Helvetica Neue"/>
                <a:ea typeface="Helvetica Neue"/>
                <a:cs typeface="Helvetica Neue"/>
                <a:sym typeface="Helvetica Neue"/>
              </a:rPr>
              <a:t>for</a:t>
            </a:r>
            <a:r>
              <a:rPr b="0" i="0" lang="en" sz="2000" u="none" cap="none" strike="noStrike">
                <a:solidFill>
                  <a:srgbClr val="FFFFFF"/>
                </a:solidFill>
                <a:latin typeface="Helvetica Neue"/>
                <a:ea typeface="Helvetica Neue"/>
                <a:cs typeface="Helvetica Neue"/>
                <a:sym typeface="Helvetica Neue"/>
              </a:rPr>
              <a:t> playlist in playlists:</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duration </a:t>
            </a:r>
            <a:r>
              <a:rPr b="0" i="0" lang="en" sz="2000" u="none" cap="none" strike="noStrike">
                <a:solidFill>
                  <a:srgbClr val="FF3333"/>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B266FF"/>
                </a:solidFill>
                <a:latin typeface="Helvetica Neue"/>
                <a:ea typeface="Helvetica Neue"/>
                <a:cs typeface="Helvetica Neue"/>
                <a:sym typeface="Helvetica Neue"/>
              </a:rPr>
              <a:t>0</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FF3333"/>
                </a:solidFill>
                <a:latin typeface="Helvetica Neue"/>
                <a:ea typeface="Helvetica Neue"/>
                <a:cs typeface="Helvetica Neue"/>
                <a:sym typeface="Helvetica Neue"/>
              </a:rPr>
              <a:t>for</a:t>
            </a:r>
            <a:r>
              <a:rPr b="0" i="0" lang="en" sz="2000" u="none" cap="none" strike="noStrike">
                <a:solidFill>
                  <a:srgbClr val="FFFFFF"/>
                </a:solidFill>
                <a:latin typeface="Helvetica Neue"/>
                <a:ea typeface="Helvetica Neue"/>
                <a:cs typeface="Helvetica Neue"/>
                <a:sym typeface="Helvetica Neue"/>
              </a:rPr>
              <a:t> id </a:t>
            </a:r>
            <a:r>
              <a:rPr b="0" i="0" lang="en" sz="2000" u="none" cap="none" strike="noStrike">
                <a:solidFill>
                  <a:srgbClr val="FF3333"/>
                </a:solidFill>
                <a:latin typeface="Helvetica Neue"/>
                <a:ea typeface="Helvetica Neue"/>
                <a:cs typeface="Helvetica Neue"/>
                <a:sym typeface="Helvetica Neue"/>
              </a:rPr>
              <a:t>in</a:t>
            </a:r>
            <a:r>
              <a:rPr b="0" i="0" lang="en" sz="2000" u="none" cap="none" strike="noStrike">
                <a:solidFill>
                  <a:srgbClr val="FFFFFF"/>
                </a:solidFill>
                <a:latin typeface="Helvetica Neue"/>
                <a:ea typeface="Helvetica Neue"/>
                <a:cs typeface="Helvetica Neue"/>
                <a:sym typeface="Helvetica Neue"/>
              </a:rPr>
              <a:t> playlist</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FF99"/>
                </a:solidFill>
                <a:latin typeface="Helvetica Neue"/>
                <a:ea typeface="Helvetica Neue"/>
                <a:cs typeface="Helvetica Neue"/>
                <a:sym typeface="Helvetica Neue"/>
              </a:rPr>
              <a:t>"song_ids"</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duration </a:t>
            </a:r>
            <a:r>
              <a:rPr b="0" i="0" lang="en" sz="2000" u="none" cap="none" strike="noStrike">
                <a:solidFill>
                  <a:srgbClr val="FF3333"/>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spotify.</a:t>
            </a:r>
            <a:r>
              <a:rPr b="0" i="0" lang="en" sz="2000" u="none" cap="none" strike="noStrike">
                <a:solidFill>
                  <a:srgbClr val="66FFFF"/>
                </a:solidFill>
                <a:latin typeface="Helvetica Neue"/>
                <a:ea typeface="Helvetica Neue"/>
                <a:cs typeface="Helvetica Neue"/>
                <a:sym typeface="Helvetica Neue"/>
              </a:rPr>
              <a:t>song</a:t>
            </a:r>
            <a:r>
              <a:rPr b="0" i="0" lang="en" sz="2000" u="none" cap="none" strike="noStrike">
                <a:solidFill>
                  <a:srgbClr val="FFFFFF"/>
                </a:solidFill>
                <a:latin typeface="Helvetica Neue"/>
                <a:ea typeface="Helvetica Neue"/>
                <a:cs typeface="Helvetica Neue"/>
                <a:sym typeface="Helvetica Neue"/>
              </a:rPr>
              <a:t>(id)</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FF99"/>
                </a:solidFill>
                <a:latin typeface="Helvetica Neue"/>
                <a:ea typeface="Helvetica Neue"/>
                <a:cs typeface="Helvetica Neue"/>
                <a:sym typeface="Helvetica Neue"/>
              </a:rPr>
              <a:t>"duration"</a:t>
            </a:r>
            <a:r>
              <a:rPr b="0" i="0" lang="en" sz="2000" u="none" cap="none" strike="noStrike">
                <a:solidFill>
                  <a:srgbClr val="B266FF"/>
                </a:solidFill>
                <a:latin typeface="Helvetica Neue"/>
                <a:ea typeface="Helvetica Neue"/>
                <a:cs typeface="Helvetica Neue"/>
                <a:sym typeface="Helvetica Neue"/>
              </a:rPr>
              <a:t>]</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FF3333"/>
                </a:solidFill>
                <a:latin typeface="Helvetica Neue"/>
                <a:ea typeface="Helvetica Neue"/>
                <a:cs typeface="Helvetica Neue"/>
                <a:sym typeface="Helvetica Neue"/>
              </a:rPr>
              <a:t>if</a:t>
            </a:r>
            <a:r>
              <a:rPr b="0" i="0" lang="en" sz="2000" u="none" cap="none" strike="noStrike">
                <a:solidFill>
                  <a:srgbClr val="FFFFFF"/>
                </a:solidFill>
                <a:latin typeface="Helvetica Neue"/>
                <a:ea typeface="Helvetica Neue"/>
                <a:cs typeface="Helvetica Neue"/>
                <a:sym typeface="Helvetica Neue"/>
              </a:rPr>
              <a:t> total_duration </a:t>
            </a:r>
            <a:r>
              <a:rPr b="0" i="0" lang="en" sz="2000" u="none" cap="none" strike="noStrike">
                <a:solidFill>
                  <a:srgbClr val="FF3333"/>
                </a:solidFill>
                <a:latin typeface="Helvetica Neue"/>
                <a:ea typeface="Helvetica Neue"/>
                <a:cs typeface="Helvetica Neue"/>
                <a:sym typeface="Helvetica Neue"/>
              </a:rPr>
              <a:t>&gt;=</a:t>
            </a:r>
            <a:r>
              <a:rPr b="0" i="0" lang="en" sz="2000" u="none" cap="none" strike="noStrike">
                <a:solidFill>
                  <a:srgbClr val="FFFFFF"/>
                </a:solidFill>
                <a:latin typeface="Helvetica Neue"/>
                <a:ea typeface="Helvetica Neue"/>
                <a:cs typeface="Helvetica Neue"/>
                <a:sym typeface="Helvetica Neue"/>
              </a:rPr>
              <a:t> workout_mins:</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spotify.</a:t>
            </a:r>
            <a:r>
              <a:rPr b="0" i="0" lang="en" sz="2000" u="none" cap="none" strike="noStrike">
                <a:solidFill>
                  <a:srgbClr val="66FFFF"/>
                </a:solidFill>
                <a:latin typeface="Helvetica Neue"/>
                <a:ea typeface="Helvetica Neue"/>
                <a:cs typeface="Helvetica Neue"/>
                <a:sym typeface="Helvetica Neue"/>
              </a:rPr>
              <a:t>play</a:t>
            </a:r>
            <a:r>
              <a:rPr b="0" i="0" lang="en" sz="2000" u="none" cap="none" strike="noStrike">
                <a:solidFill>
                  <a:srgbClr val="FFFFFF"/>
                </a:solidFill>
                <a:latin typeface="Helvetica Neue"/>
                <a:ea typeface="Helvetica Neue"/>
                <a:cs typeface="Helvetica Neue"/>
                <a:sym typeface="Helvetica Neue"/>
              </a:rPr>
              <a:t>(playlist</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FF99"/>
                </a:solidFill>
                <a:latin typeface="Helvetica Neue"/>
                <a:ea typeface="Helvetica Neue"/>
                <a:cs typeface="Helvetica Neue"/>
                <a:sym typeface="Helvetica Neue"/>
              </a:rPr>
              <a:t>"id"</a:t>
            </a:r>
            <a:r>
              <a:rPr b="0" i="0" lang="en" sz="2000" u="none" cap="none" strike="noStrike">
                <a:solidFill>
                  <a:srgbClr val="B266FF"/>
                </a:solidFill>
                <a:latin typeface="Helvetica Neue"/>
                <a:ea typeface="Helvetica Neue"/>
                <a:cs typeface="Helvetica Neue"/>
                <a:sym typeface="Helvetica Neue"/>
              </a:rPr>
              <a:t>]</a:t>
            </a:r>
            <a:r>
              <a:rPr b="0" i="0" lang="en" sz="2000" u="none" cap="none" strike="noStrike">
                <a:solidFill>
                  <a:srgbClr val="FFFFFF"/>
                </a:solidFill>
                <a:latin typeface="Helvetica Neue"/>
                <a:ea typeface="Helvetica Neue"/>
                <a:cs typeface="Helvetica Neue"/>
                <a:sym typeface="Helvetica Neue"/>
              </a:rPr>
              <a:t>, token)</a:t>
            </a:r>
            <a:br>
              <a:rPr b="0" i="0" lang="en" sz="2000" u="none" cap="none" strike="noStrike">
                <a:solidFill>
                  <a:srgbClr val="FFFFFF"/>
                </a:solidFill>
                <a:latin typeface="Helvetica Neue"/>
                <a:ea typeface="Helvetica Neue"/>
                <a:cs typeface="Helvetica Neue"/>
                <a:sym typeface="Helvetica Neue"/>
              </a:rPr>
            </a:br>
            <a:r>
              <a:rPr b="0" i="0" lang="en" sz="2000" u="none" cap="none" strike="noStrike">
                <a:solidFill>
                  <a:srgbClr val="FFFFFF"/>
                </a:solidFill>
                <a:latin typeface="Helvetica Neue"/>
                <a:ea typeface="Helvetica Neue"/>
                <a:cs typeface="Helvetica Neue"/>
                <a:sym typeface="Helvetica Neue"/>
              </a:rPr>
              <a:t>          </a:t>
            </a:r>
            <a:r>
              <a:rPr b="0" i="0" lang="en" sz="2000" u="none" cap="none" strike="noStrike">
                <a:solidFill>
                  <a:srgbClr val="FF3333"/>
                </a:solidFill>
                <a:latin typeface="Helvetica Neue"/>
                <a:ea typeface="Helvetica Neue"/>
                <a:cs typeface="Helvetica Neue"/>
                <a:sym typeface="Helvetica Neue"/>
              </a:rPr>
              <a:t>break</a:t>
            </a:r>
            <a:endParaRPr sz="2000"/>
          </a:p>
        </p:txBody>
      </p:sp>
      <p:sp>
        <p:nvSpPr>
          <p:cNvPr id="351" name="Google Shape;351;p24"/>
          <p:cNvSpPr txBox="1"/>
          <p:nvPr/>
        </p:nvSpPr>
        <p:spPr>
          <a:xfrm>
            <a:off x="7544250" y="3743400"/>
            <a:ext cx="4914600" cy="1116900"/>
          </a:xfrm>
          <a:prstGeom prst="rect">
            <a:avLst/>
          </a:prstGeom>
          <a:noFill/>
          <a:ln>
            <a:noFill/>
          </a:ln>
        </p:spPr>
        <p:txBody>
          <a:bodyPr anchorCtr="0" anchor="ctr" bIns="27075" lIns="27075" spcFirstLastPara="1" rIns="27075" wrap="square" tIns="27075">
            <a:spAutoFit/>
          </a:bodyPr>
          <a:lstStyle/>
          <a:p>
            <a:pPr indent="0" lvl="0" marL="0" marR="0" rtl="0" algn="l">
              <a:lnSpc>
                <a:spcPct val="100000"/>
              </a:lnSpc>
              <a:spcBef>
                <a:spcPts val="0"/>
              </a:spcBef>
              <a:spcAft>
                <a:spcPts val="0"/>
              </a:spcAft>
              <a:buClr>
                <a:srgbClr val="000000"/>
              </a:buClr>
              <a:buSzPts val="3000"/>
              <a:buFont typeface="Arial"/>
              <a:buNone/>
            </a:pPr>
            <a:r>
              <a:rPr lang="en" sz="2300"/>
              <a:t>Today is </a:t>
            </a:r>
            <a:r>
              <a:rPr b="0" i="0" lang="en" sz="2300" u="none" cap="none" strike="noStrike">
                <a:solidFill>
                  <a:srgbClr val="000000"/>
                </a:solidFill>
                <a:latin typeface="Arial"/>
                <a:ea typeface="Arial"/>
                <a:cs typeface="Arial"/>
                <a:sym typeface="Arial"/>
              </a:rPr>
              <a:t>Tuesday, so it’s 45 mins. Now, let me play</a:t>
            </a:r>
            <a:r>
              <a:rPr lang="en" sz="2300"/>
              <a:t>. </a:t>
            </a:r>
            <a:r>
              <a:rPr b="0" i="0" lang="en" sz="2300" u="none" cap="none" strike="noStrike">
                <a:solidFill>
                  <a:srgbClr val="000000"/>
                </a:solidFill>
                <a:latin typeface="Arial"/>
                <a:ea typeface="Arial"/>
                <a:cs typeface="Arial"/>
                <a:sym typeface="Arial"/>
              </a:rPr>
              <a:t>Joe’s playlist with enough songs for this duration.</a:t>
            </a:r>
            <a:endParaRPr sz="2300"/>
          </a:p>
        </p:txBody>
      </p:sp>
      <p:sp>
        <p:nvSpPr>
          <p:cNvPr id="352" name="Google Shape;352;p24"/>
          <p:cNvSpPr/>
          <p:nvPr/>
        </p:nvSpPr>
        <p:spPr>
          <a:xfrm>
            <a:off x="7395425" y="8928800"/>
            <a:ext cx="5268000" cy="617400"/>
          </a:xfrm>
          <a:prstGeom prst="roundRect">
            <a:avLst>
              <a:gd fmla="val 16456" name="adj"/>
            </a:avLst>
          </a:prstGeom>
          <a:solidFill>
            <a:srgbClr val="674EA7"/>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lt1"/>
                </a:solidFill>
              </a:rPr>
              <a:t>Rich Code</a:t>
            </a:r>
            <a:endParaRPr b="1" sz="3000">
              <a:solidFill>
                <a:schemeClr val="lt1"/>
              </a:solidFill>
            </a:endParaRPr>
          </a:p>
        </p:txBody>
      </p:sp>
      <p:pic>
        <p:nvPicPr>
          <p:cNvPr descr="pasted-movie.png" id="353" name="Google Shape;353;p24"/>
          <p:cNvPicPr preferRelativeResize="0"/>
          <p:nvPr/>
        </p:nvPicPr>
        <p:blipFill rotWithShape="1">
          <a:blip r:embed="rId6">
            <a:alphaModFix/>
          </a:blip>
          <a:srcRect b="0" l="0" r="0" t="0"/>
          <a:stretch/>
        </p:blipFill>
        <p:spPr>
          <a:xfrm>
            <a:off x="6273348" y="6367248"/>
            <a:ext cx="999050" cy="999050"/>
          </a:xfrm>
          <a:prstGeom prst="rect">
            <a:avLst/>
          </a:prstGeom>
          <a:noFill/>
          <a:ln>
            <a:noFill/>
          </a:ln>
        </p:spPr>
      </p:pic>
      <p:pic>
        <p:nvPicPr>
          <p:cNvPr descr="pasted-movie.png" id="354" name="Google Shape;354;p24"/>
          <p:cNvPicPr preferRelativeResize="0"/>
          <p:nvPr/>
        </p:nvPicPr>
        <p:blipFill rotWithShape="1">
          <a:blip r:embed="rId6">
            <a:alphaModFix/>
          </a:blip>
          <a:srcRect b="0" l="0" r="0" t="0"/>
          <a:stretch/>
        </p:blipFill>
        <p:spPr>
          <a:xfrm>
            <a:off x="11759748" y="4233648"/>
            <a:ext cx="999050" cy="999050"/>
          </a:xfrm>
          <a:prstGeom prst="rect">
            <a:avLst/>
          </a:prstGeom>
          <a:noFill/>
          <a:ln>
            <a:noFill/>
          </a:ln>
        </p:spPr>
      </p:pic>
      <p:sp>
        <p:nvSpPr>
          <p:cNvPr id="355" name="Google Shape;355;p24"/>
          <p:cNvSpPr/>
          <p:nvPr/>
        </p:nvSpPr>
        <p:spPr>
          <a:xfrm>
            <a:off x="146650" y="3233475"/>
            <a:ext cx="405300" cy="408600"/>
          </a:xfrm>
          <a:prstGeom prst="ellipse">
            <a:avLst/>
          </a:prstGeom>
          <a:solidFill>
            <a:srgbClr val="FBAB01"/>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700"/>
              <a:buFont typeface="Helvetica Neue"/>
              <a:buNone/>
            </a:pPr>
            <a:r>
              <a:rPr b="0" i="0" lang="en" sz="2700" u="none" cap="none" strike="noStrike">
                <a:solidFill>
                  <a:srgbClr val="FFFFFF"/>
                </a:solidFill>
                <a:latin typeface="Helvetica Neue"/>
                <a:ea typeface="Helvetica Neue"/>
                <a:cs typeface="Helvetica Neue"/>
                <a:sym typeface="Helvetica Neue"/>
              </a:rPr>
              <a:t>1</a:t>
            </a:r>
            <a:endParaRPr/>
          </a:p>
        </p:txBody>
      </p:sp>
      <p:sp>
        <p:nvSpPr>
          <p:cNvPr id="356" name="Google Shape;356;p24"/>
          <p:cNvSpPr/>
          <p:nvPr/>
        </p:nvSpPr>
        <p:spPr>
          <a:xfrm>
            <a:off x="146650" y="6357675"/>
            <a:ext cx="405300" cy="408600"/>
          </a:xfrm>
          <a:prstGeom prst="ellipse">
            <a:avLst/>
          </a:prstGeom>
          <a:solidFill>
            <a:srgbClr val="FBAB01"/>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700"/>
              <a:buFont typeface="Helvetica Neue"/>
              <a:buNone/>
            </a:pPr>
            <a:r>
              <a:rPr lang="en" sz="2700">
                <a:solidFill>
                  <a:srgbClr val="FFFFFF"/>
                </a:solidFill>
                <a:latin typeface="Helvetica Neue"/>
                <a:ea typeface="Helvetica Neue"/>
                <a:cs typeface="Helvetica Neue"/>
                <a:sym typeface="Helvetica Neue"/>
              </a:rPr>
              <a:t>2</a:t>
            </a:r>
            <a:endParaRPr/>
          </a:p>
        </p:txBody>
      </p:sp>
      <p:sp>
        <p:nvSpPr>
          <p:cNvPr id="357" name="Google Shape;357;p24"/>
          <p:cNvSpPr/>
          <p:nvPr/>
        </p:nvSpPr>
        <p:spPr>
          <a:xfrm>
            <a:off x="7227550" y="3233463"/>
            <a:ext cx="405300" cy="408600"/>
          </a:xfrm>
          <a:prstGeom prst="ellipse">
            <a:avLst/>
          </a:prstGeom>
          <a:solidFill>
            <a:srgbClr val="FBAB01"/>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700"/>
              <a:buFont typeface="Helvetica Neue"/>
              <a:buNone/>
            </a:pPr>
            <a:r>
              <a:rPr lang="en" sz="2700">
                <a:solidFill>
                  <a:srgbClr val="FFFFFF"/>
                </a:solidFill>
                <a:latin typeface="Helvetica Neue"/>
                <a:ea typeface="Helvetica Neue"/>
                <a:cs typeface="Helvetica Neue"/>
                <a:sym typeface="Helvetica Neue"/>
              </a:rPr>
              <a:t>3</a:t>
            </a:r>
            <a:endParaRPr/>
          </a:p>
        </p:txBody>
      </p:sp>
      <p:sp>
        <p:nvSpPr>
          <p:cNvPr id="358" name="Google Shape;358;p24"/>
          <p:cNvSpPr/>
          <p:nvPr/>
        </p:nvSpPr>
        <p:spPr>
          <a:xfrm>
            <a:off x="-125" y="-224950"/>
            <a:ext cx="13002900" cy="9972900"/>
          </a:xfrm>
          <a:prstGeom prst="roundRect">
            <a:avLst>
              <a:gd fmla="val 0" name="adj"/>
            </a:avLst>
          </a:prstGeom>
          <a:solidFill>
            <a:srgbClr val="BABABA">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endParaRPr>
          </a:p>
        </p:txBody>
      </p:sp>
      <p:sp>
        <p:nvSpPr>
          <p:cNvPr id="359" name="Google Shape;359;p24"/>
          <p:cNvSpPr/>
          <p:nvPr/>
        </p:nvSpPr>
        <p:spPr>
          <a:xfrm>
            <a:off x="281425" y="2539900"/>
            <a:ext cx="12445500" cy="4667700"/>
          </a:xfrm>
          <a:prstGeom prst="roundRect">
            <a:avLst>
              <a:gd fmla="val 3674" name="adj"/>
            </a:avLst>
          </a:prstGeom>
          <a:solidFill>
            <a:srgbClr val="FFFFFF"/>
          </a:solidFill>
          <a:ln cap="flat" cmpd="sng" w="50800">
            <a:solidFill>
              <a:schemeClr val="dk1"/>
            </a:solidFill>
            <a:prstDash val="solid"/>
            <a:miter lim="400000"/>
            <a:headEnd len="sm" w="sm" type="none"/>
            <a:tailEnd len="sm" w="sm" type="none"/>
          </a:ln>
        </p:spPr>
        <p:txBody>
          <a:bodyPr anchorCtr="0" anchor="ctr" bIns="27075" lIns="27075" spcFirstLastPara="1" rIns="27075" wrap="square" tIns="27075">
            <a:noAutofit/>
          </a:bodyPr>
          <a:lstStyle/>
          <a:p>
            <a:pPr indent="0" lvl="0" marL="0" rtl="0" algn="ctr">
              <a:spcBef>
                <a:spcPts val="0"/>
              </a:spcBef>
              <a:spcAft>
                <a:spcPts val="0"/>
              </a:spcAft>
              <a:buClr>
                <a:schemeClr val="dk1"/>
              </a:buClr>
              <a:buSzPts val="1100"/>
              <a:buFont typeface="Arial"/>
              <a:buNone/>
            </a:pPr>
            <a:br>
              <a:rPr lang="en" sz="4000">
                <a:solidFill>
                  <a:schemeClr val="dk1"/>
                </a:solidFill>
                <a:latin typeface="Helvetica Neue"/>
                <a:ea typeface="Helvetica Neue"/>
                <a:cs typeface="Helvetica Neue"/>
                <a:sym typeface="Helvetica Neue"/>
              </a:rPr>
            </a:br>
            <a:br>
              <a:rPr lang="en" sz="4000">
                <a:solidFill>
                  <a:schemeClr val="dk1"/>
                </a:solidFill>
                <a:latin typeface="Helvetica Neue"/>
                <a:ea typeface="Helvetica Neue"/>
                <a:cs typeface="Helvetica Neue"/>
                <a:sym typeface="Helvetica Neue"/>
              </a:rPr>
            </a:br>
            <a:br>
              <a:rPr lang="en" sz="4000">
                <a:solidFill>
                  <a:schemeClr val="dk1"/>
                </a:solidFill>
                <a:latin typeface="Helvetica Neue"/>
                <a:ea typeface="Helvetica Neue"/>
                <a:cs typeface="Helvetica Neue"/>
                <a:sym typeface="Helvetica Neue"/>
              </a:rPr>
            </a:br>
            <a:r>
              <a:rPr lang="en" sz="3800">
                <a:solidFill>
                  <a:schemeClr val="dk1"/>
                </a:solidFill>
                <a:latin typeface="Helvetica Neue"/>
                <a:ea typeface="Helvetica Neue"/>
                <a:cs typeface="Helvetica Neue"/>
                <a:sym typeface="Helvetica Neue"/>
              </a:rPr>
              <a:t>How can we </a:t>
            </a:r>
            <a:r>
              <a:rPr b="1" lang="en" sz="3800">
                <a:solidFill>
                  <a:schemeClr val="dk1"/>
                </a:solidFill>
                <a:latin typeface="Helvetica Neue"/>
                <a:ea typeface="Helvetica Neue"/>
                <a:cs typeface="Helvetica Neue"/>
                <a:sym typeface="Helvetica Neue"/>
              </a:rPr>
              <a:t>develop &amp; benchmark</a:t>
            </a:r>
            <a:r>
              <a:rPr lang="en" sz="3800">
                <a:solidFill>
                  <a:schemeClr val="dk1"/>
                </a:solidFill>
                <a:latin typeface="Helvetica Neue"/>
                <a:ea typeface="Helvetica Neue"/>
                <a:cs typeface="Helvetica Neue"/>
                <a:sym typeface="Helvetica Neue"/>
              </a:rPr>
              <a:t> such rich and</a:t>
            </a:r>
            <a:br>
              <a:rPr lang="en" sz="3800">
                <a:solidFill>
                  <a:schemeClr val="dk1"/>
                </a:solidFill>
                <a:latin typeface="Helvetica Neue"/>
                <a:ea typeface="Helvetica Neue"/>
                <a:cs typeface="Helvetica Neue"/>
                <a:sym typeface="Helvetica Neue"/>
              </a:rPr>
            </a:br>
            <a:r>
              <a:rPr lang="en" sz="3800">
                <a:solidFill>
                  <a:schemeClr val="dk1"/>
                </a:solidFill>
                <a:latin typeface="Helvetica Neue"/>
                <a:ea typeface="Helvetica Neue"/>
                <a:cs typeface="Helvetica Neue"/>
                <a:sym typeface="Helvetica Neue"/>
              </a:rPr>
              <a:t>interactive coding </a:t>
            </a:r>
            <a:r>
              <a:rPr b="1" lang="en" sz="3800">
                <a:solidFill>
                  <a:schemeClr val="dk1"/>
                </a:solidFill>
                <a:latin typeface="Helvetica Neue"/>
                <a:ea typeface="Helvetica Neue"/>
                <a:cs typeface="Helvetica Neue"/>
                <a:sym typeface="Helvetica Neue"/>
              </a:rPr>
              <a:t>agents for</a:t>
            </a:r>
            <a:r>
              <a:rPr lang="en" sz="3800">
                <a:solidFill>
                  <a:schemeClr val="dk1"/>
                </a:solidFill>
                <a:latin typeface="Helvetica Neue"/>
                <a:ea typeface="Helvetica Neue"/>
                <a:cs typeface="Helvetica Neue"/>
                <a:sym typeface="Helvetica Neue"/>
              </a:rPr>
              <a:t> complex </a:t>
            </a:r>
            <a:r>
              <a:rPr b="1" lang="en" sz="3800">
                <a:solidFill>
                  <a:schemeClr val="dk1"/>
                </a:solidFill>
                <a:latin typeface="Helvetica Neue"/>
                <a:ea typeface="Helvetica Neue"/>
                <a:cs typeface="Helvetica Neue"/>
                <a:sym typeface="Helvetica Neue"/>
              </a:rPr>
              <a:t>digital tasks</a:t>
            </a:r>
            <a:r>
              <a:rPr lang="en" sz="3800">
                <a:solidFill>
                  <a:schemeClr val="dk1"/>
                </a:solidFill>
                <a:latin typeface="Helvetica Neue"/>
                <a:ea typeface="Helvetica Neue"/>
                <a:cs typeface="Helvetica Neue"/>
                <a:sym typeface="Helvetica Neue"/>
              </a:rPr>
              <a:t> </a:t>
            </a:r>
            <a:br>
              <a:rPr lang="en" sz="3800">
                <a:solidFill>
                  <a:schemeClr val="dk1"/>
                </a:solidFill>
                <a:latin typeface="Helvetica Neue"/>
                <a:ea typeface="Helvetica Neue"/>
                <a:cs typeface="Helvetica Neue"/>
                <a:sym typeface="Helvetica Neue"/>
              </a:rPr>
            </a:br>
            <a:r>
              <a:rPr lang="en" sz="3800">
                <a:solidFill>
                  <a:schemeClr val="dk1"/>
                </a:solidFill>
                <a:latin typeface="Helvetica Neue"/>
                <a:ea typeface="Helvetica Neue"/>
                <a:cs typeface="Helvetica Neue"/>
                <a:sym typeface="Helvetica Neue"/>
              </a:rPr>
              <a:t>in a </a:t>
            </a:r>
            <a:r>
              <a:rPr b="1" lang="en" sz="3800">
                <a:solidFill>
                  <a:schemeClr val="dk1"/>
                </a:solidFill>
                <a:latin typeface="Helvetica Neue"/>
                <a:ea typeface="Helvetica Neue"/>
                <a:cs typeface="Helvetica Neue"/>
                <a:sym typeface="Helvetica Neue"/>
              </a:rPr>
              <a:t>rigorous</a:t>
            </a:r>
            <a:r>
              <a:rPr lang="en" sz="3800">
                <a:solidFill>
                  <a:schemeClr val="dk1"/>
                </a:solidFill>
                <a:latin typeface="Helvetica Neue"/>
                <a:ea typeface="Helvetica Neue"/>
                <a:cs typeface="Helvetica Neue"/>
                <a:sym typeface="Helvetica Neue"/>
              </a:rPr>
              <a:t> &amp; </a:t>
            </a:r>
            <a:r>
              <a:rPr b="1" lang="en" sz="3800">
                <a:solidFill>
                  <a:schemeClr val="dk1"/>
                </a:solidFill>
                <a:latin typeface="Helvetica Neue"/>
                <a:ea typeface="Helvetica Neue"/>
                <a:cs typeface="Helvetica Neue"/>
                <a:sym typeface="Helvetica Neue"/>
              </a:rPr>
              <a:t>reproducible</a:t>
            </a:r>
            <a:r>
              <a:rPr lang="en" sz="3800">
                <a:solidFill>
                  <a:schemeClr val="dk1"/>
                </a:solidFill>
                <a:latin typeface="Helvetica Neue"/>
                <a:ea typeface="Helvetica Neue"/>
                <a:cs typeface="Helvetica Neue"/>
                <a:sym typeface="Helvetica Neue"/>
              </a:rPr>
              <a:t> manner?</a:t>
            </a:r>
            <a:endParaRPr sz="3800">
              <a:solidFill>
                <a:schemeClr val="dk1"/>
              </a:solidFill>
              <a:latin typeface="Helvetica Neue"/>
              <a:ea typeface="Helvetica Neue"/>
              <a:cs typeface="Helvetica Neue"/>
              <a:sym typeface="Helvetica Neue"/>
            </a:endParaRPr>
          </a:p>
        </p:txBody>
      </p:sp>
      <p:pic>
        <p:nvPicPr>
          <p:cNvPr id="360" name="Google Shape;360;p24"/>
          <p:cNvPicPr preferRelativeResize="0"/>
          <p:nvPr/>
        </p:nvPicPr>
        <p:blipFill>
          <a:blip r:embed="rId7">
            <a:alphaModFix/>
          </a:blip>
          <a:stretch>
            <a:fillRect/>
          </a:stretch>
        </p:blipFill>
        <p:spPr>
          <a:xfrm>
            <a:off x="5650327" y="3172003"/>
            <a:ext cx="1366801" cy="1366799"/>
          </a:xfrm>
          <a:prstGeom prst="rect">
            <a:avLst/>
          </a:prstGeom>
          <a:solidFill>
            <a:srgbClr val="FFFFFF"/>
          </a:solidFill>
          <a:ln>
            <a:noFill/>
          </a:ln>
        </p:spPr>
      </p:pic>
      <p:sp>
        <p:nvSpPr>
          <p:cNvPr id="361" name="Google Shape;361;p24"/>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5"/>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t>How to </a:t>
            </a:r>
            <a:r>
              <a:rPr lang="en" sz="4200"/>
              <a:t>Benchmark </a:t>
            </a:r>
            <a:r>
              <a:rPr lang="en" sz="4200"/>
              <a:t>such </a:t>
            </a:r>
            <a:r>
              <a:rPr lang="en" sz="4200"/>
              <a:t>Interactive Coding Agents?</a:t>
            </a:r>
            <a:endParaRPr sz="4200"/>
          </a:p>
        </p:txBody>
      </p:sp>
      <p:sp>
        <p:nvSpPr>
          <p:cNvPr id="367" name="Google Shape;367;p25"/>
          <p:cNvSpPr/>
          <p:nvPr/>
        </p:nvSpPr>
        <p:spPr>
          <a:xfrm>
            <a:off x="462025" y="1502650"/>
            <a:ext cx="6292200" cy="1081200"/>
          </a:xfrm>
          <a:prstGeom prst="roundRect">
            <a:avLst>
              <a:gd fmla="val 10828"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rtl="0" algn="ctr">
              <a:spcBef>
                <a:spcPts val="0"/>
              </a:spcBef>
              <a:spcAft>
                <a:spcPts val="0"/>
              </a:spcAft>
              <a:buClr>
                <a:schemeClr val="lt1"/>
              </a:buClr>
              <a:buSzPts val="2300"/>
              <a:buFont typeface="Helvetica Neue"/>
              <a:buNone/>
            </a:pPr>
            <a:r>
              <a:rPr lang="en" sz="3100">
                <a:solidFill>
                  <a:schemeClr val="dk1"/>
                </a:solidFill>
                <a:latin typeface="Helvetica Neue"/>
                <a:ea typeface="Helvetica Neue"/>
                <a:cs typeface="Helvetica Neue"/>
                <a:sym typeface="Helvetica Neue"/>
              </a:rPr>
              <a:t>We need three ingredients</a:t>
            </a:r>
            <a:endParaRPr sz="2400">
              <a:solidFill>
                <a:schemeClr val="dk1"/>
              </a:solidFill>
            </a:endParaRPr>
          </a:p>
        </p:txBody>
      </p:sp>
      <p:sp>
        <p:nvSpPr>
          <p:cNvPr id="368" name="Google Shape;368;p25"/>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6"/>
          <p:cNvSpPr/>
          <p:nvPr/>
        </p:nvSpPr>
        <p:spPr>
          <a:xfrm>
            <a:off x="462025" y="2757375"/>
            <a:ext cx="6292200" cy="1580400"/>
          </a:xfrm>
          <a:prstGeom prst="roundRect">
            <a:avLst>
              <a:gd fmla="val 6008" name="adj"/>
            </a:avLst>
          </a:prstGeom>
          <a:solidFill>
            <a:srgbClr val="FFFFFF"/>
          </a:solidFill>
          <a:ln cap="flat" cmpd="sng" w="254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rtl="0" algn="ctr">
              <a:spcBef>
                <a:spcPts val="0"/>
              </a:spcBef>
              <a:spcAft>
                <a:spcPts val="0"/>
              </a:spcAft>
              <a:buClr>
                <a:schemeClr val="dk1"/>
              </a:buClr>
              <a:buSzPts val="3000"/>
              <a:buFont typeface="Arial"/>
              <a:buNone/>
            </a:pPr>
            <a:r>
              <a:rPr b="1" lang="en" sz="3000">
                <a:solidFill>
                  <a:srgbClr val="004C7F"/>
                </a:solidFill>
              </a:rPr>
              <a:t>Environment</a:t>
            </a:r>
            <a:endParaRPr b="1" sz="3000">
              <a:solidFill>
                <a:srgbClr val="004C7F"/>
              </a:solidFill>
            </a:endParaRPr>
          </a:p>
          <a:p>
            <a:pPr indent="0" lvl="0" marL="0" rtl="0" algn="ctr">
              <a:spcBef>
                <a:spcPts val="0"/>
              </a:spcBef>
              <a:spcAft>
                <a:spcPts val="0"/>
              </a:spcAft>
              <a:buClr>
                <a:schemeClr val="dk1"/>
              </a:buClr>
              <a:buSzPts val="3000"/>
              <a:buFont typeface="Arial"/>
              <a:buNone/>
            </a:pPr>
            <a:r>
              <a:rPr lang="en" sz="2500">
                <a:solidFill>
                  <a:schemeClr val="dk1"/>
                </a:solidFill>
              </a:rPr>
              <a:t>A </a:t>
            </a:r>
            <a:r>
              <a:rPr b="1" lang="en" sz="2500">
                <a:solidFill>
                  <a:schemeClr val="dk1"/>
                </a:solidFill>
              </a:rPr>
              <a:t>rich</a:t>
            </a:r>
            <a:r>
              <a:rPr b="1" lang="en" sz="2500">
                <a:solidFill>
                  <a:schemeClr val="dk1"/>
                </a:solidFill>
              </a:rPr>
              <a:t> &amp; reproducible</a:t>
            </a:r>
            <a:r>
              <a:rPr lang="en" sz="2500">
                <a:solidFill>
                  <a:schemeClr val="dk1"/>
                </a:solidFill>
              </a:rPr>
              <a:t> </a:t>
            </a:r>
            <a:r>
              <a:rPr b="1" lang="en" sz="2500">
                <a:solidFill>
                  <a:schemeClr val="dk1"/>
                </a:solidFill>
              </a:rPr>
              <a:t>execution</a:t>
            </a:r>
            <a:br>
              <a:rPr b="1" lang="en" sz="2500">
                <a:solidFill>
                  <a:schemeClr val="dk1"/>
                </a:solidFill>
              </a:rPr>
            </a:br>
            <a:r>
              <a:rPr b="1" lang="en" sz="2500">
                <a:solidFill>
                  <a:schemeClr val="dk1"/>
                </a:solidFill>
              </a:rPr>
              <a:t>environment</a:t>
            </a:r>
            <a:r>
              <a:rPr lang="en" sz="2500">
                <a:solidFill>
                  <a:schemeClr val="dk1"/>
                </a:solidFill>
              </a:rPr>
              <a:t> of many API-operable apps</a:t>
            </a:r>
            <a:endParaRPr sz="2500"/>
          </a:p>
        </p:txBody>
      </p:sp>
      <p:sp>
        <p:nvSpPr>
          <p:cNvPr id="374" name="Google Shape;374;p26"/>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dk1"/>
                </a:solidFill>
              </a:rPr>
              <a:t>How to Benchmark such Interactive Coding Agents?</a:t>
            </a:r>
            <a:endParaRPr sz="4500"/>
          </a:p>
        </p:txBody>
      </p:sp>
      <p:sp>
        <p:nvSpPr>
          <p:cNvPr id="375" name="Google Shape;375;p26"/>
          <p:cNvSpPr/>
          <p:nvPr/>
        </p:nvSpPr>
        <p:spPr>
          <a:xfrm>
            <a:off x="462025" y="1502650"/>
            <a:ext cx="6292200" cy="1081200"/>
          </a:xfrm>
          <a:prstGeom prst="roundRect">
            <a:avLst>
              <a:gd fmla="val 10828"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rtl="0" algn="ctr">
              <a:spcBef>
                <a:spcPts val="0"/>
              </a:spcBef>
              <a:spcAft>
                <a:spcPts val="0"/>
              </a:spcAft>
              <a:buClr>
                <a:schemeClr val="lt1"/>
              </a:buClr>
              <a:buSzPts val="2300"/>
              <a:buFont typeface="Helvetica Neue"/>
              <a:buNone/>
            </a:pPr>
            <a:r>
              <a:rPr lang="en" sz="3100">
                <a:solidFill>
                  <a:schemeClr val="dk1"/>
                </a:solidFill>
                <a:latin typeface="Helvetica Neue"/>
                <a:ea typeface="Helvetica Neue"/>
                <a:cs typeface="Helvetica Neue"/>
                <a:sym typeface="Helvetica Neue"/>
              </a:rPr>
              <a:t>We need three ingredients</a:t>
            </a:r>
            <a:endParaRPr sz="3300">
              <a:solidFill>
                <a:schemeClr val="dk1"/>
              </a:solidFill>
              <a:latin typeface="Helvetica Neue"/>
              <a:ea typeface="Helvetica Neue"/>
              <a:cs typeface="Helvetica Neue"/>
              <a:sym typeface="Helvetica Neue"/>
            </a:endParaRPr>
          </a:p>
        </p:txBody>
      </p:sp>
      <p:sp>
        <p:nvSpPr>
          <p:cNvPr id="376" name="Google Shape;376;p26"/>
          <p:cNvSpPr txBox="1"/>
          <p:nvPr/>
        </p:nvSpPr>
        <p:spPr>
          <a:xfrm>
            <a:off x="117250" y="3062175"/>
            <a:ext cx="712500" cy="754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a:t>
            </a:r>
            <a:endParaRPr sz="3800">
              <a:solidFill>
                <a:schemeClr val="dk2"/>
              </a:solidFill>
            </a:endParaRPr>
          </a:p>
        </p:txBody>
      </p:sp>
      <p:sp>
        <p:nvSpPr>
          <p:cNvPr id="377" name="Google Shape;377;p26"/>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7"/>
          <p:cNvSpPr/>
          <p:nvPr/>
        </p:nvSpPr>
        <p:spPr>
          <a:xfrm>
            <a:off x="462025" y="4513825"/>
            <a:ext cx="6292200" cy="1580400"/>
          </a:xfrm>
          <a:prstGeom prst="roundRect">
            <a:avLst>
              <a:gd fmla="val 7033" name="adj"/>
            </a:avLst>
          </a:prstGeom>
          <a:solidFill>
            <a:srgbClr val="FFFFFF"/>
          </a:solidFill>
          <a:ln cap="flat" cmpd="sng" w="254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100"/>
              <a:buFont typeface="Arial"/>
              <a:buNone/>
            </a:pPr>
            <a:r>
              <a:rPr b="1" lang="en" sz="3000">
                <a:solidFill>
                  <a:srgbClr val="0B5394"/>
                </a:solidFill>
              </a:rPr>
              <a:t>Benchmark</a:t>
            </a:r>
            <a:endParaRPr b="1" sz="3000">
              <a:solidFill>
                <a:srgbClr val="0B5394"/>
              </a:solidFill>
            </a:endParaRPr>
          </a:p>
          <a:p>
            <a:pPr indent="0" lvl="0" marL="0" marR="0" rtl="0" algn="ctr">
              <a:lnSpc>
                <a:spcPct val="100000"/>
              </a:lnSpc>
              <a:spcBef>
                <a:spcPts val="0"/>
              </a:spcBef>
              <a:spcAft>
                <a:spcPts val="0"/>
              </a:spcAft>
              <a:buClr>
                <a:srgbClr val="000000"/>
              </a:buClr>
              <a:buSzPts val="3100"/>
              <a:buFont typeface="Arial"/>
              <a:buNone/>
            </a:pPr>
            <a:r>
              <a:rPr b="0" i="0" lang="en" sz="2500" u="none" cap="none" strike="noStrike">
                <a:solidFill>
                  <a:srgbClr val="000000"/>
                </a:solidFill>
                <a:latin typeface="Arial"/>
                <a:ea typeface="Arial"/>
                <a:cs typeface="Arial"/>
                <a:sym typeface="Arial"/>
              </a:rPr>
              <a:t>   A </a:t>
            </a:r>
            <a:r>
              <a:rPr lang="en" sz="2500"/>
              <a:t>set of</a:t>
            </a:r>
            <a:r>
              <a:rPr b="0" i="0" lang="en" sz="2500" u="none" cap="none" strike="noStrike">
                <a:solidFill>
                  <a:srgbClr val="000000"/>
                </a:solidFill>
                <a:latin typeface="Arial"/>
                <a:ea typeface="Arial"/>
                <a:cs typeface="Arial"/>
                <a:sym typeface="Arial"/>
              </a:rPr>
              <a:t> </a:t>
            </a:r>
            <a:r>
              <a:rPr b="1" i="0" lang="en" sz="2500" u="none" cap="none" strike="noStrike">
                <a:solidFill>
                  <a:srgbClr val="000000"/>
                </a:solidFill>
                <a:latin typeface="Arial"/>
                <a:ea typeface="Arial"/>
                <a:cs typeface="Arial"/>
                <a:sym typeface="Arial"/>
              </a:rPr>
              <a:t>complex tasks </a:t>
            </a:r>
            <a:r>
              <a:rPr lang="en" sz="2500"/>
              <a:t>needing API</a:t>
            </a:r>
            <a:br>
              <a:rPr lang="en" sz="2500"/>
            </a:br>
            <a:r>
              <a:rPr lang="en" sz="2500"/>
              <a:t>calls with </a:t>
            </a:r>
            <a:r>
              <a:rPr b="1" lang="en" sz="2500"/>
              <a:t>rich &amp; interactive coding</a:t>
            </a:r>
            <a:endParaRPr sz="2500"/>
          </a:p>
        </p:txBody>
      </p:sp>
      <p:sp>
        <p:nvSpPr>
          <p:cNvPr id="383" name="Google Shape;383;p27"/>
          <p:cNvSpPr/>
          <p:nvPr/>
        </p:nvSpPr>
        <p:spPr>
          <a:xfrm>
            <a:off x="462025" y="2757375"/>
            <a:ext cx="6292200" cy="1580400"/>
          </a:xfrm>
          <a:prstGeom prst="roundRect">
            <a:avLst>
              <a:gd fmla="val 6008" name="adj"/>
            </a:avLst>
          </a:prstGeom>
          <a:solidFill>
            <a:srgbClr val="FFFFFF"/>
          </a:solidFill>
          <a:ln cap="flat" cmpd="sng" w="254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rtl="0" algn="ctr">
              <a:spcBef>
                <a:spcPts val="0"/>
              </a:spcBef>
              <a:spcAft>
                <a:spcPts val="0"/>
              </a:spcAft>
              <a:buClr>
                <a:schemeClr val="dk1"/>
              </a:buClr>
              <a:buSzPts val="3000"/>
              <a:buFont typeface="Arial"/>
              <a:buNone/>
            </a:pPr>
            <a:r>
              <a:rPr b="1" lang="en" sz="3000">
                <a:solidFill>
                  <a:srgbClr val="004C7F"/>
                </a:solidFill>
              </a:rPr>
              <a:t>Environment</a:t>
            </a:r>
            <a:endParaRPr b="1" sz="3000">
              <a:solidFill>
                <a:srgbClr val="004C7F"/>
              </a:solidFill>
            </a:endParaRPr>
          </a:p>
          <a:p>
            <a:pPr indent="0" lvl="0" marL="0" rtl="0" algn="ctr">
              <a:spcBef>
                <a:spcPts val="0"/>
              </a:spcBef>
              <a:spcAft>
                <a:spcPts val="0"/>
              </a:spcAft>
              <a:buClr>
                <a:schemeClr val="dk1"/>
              </a:buClr>
              <a:buSzPts val="3000"/>
              <a:buFont typeface="Arial"/>
              <a:buNone/>
            </a:pPr>
            <a:r>
              <a:rPr lang="en" sz="2500">
                <a:solidFill>
                  <a:schemeClr val="dk1"/>
                </a:solidFill>
              </a:rPr>
              <a:t>A </a:t>
            </a:r>
            <a:r>
              <a:rPr b="1" lang="en" sz="2500">
                <a:solidFill>
                  <a:schemeClr val="dk1"/>
                </a:solidFill>
              </a:rPr>
              <a:t>rich &amp; reproducible</a:t>
            </a:r>
            <a:r>
              <a:rPr lang="en" sz="2500">
                <a:solidFill>
                  <a:schemeClr val="dk1"/>
                </a:solidFill>
              </a:rPr>
              <a:t> </a:t>
            </a:r>
            <a:r>
              <a:rPr b="1" lang="en" sz="2500">
                <a:solidFill>
                  <a:schemeClr val="dk1"/>
                </a:solidFill>
              </a:rPr>
              <a:t>execution</a:t>
            </a:r>
            <a:br>
              <a:rPr b="1" lang="en" sz="2500">
                <a:solidFill>
                  <a:schemeClr val="dk1"/>
                </a:solidFill>
              </a:rPr>
            </a:br>
            <a:r>
              <a:rPr b="1" lang="en" sz="2500">
                <a:solidFill>
                  <a:schemeClr val="dk1"/>
                </a:solidFill>
              </a:rPr>
              <a:t>environment</a:t>
            </a:r>
            <a:r>
              <a:rPr lang="en" sz="2500">
                <a:solidFill>
                  <a:schemeClr val="dk1"/>
                </a:solidFill>
              </a:rPr>
              <a:t> of many API-operable apps</a:t>
            </a:r>
            <a:endParaRPr sz="2500"/>
          </a:p>
        </p:txBody>
      </p:sp>
      <p:sp>
        <p:nvSpPr>
          <p:cNvPr id="384" name="Google Shape;384;p27"/>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dk1"/>
                </a:solidFill>
              </a:rPr>
              <a:t>How to Benchmark such Interactive Coding Agents?</a:t>
            </a:r>
            <a:endParaRPr sz="4500"/>
          </a:p>
        </p:txBody>
      </p:sp>
      <p:sp>
        <p:nvSpPr>
          <p:cNvPr id="385" name="Google Shape;385;p27"/>
          <p:cNvSpPr/>
          <p:nvPr/>
        </p:nvSpPr>
        <p:spPr>
          <a:xfrm>
            <a:off x="462025" y="1502650"/>
            <a:ext cx="6292200" cy="1081200"/>
          </a:xfrm>
          <a:prstGeom prst="roundRect">
            <a:avLst>
              <a:gd fmla="val 10828"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rtl="0" algn="ctr">
              <a:spcBef>
                <a:spcPts val="0"/>
              </a:spcBef>
              <a:spcAft>
                <a:spcPts val="0"/>
              </a:spcAft>
              <a:buClr>
                <a:schemeClr val="lt1"/>
              </a:buClr>
              <a:buSzPts val="2300"/>
              <a:buFont typeface="Helvetica Neue"/>
              <a:buNone/>
            </a:pPr>
            <a:r>
              <a:rPr lang="en" sz="3100">
                <a:solidFill>
                  <a:schemeClr val="dk1"/>
                </a:solidFill>
                <a:latin typeface="Helvetica Neue"/>
                <a:ea typeface="Helvetica Neue"/>
                <a:cs typeface="Helvetica Neue"/>
                <a:sym typeface="Helvetica Neue"/>
              </a:rPr>
              <a:t>We need three ingredients</a:t>
            </a:r>
            <a:endParaRPr sz="3300">
              <a:solidFill>
                <a:schemeClr val="dk1"/>
              </a:solidFill>
              <a:latin typeface="Helvetica Neue"/>
              <a:ea typeface="Helvetica Neue"/>
              <a:cs typeface="Helvetica Neue"/>
              <a:sym typeface="Helvetica Neue"/>
            </a:endParaRPr>
          </a:p>
        </p:txBody>
      </p:sp>
      <p:sp>
        <p:nvSpPr>
          <p:cNvPr id="386" name="Google Shape;386;p27"/>
          <p:cNvSpPr txBox="1"/>
          <p:nvPr/>
        </p:nvSpPr>
        <p:spPr>
          <a:xfrm>
            <a:off x="117250" y="3062175"/>
            <a:ext cx="712500" cy="754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a:t>
            </a:r>
            <a:endParaRPr sz="3800">
              <a:solidFill>
                <a:schemeClr val="dk2"/>
              </a:solidFill>
            </a:endParaRPr>
          </a:p>
        </p:txBody>
      </p:sp>
      <p:sp>
        <p:nvSpPr>
          <p:cNvPr id="387" name="Google Shape;387;p27"/>
          <p:cNvSpPr txBox="1"/>
          <p:nvPr/>
        </p:nvSpPr>
        <p:spPr>
          <a:xfrm>
            <a:off x="28750" y="4914063"/>
            <a:ext cx="889500" cy="754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a:t>
            </a:r>
            <a:r>
              <a:rPr lang="en" sz="3500">
                <a:solidFill>
                  <a:schemeClr val="dk2"/>
                </a:solidFill>
              </a:rPr>
              <a:t> </a:t>
            </a:r>
            <a:endParaRPr sz="3500">
              <a:solidFill>
                <a:schemeClr val="dk2"/>
              </a:solidFill>
            </a:endParaRPr>
          </a:p>
        </p:txBody>
      </p:sp>
      <p:sp>
        <p:nvSpPr>
          <p:cNvPr id="388" name="Google Shape;388;p27"/>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8"/>
          <p:cNvSpPr/>
          <p:nvPr/>
        </p:nvSpPr>
        <p:spPr>
          <a:xfrm>
            <a:off x="462025" y="6245150"/>
            <a:ext cx="6345300" cy="1580400"/>
          </a:xfrm>
          <a:prstGeom prst="roundRect">
            <a:avLst>
              <a:gd fmla="val 5493" name="adj"/>
            </a:avLst>
          </a:prstGeom>
          <a:solidFill>
            <a:srgbClr val="FFFFFF"/>
          </a:solidFill>
          <a:ln cap="flat" cmpd="sng" w="254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100"/>
              <a:buFont typeface="Arial"/>
              <a:buNone/>
            </a:pPr>
            <a:r>
              <a:rPr b="1" lang="en" sz="3000">
                <a:solidFill>
                  <a:srgbClr val="004C7F"/>
                </a:solidFill>
              </a:rPr>
              <a:t>Evaluation Framework</a:t>
            </a:r>
            <a:endParaRPr b="1" sz="3000">
              <a:solidFill>
                <a:srgbClr val="004C7F"/>
              </a:solidFill>
            </a:endParaRPr>
          </a:p>
          <a:p>
            <a:pPr indent="0" lvl="0" marL="0" marR="0" rtl="0" algn="ctr">
              <a:lnSpc>
                <a:spcPct val="100000"/>
              </a:lnSpc>
              <a:spcBef>
                <a:spcPts val="0"/>
              </a:spcBef>
              <a:spcAft>
                <a:spcPts val="0"/>
              </a:spcAft>
              <a:buClr>
                <a:srgbClr val="000000"/>
              </a:buClr>
              <a:buSzPts val="3100"/>
              <a:buFont typeface="Arial"/>
              <a:buNone/>
            </a:pPr>
            <a:r>
              <a:rPr lang="en" sz="2500"/>
              <a:t>     </a:t>
            </a:r>
            <a:r>
              <a:rPr b="0" i="0" lang="en" sz="2500" u="none" cap="none" strike="noStrike">
                <a:solidFill>
                  <a:srgbClr val="000000"/>
                </a:solidFill>
                <a:latin typeface="Arial"/>
                <a:ea typeface="Arial"/>
                <a:cs typeface="Arial"/>
                <a:sym typeface="Arial"/>
              </a:rPr>
              <a:t>A </a:t>
            </a:r>
            <a:r>
              <a:rPr b="1" i="0" lang="en" sz="2500" u="none" cap="none" strike="noStrike">
                <a:solidFill>
                  <a:srgbClr val="000000"/>
                </a:solidFill>
              </a:rPr>
              <a:t>robust &amp; programmatic</a:t>
            </a:r>
            <a:r>
              <a:rPr i="0" lang="en" sz="2500" u="none" cap="none" strike="noStrike">
                <a:solidFill>
                  <a:srgbClr val="000000"/>
                </a:solidFill>
              </a:rPr>
              <a:t> evaluation </a:t>
            </a:r>
            <a:br>
              <a:rPr lang="en" sz="2500"/>
            </a:br>
            <a:r>
              <a:rPr lang="en" sz="2500"/>
              <a:t>     </a:t>
            </a:r>
            <a:r>
              <a:rPr i="0" lang="en" sz="2500" u="none" cap="none" strike="noStrike">
                <a:solidFill>
                  <a:srgbClr val="000000"/>
                </a:solidFill>
              </a:rPr>
              <a:t>framework</a:t>
            </a:r>
            <a:r>
              <a:rPr b="0" i="0" lang="en" sz="2500" u="none" cap="none" strike="noStrike">
                <a:solidFill>
                  <a:srgbClr val="000000"/>
                </a:solidFill>
                <a:latin typeface="Arial"/>
                <a:ea typeface="Arial"/>
                <a:cs typeface="Arial"/>
                <a:sym typeface="Arial"/>
              </a:rPr>
              <a:t> for</a:t>
            </a:r>
            <a:r>
              <a:rPr lang="en" sz="2500"/>
              <a:t> checking</a:t>
            </a:r>
            <a:r>
              <a:rPr b="0" i="0" lang="en" sz="2500" u="none" cap="none" strike="noStrike">
                <a:solidFill>
                  <a:srgbClr val="000000"/>
                </a:solidFill>
                <a:latin typeface="Arial"/>
                <a:ea typeface="Arial"/>
                <a:cs typeface="Arial"/>
                <a:sym typeface="Arial"/>
              </a:rPr>
              <a:t> goal completion</a:t>
            </a:r>
            <a:endParaRPr sz="2500"/>
          </a:p>
        </p:txBody>
      </p:sp>
      <p:sp>
        <p:nvSpPr>
          <p:cNvPr id="394" name="Google Shape;394;p28"/>
          <p:cNvSpPr/>
          <p:nvPr/>
        </p:nvSpPr>
        <p:spPr>
          <a:xfrm>
            <a:off x="462025" y="4513825"/>
            <a:ext cx="6292200" cy="1580400"/>
          </a:xfrm>
          <a:prstGeom prst="roundRect">
            <a:avLst>
              <a:gd fmla="val 7033" name="adj"/>
            </a:avLst>
          </a:prstGeom>
          <a:solidFill>
            <a:srgbClr val="FFFFFF"/>
          </a:solidFill>
          <a:ln cap="flat" cmpd="sng" w="254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100"/>
              <a:buFont typeface="Arial"/>
              <a:buNone/>
            </a:pPr>
            <a:r>
              <a:rPr b="1" lang="en" sz="3000">
                <a:solidFill>
                  <a:srgbClr val="0B5394"/>
                </a:solidFill>
              </a:rPr>
              <a:t>Benchmark</a:t>
            </a:r>
            <a:endParaRPr b="1" sz="3000">
              <a:solidFill>
                <a:srgbClr val="0B5394"/>
              </a:solidFill>
            </a:endParaRPr>
          </a:p>
          <a:p>
            <a:pPr indent="0" lvl="0" marL="0" marR="0" rtl="0" algn="ctr">
              <a:lnSpc>
                <a:spcPct val="100000"/>
              </a:lnSpc>
              <a:spcBef>
                <a:spcPts val="0"/>
              </a:spcBef>
              <a:spcAft>
                <a:spcPts val="0"/>
              </a:spcAft>
              <a:buClr>
                <a:srgbClr val="000000"/>
              </a:buClr>
              <a:buSzPts val="3100"/>
              <a:buFont typeface="Arial"/>
              <a:buNone/>
            </a:pPr>
            <a:r>
              <a:rPr b="0" i="0" lang="en" sz="2500" u="none" cap="none" strike="noStrike">
                <a:solidFill>
                  <a:srgbClr val="000000"/>
                </a:solidFill>
                <a:latin typeface="Arial"/>
                <a:ea typeface="Arial"/>
                <a:cs typeface="Arial"/>
                <a:sym typeface="Arial"/>
              </a:rPr>
              <a:t>   A </a:t>
            </a:r>
            <a:r>
              <a:rPr lang="en" sz="2500"/>
              <a:t>set of</a:t>
            </a:r>
            <a:r>
              <a:rPr b="0" i="0" lang="en" sz="2500" u="none" cap="none" strike="noStrike">
                <a:solidFill>
                  <a:srgbClr val="000000"/>
                </a:solidFill>
                <a:latin typeface="Arial"/>
                <a:ea typeface="Arial"/>
                <a:cs typeface="Arial"/>
                <a:sym typeface="Arial"/>
              </a:rPr>
              <a:t> </a:t>
            </a:r>
            <a:r>
              <a:rPr b="1" i="0" lang="en" sz="2500" u="none" cap="none" strike="noStrike">
                <a:solidFill>
                  <a:srgbClr val="000000"/>
                </a:solidFill>
                <a:latin typeface="Arial"/>
                <a:ea typeface="Arial"/>
                <a:cs typeface="Arial"/>
                <a:sym typeface="Arial"/>
              </a:rPr>
              <a:t>complex tasks </a:t>
            </a:r>
            <a:r>
              <a:rPr lang="en" sz="2500"/>
              <a:t>needing API</a:t>
            </a:r>
            <a:br>
              <a:rPr lang="en" sz="2500"/>
            </a:br>
            <a:r>
              <a:rPr lang="en" sz="2500"/>
              <a:t>calls with </a:t>
            </a:r>
            <a:r>
              <a:rPr b="1" lang="en" sz="2500"/>
              <a:t>rich &amp; interactive coding</a:t>
            </a:r>
            <a:endParaRPr sz="2500"/>
          </a:p>
        </p:txBody>
      </p:sp>
      <p:sp>
        <p:nvSpPr>
          <p:cNvPr id="395" name="Google Shape;395;p28"/>
          <p:cNvSpPr/>
          <p:nvPr/>
        </p:nvSpPr>
        <p:spPr>
          <a:xfrm>
            <a:off x="462025" y="2757375"/>
            <a:ext cx="6292200" cy="1580400"/>
          </a:xfrm>
          <a:prstGeom prst="roundRect">
            <a:avLst>
              <a:gd fmla="val 6008" name="adj"/>
            </a:avLst>
          </a:prstGeom>
          <a:solidFill>
            <a:srgbClr val="FFFFFF"/>
          </a:solidFill>
          <a:ln cap="flat" cmpd="sng" w="254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rtl="0" algn="ctr">
              <a:spcBef>
                <a:spcPts val="0"/>
              </a:spcBef>
              <a:spcAft>
                <a:spcPts val="0"/>
              </a:spcAft>
              <a:buClr>
                <a:schemeClr val="dk1"/>
              </a:buClr>
              <a:buSzPts val="3000"/>
              <a:buFont typeface="Arial"/>
              <a:buNone/>
            </a:pPr>
            <a:r>
              <a:rPr b="1" lang="en" sz="3000">
                <a:solidFill>
                  <a:srgbClr val="004C7F"/>
                </a:solidFill>
              </a:rPr>
              <a:t>Environment</a:t>
            </a:r>
            <a:endParaRPr b="1" sz="3000">
              <a:solidFill>
                <a:srgbClr val="004C7F"/>
              </a:solidFill>
            </a:endParaRPr>
          </a:p>
          <a:p>
            <a:pPr indent="0" lvl="0" marL="0" rtl="0" algn="ctr">
              <a:spcBef>
                <a:spcPts val="0"/>
              </a:spcBef>
              <a:spcAft>
                <a:spcPts val="0"/>
              </a:spcAft>
              <a:buClr>
                <a:schemeClr val="dk1"/>
              </a:buClr>
              <a:buSzPts val="3000"/>
              <a:buFont typeface="Arial"/>
              <a:buNone/>
            </a:pPr>
            <a:r>
              <a:rPr lang="en" sz="2500">
                <a:solidFill>
                  <a:schemeClr val="dk1"/>
                </a:solidFill>
              </a:rPr>
              <a:t>A </a:t>
            </a:r>
            <a:r>
              <a:rPr b="1" lang="en" sz="2500">
                <a:solidFill>
                  <a:schemeClr val="dk1"/>
                </a:solidFill>
              </a:rPr>
              <a:t>rich &amp; reproducible</a:t>
            </a:r>
            <a:r>
              <a:rPr lang="en" sz="2500">
                <a:solidFill>
                  <a:schemeClr val="dk1"/>
                </a:solidFill>
              </a:rPr>
              <a:t> </a:t>
            </a:r>
            <a:r>
              <a:rPr b="1" lang="en" sz="2500">
                <a:solidFill>
                  <a:schemeClr val="dk1"/>
                </a:solidFill>
              </a:rPr>
              <a:t>execution</a:t>
            </a:r>
            <a:br>
              <a:rPr b="1" lang="en" sz="2500">
                <a:solidFill>
                  <a:schemeClr val="dk1"/>
                </a:solidFill>
              </a:rPr>
            </a:br>
            <a:r>
              <a:rPr b="1" lang="en" sz="2500">
                <a:solidFill>
                  <a:schemeClr val="dk1"/>
                </a:solidFill>
              </a:rPr>
              <a:t>environment</a:t>
            </a:r>
            <a:r>
              <a:rPr lang="en" sz="2500">
                <a:solidFill>
                  <a:schemeClr val="dk1"/>
                </a:solidFill>
              </a:rPr>
              <a:t> of many API-operable apps</a:t>
            </a:r>
            <a:endParaRPr sz="2500"/>
          </a:p>
        </p:txBody>
      </p:sp>
      <p:sp>
        <p:nvSpPr>
          <p:cNvPr id="396" name="Google Shape;396;p28"/>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dk1"/>
                </a:solidFill>
              </a:rPr>
              <a:t>How to Benchmark such Interactive Coding Agents?</a:t>
            </a:r>
            <a:endParaRPr sz="4500"/>
          </a:p>
        </p:txBody>
      </p:sp>
      <p:sp>
        <p:nvSpPr>
          <p:cNvPr id="397" name="Google Shape;397;p28"/>
          <p:cNvSpPr/>
          <p:nvPr/>
        </p:nvSpPr>
        <p:spPr>
          <a:xfrm>
            <a:off x="462025" y="1502650"/>
            <a:ext cx="6292200" cy="1081200"/>
          </a:xfrm>
          <a:prstGeom prst="roundRect">
            <a:avLst>
              <a:gd fmla="val 10828"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rtl="0" algn="ctr">
              <a:spcBef>
                <a:spcPts val="0"/>
              </a:spcBef>
              <a:spcAft>
                <a:spcPts val="0"/>
              </a:spcAft>
              <a:buClr>
                <a:schemeClr val="lt1"/>
              </a:buClr>
              <a:buSzPts val="2300"/>
              <a:buFont typeface="Helvetica Neue"/>
              <a:buNone/>
            </a:pPr>
            <a:r>
              <a:rPr lang="en" sz="3100">
                <a:solidFill>
                  <a:schemeClr val="dk1"/>
                </a:solidFill>
                <a:latin typeface="Helvetica Neue"/>
                <a:ea typeface="Helvetica Neue"/>
                <a:cs typeface="Helvetica Neue"/>
                <a:sym typeface="Helvetica Neue"/>
              </a:rPr>
              <a:t>We need three ingredients</a:t>
            </a:r>
            <a:endParaRPr sz="3300">
              <a:solidFill>
                <a:schemeClr val="dk1"/>
              </a:solidFill>
              <a:latin typeface="Helvetica Neue"/>
              <a:ea typeface="Helvetica Neue"/>
              <a:cs typeface="Helvetica Neue"/>
              <a:sym typeface="Helvetica Neue"/>
            </a:endParaRPr>
          </a:p>
        </p:txBody>
      </p:sp>
      <p:sp>
        <p:nvSpPr>
          <p:cNvPr id="398" name="Google Shape;398;p28"/>
          <p:cNvSpPr txBox="1"/>
          <p:nvPr/>
        </p:nvSpPr>
        <p:spPr>
          <a:xfrm>
            <a:off x="117250" y="3062175"/>
            <a:ext cx="712500" cy="754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a:t>
            </a:r>
            <a:endParaRPr sz="3800">
              <a:solidFill>
                <a:schemeClr val="dk2"/>
              </a:solidFill>
            </a:endParaRPr>
          </a:p>
        </p:txBody>
      </p:sp>
      <p:sp>
        <p:nvSpPr>
          <p:cNvPr id="399" name="Google Shape;399;p28"/>
          <p:cNvSpPr txBox="1"/>
          <p:nvPr/>
        </p:nvSpPr>
        <p:spPr>
          <a:xfrm>
            <a:off x="28750" y="4914063"/>
            <a:ext cx="889500" cy="754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a:t>
            </a:r>
            <a:r>
              <a:rPr lang="en" sz="3500">
                <a:solidFill>
                  <a:schemeClr val="dk2"/>
                </a:solidFill>
              </a:rPr>
              <a:t> </a:t>
            </a:r>
            <a:endParaRPr sz="3500">
              <a:solidFill>
                <a:schemeClr val="dk2"/>
              </a:solidFill>
            </a:endParaRPr>
          </a:p>
        </p:txBody>
      </p:sp>
      <p:sp>
        <p:nvSpPr>
          <p:cNvPr id="400" name="Google Shape;400;p28"/>
          <p:cNvSpPr txBox="1"/>
          <p:nvPr/>
        </p:nvSpPr>
        <p:spPr>
          <a:xfrm>
            <a:off x="28750" y="6657950"/>
            <a:ext cx="889500" cy="754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a:t>
            </a:r>
            <a:endParaRPr sz="3800">
              <a:solidFill>
                <a:schemeClr val="dk2"/>
              </a:solidFill>
            </a:endParaRPr>
          </a:p>
        </p:txBody>
      </p:sp>
      <p:sp>
        <p:nvSpPr>
          <p:cNvPr id="401" name="Google Shape;401;p28"/>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9"/>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dk1"/>
                </a:solidFill>
              </a:rPr>
              <a:t>How to Benchmark such Interactive Coding Agents?</a:t>
            </a:r>
            <a:endParaRPr sz="4500"/>
          </a:p>
        </p:txBody>
      </p:sp>
      <p:sp>
        <p:nvSpPr>
          <p:cNvPr id="407" name="Google Shape;407;p29"/>
          <p:cNvSpPr/>
          <p:nvPr/>
        </p:nvSpPr>
        <p:spPr>
          <a:xfrm>
            <a:off x="6986950" y="7983675"/>
            <a:ext cx="5677200" cy="1415400"/>
          </a:xfrm>
          <a:prstGeom prst="roundRect">
            <a:avLst>
              <a:gd fmla="val 4246" name="adj"/>
            </a:avLst>
          </a:prstGeom>
          <a:solidFill>
            <a:srgbClr val="CFE2F3"/>
          </a:solidFill>
          <a:ln cap="flat" cmpd="sng" w="9525">
            <a:solidFill>
              <a:srgbClr val="CFE2F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1" lang="en" sz="2400">
                <a:solidFill>
                  <a:srgbClr val="0B5394"/>
                </a:solidFill>
                <a:latin typeface="Helvetica Neue"/>
                <a:ea typeface="Helvetica Neue"/>
                <a:cs typeface="Helvetica Neue"/>
                <a:sym typeface="Helvetica Neue"/>
              </a:rPr>
              <a:t>Gorilla</a:t>
            </a:r>
            <a:r>
              <a:rPr lang="en" sz="2400">
                <a:solidFill>
                  <a:srgbClr val="0B5394"/>
                </a:solidFill>
                <a:latin typeface="Helvetica Neue"/>
                <a:ea typeface="Helvetica Neue"/>
                <a:cs typeface="Helvetica Neue"/>
                <a:sym typeface="Helvetica Neue"/>
              </a:rPr>
              <a:t> (Patil et. al), </a:t>
            </a:r>
            <a:r>
              <a:rPr b="1" lang="en" sz="2400">
                <a:solidFill>
                  <a:srgbClr val="0B5394"/>
                </a:solidFill>
                <a:latin typeface="Helvetica Neue"/>
                <a:ea typeface="Helvetica Neue"/>
                <a:cs typeface="Helvetica Neue"/>
                <a:sym typeface="Helvetica Neue"/>
              </a:rPr>
              <a:t>ToolBench</a:t>
            </a:r>
            <a:r>
              <a:rPr lang="en" sz="2400">
                <a:solidFill>
                  <a:srgbClr val="0B5394"/>
                </a:solidFill>
                <a:latin typeface="Helvetica Neue"/>
                <a:ea typeface="Helvetica Neue"/>
                <a:cs typeface="Helvetica Neue"/>
                <a:sym typeface="Helvetica Neue"/>
              </a:rPr>
              <a:t> (Qin et. al), </a:t>
            </a:r>
            <a:r>
              <a:rPr b="1" lang="en" sz="2400">
                <a:solidFill>
                  <a:srgbClr val="0B5394"/>
                </a:solidFill>
                <a:latin typeface="Helvetica Neue"/>
                <a:ea typeface="Helvetica Neue"/>
                <a:cs typeface="Helvetica Neue"/>
                <a:sym typeface="Helvetica Neue"/>
              </a:rPr>
              <a:t>API-Bank</a:t>
            </a:r>
            <a:r>
              <a:rPr lang="en" sz="2400">
                <a:solidFill>
                  <a:srgbClr val="0B5394"/>
                </a:solidFill>
                <a:latin typeface="Helvetica Neue"/>
                <a:ea typeface="Helvetica Neue"/>
                <a:cs typeface="Helvetica Neue"/>
                <a:sym typeface="Helvetica Neue"/>
              </a:rPr>
              <a:t> (Li et. al), </a:t>
            </a:r>
            <a:r>
              <a:rPr b="1" lang="en" sz="2400">
                <a:solidFill>
                  <a:srgbClr val="0B5394"/>
                </a:solidFill>
                <a:latin typeface="Helvetica Neue"/>
                <a:ea typeface="Helvetica Neue"/>
                <a:cs typeface="Helvetica Neue"/>
                <a:sym typeface="Helvetica Neue"/>
              </a:rPr>
              <a:t>ToolTalk</a:t>
            </a:r>
            <a:r>
              <a:rPr lang="en" sz="2400">
                <a:solidFill>
                  <a:srgbClr val="0B5394"/>
                </a:solidFill>
                <a:latin typeface="Helvetica Neue"/>
                <a:ea typeface="Helvetica Neue"/>
                <a:cs typeface="Helvetica Neue"/>
                <a:sym typeface="Helvetica Neue"/>
              </a:rPr>
              <a:t> (Farn et. al), </a:t>
            </a:r>
            <a:r>
              <a:rPr b="1" lang="en" sz="2400">
                <a:solidFill>
                  <a:srgbClr val="0B5394"/>
                </a:solidFill>
                <a:latin typeface="Helvetica Neue"/>
                <a:ea typeface="Helvetica Neue"/>
                <a:cs typeface="Helvetica Neue"/>
                <a:sym typeface="Helvetica Neue"/>
              </a:rPr>
              <a:t>RestBench</a:t>
            </a:r>
            <a:r>
              <a:rPr lang="en" sz="2400">
                <a:solidFill>
                  <a:srgbClr val="0B5394"/>
                </a:solidFill>
                <a:latin typeface="Helvetica Neue"/>
                <a:ea typeface="Helvetica Neue"/>
                <a:cs typeface="Helvetica Neue"/>
                <a:sym typeface="Helvetica Neue"/>
              </a:rPr>
              <a:t> (Song et. al) …</a:t>
            </a:r>
            <a:endParaRPr sz="2400">
              <a:solidFill>
                <a:srgbClr val="0B5394"/>
              </a:solidFill>
              <a:latin typeface="Helvetica Neue"/>
              <a:ea typeface="Helvetica Neue"/>
              <a:cs typeface="Helvetica Neue"/>
              <a:sym typeface="Helvetica Neue"/>
            </a:endParaRPr>
          </a:p>
        </p:txBody>
      </p:sp>
      <p:sp>
        <p:nvSpPr>
          <p:cNvPr id="408" name="Google Shape;408;p29"/>
          <p:cNvSpPr/>
          <p:nvPr/>
        </p:nvSpPr>
        <p:spPr>
          <a:xfrm>
            <a:off x="462025" y="1502650"/>
            <a:ext cx="6292200" cy="1081200"/>
          </a:xfrm>
          <a:prstGeom prst="roundRect">
            <a:avLst>
              <a:gd fmla="val 10828"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We need three ingredients</a:t>
            </a:r>
            <a:endParaRPr sz="2200">
              <a:solidFill>
                <a:schemeClr val="dk1"/>
              </a:solidFill>
            </a:endParaRPr>
          </a:p>
        </p:txBody>
      </p:sp>
      <p:sp>
        <p:nvSpPr>
          <p:cNvPr id="409" name="Google Shape;409;p29"/>
          <p:cNvSpPr/>
          <p:nvPr/>
        </p:nvSpPr>
        <p:spPr>
          <a:xfrm>
            <a:off x="6986950" y="1502650"/>
            <a:ext cx="5677200" cy="1081200"/>
          </a:xfrm>
          <a:prstGeom prst="roundRect">
            <a:avLst>
              <a:gd fmla="val 10828"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Past works don’t support them</a:t>
            </a:r>
            <a:endParaRPr sz="2200">
              <a:solidFill>
                <a:schemeClr val="dk1"/>
              </a:solidFill>
            </a:endParaRPr>
          </a:p>
        </p:txBody>
      </p:sp>
      <p:sp>
        <p:nvSpPr>
          <p:cNvPr id="410" name="Google Shape;410;p29"/>
          <p:cNvSpPr/>
          <p:nvPr/>
        </p:nvSpPr>
        <p:spPr>
          <a:xfrm>
            <a:off x="462025" y="6245150"/>
            <a:ext cx="6345300" cy="1580400"/>
          </a:xfrm>
          <a:prstGeom prst="roundRect">
            <a:avLst>
              <a:gd fmla="val 5493" name="adj"/>
            </a:avLst>
          </a:prstGeom>
          <a:solidFill>
            <a:srgbClr val="FFFFFF"/>
          </a:solidFill>
          <a:ln cap="flat" cmpd="sng" w="254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100"/>
              <a:buFont typeface="Arial"/>
              <a:buNone/>
            </a:pPr>
            <a:r>
              <a:rPr b="1" lang="en" sz="3000">
                <a:solidFill>
                  <a:srgbClr val="004C7F"/>
                </a:solidFill>
              </a:rPr>
              <a:t>Evaluation Framework</a:t>
            </a:r>
            <a:endParaRPr b="1" sz="3000">
              <a:solidFill>
                <a:srgbClr val="004C7F"/>
              </a:solidFill>
            </a:endParaRPr>
          </a:p>
          <a:p>
            <a:pPr indent="0" lvl="0" marL="0" marR="0" rtl="0" algn="ctr">
              <a:lnSpc>
                <a:spcPct val="100000"/>
              </a:lnSpc>
              <a:spcBef>
                <a:spcPts val="0"/>
              </a:spcBef>
              <a:spcAft>
                <a:spcPts val="0"/>
              </a:spcAft>
              <a:buClr>
                <a:srgbClr val="000000"/>
              </a:buClr>
              <a:buSzPts val="3100"/>
              <a:buFont typeface="Arial"/>
              <a:buNone/>
            </a:pPr>
            <a:r>
              <a:rPr lang="en" sz="2500"/>
              <a:t>     </a:t>
            </a:r>
            <a:r>
              <a:rPr b="0" i="0" lang="en" sz="2500" u="none" cap="none" strike="noStrike">
                <a:solidFill>
                  <a:srgbClr val="000000"/>
                </a:solidFill>
                <a:latin typeface="Arial"/>
                <a:ea typeface="Arial"/>
                <a:cs typeface="Arial"/>
                <a:sym typeface="Arial"/>
              </a:rPr>
              <a:t>A </a:t>
            </a:r>
            <a:r>
              <a:rPr b="1" i="0" lang="en" sz="2500" u="none" cap="none" strike="noStrike">
                <a:solidFill>
                  <a:srgbClr val="000000"/>
                </a:solidFill>
              </a:rPr>
              <a:t>robust &amp; programmatic</a:t>
            </a:r>
            <a:r>
              <a:rPr i="0" lang="en" sz="2500" u="none" cap="none" strike="noStrike">
                <a:solidFill>
                  <a:srgbClr val="000000"/>
                </a:solidFill>
              </a:rPr>
              <a:t> evaluation </a:t>
            </a:r>
            <a:br>
              <a:rPr lang="en" sz="2500"/>
            </a:br>
            <a:r>
              <a:rPr lang="en" sz="2500"/>
              <a:t>     </a:t>
            </a:r>
            <a:r>
              <a:rPr i="0" lang="en" sz="2500" u="none" cap="none" strike="noStrike">
                <a:solidFill>
                  <a:srgbClr val="000000"/>
                </a:solidFill>
              </a:rPr>
              <a:t>framework</a:t>
            </a:r>
            <a:r>
              <a:rPr b="0" i="0" lang="en" sz="2500" u="none" cap="none" strike="noStrike">
                <a:solidFill>
                  <a:srgbClr val="000000"/>
                </a:solidFill>
                <a:latin typeface="Arial"/>
                <a:ea typeface="Arial"/>
                <a:cs typeface="Arial"/>
                <a:sym typeface="Arial"/>
              </a:rPr>
              <a:t> for</a:t>
            </a:r>
            <a:r>
              <a:rPr lang="en" sz="2500"/>
              <a:t> checking</a:t>
            </a:r>
            <a:r>
              <a:rPr b="0" i="0" lang="en" sz="2500" u="none" cap="none" strike="noStrike">
                <a:solidFill>
                  <a:srgbClr val="000000"/>
                </a:solidFill>
                <a:latin typeface="Arial"/>
                <a:ea typeface="Arial"/>
                <a:cs typeface="Arial"/>
                <a:sym typeface="Arial"/>
              </a:rPr>
              <a:t> goal completion</a:t>
            </a:r>
            <a:endParaRPr sz="2500"/>
          </a:p>
        </p:txBody>
      </p:sp>
      <p:sp>
        <p:nvSpPr>
          <p:cNvPr id="411" name="Google Shape;411;p29"/>
          <p:cNvSpPr/>
          <p:nvPr/>
        </p:nvSpPr>
        <p:spPr>
          <a:xfrm>
            <a:off x="462025" y="4513825"/>
            <a:ext cx="6292200" cy="1580400"/>
          </a:xfrm>
          <a:prstGeom prst="roundRect">
            <a:avLst>
              <a:gd fmla="val 7033" name="adj"/>
            </a:avLst>
          </a:prstGeom>
          <a:solidFill>
            <a:srgbClr val="FFFFFF"/>
          </a:solidFill>
          <a:ln cap="flat" cmpd="sng" w="254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100"/>
              <a:buFont typeface="Arial"/>
              <a:buNone/>
            </a:pPr>
            <a:r>
              <a:rPr b="1" lang="en" sz="3000">
                <a:solidFill>
                  <a:srgbClr val="0B5394"/>
                </a:solidFill>
              </a:rPr>
              <a:t>Benchmark</a:t>
            </a:r>
            <a:endParaRPr b="1" sz="3000">
              <a:solidFill>
                <a:srgbClr val="0B5394"/>
              </a:solidFill>
            </a:endParaRPr>
          </a:p>
          <a:p>
            <a:pPr indent="0" lvl="0" marL="0" marR="0" rtl="0" algn="ctr">
              <a:lnSpc>
                <a:spcPct val="100000"/>
              </a:lnSpc>
              <a:spcBef>
                <a:spcPts val="0"/>
              </a:spcBef>
              <a:spcAft>
                <a:spcPts val="0"/>
              </a:spcAft>
              <a:buClr>
                <a:srgbClr val="000000"/>
              </a:buClr>
              <a:buSzPts val="3100"/>
              <a:buFont typeface="Arial"/>
              <a:buNone/>
            </a:pPr>
            <a:r>
              <a:rPr b="0" i="0" lang="en" sz="2500" u="none" cap="none" strike="noStrike">
                <a:solidFill>
                  <a:srgbClr val="000000"/>
                </a:solidFill>
                <a:latin typeface="Arial"/>
                <a:ea typeface="Arial"/>
                <a:cs typeface="Arial"/>
                <a:sym typeface="Arial"/>
              </a:rPr>
              <a:t>   A </a:t>
            </a:r>
            <a:r>
              <a:rPr lang="en" sz="2500"/>
              <a:t>set of</a:t>
            </a:r>
            <a:r>
              <a:rPr b="0" i="0" lang="en" sz="2500" u="none" cap="none" strike="noStrike">
                <a:solidFill>
                  <a:srgbClr val="000000"/>
                </a:solidFill>
                <a:latin typeface="Arial"/>
                <a:ea typeface="Arial"/>
                <a:cs typeface="Arial"/>
                <a:sym typeface="Arial"/>
              </a:rPr>
              <a:t> </a:t>
            </a:r>
            <a:r>
              <a:rPr b="1" i="0" lang="en" sz="2500" u="none" cap="none" strike="noStrike">
                <a:solidFill>
                  <a:srgbClr val="000000"/>
                </a:solidFill>
                <a:latin typeface="Arial"/>
                <a:ea typeface="Arial"/>
                <a:cs typeface="Arial"/>
                <a:sym typeface="Arial"/>
              </a:rPr>
              <a:t>complex tasks </a:t>
            </a:r>
            <a:r>
              <a:rPr lang="en" sz="2500"/>
              <a:t>needing API</a:t>
            </a:r>
            <a:br>
              <a:rPr lang="en" sz="2500"/>
            </a:br>
            <a:r>
              <a:rPr lang="en" sz="2500"/>
              <a:t>calls with </a:t>
            </a:r>
            <a:r>
              <a:rPr b="1" lang="en" sz="2500"/>
              <a:t>rich &amp; interactive coding</a:t>
            </a:r>
            <a:endParaRPr sz="2500"/>
          </a:p>
        </p:txBody>
      </p:sp>
      <p:sp>
        <p:nvSpPr>
          <p:cNvPr id="412" name="Google Shape;412;p29"/>
          <p:cNvSpPr/>
          <p:nvPr/>
        </p:nvSpPr>
        <p:spPr>
          <a:xfrm>
            <a:off x="462025" y="2757375"/>
            <a:ext cx="6292200" cy="1580400"/>
          </a:xfrm>
          <a:prstGeom prst="roundRect">
            <a:avLst>
              <a:gd fmla="val 6008" name="adj"/>
            </a:avLst>
          </a:prstGeom>
          <a:solidFill>
            <a:srgbClr val="FFFFFF"/>
          </a:solidFill>
          <a:ln cap="flat" cmpd="sng" w="254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rtl="0" algn="ctr">
              <a:spcBef>
                <a:spcPts val="0"/>
              </a:spcBef>
              <a:spcAft>
                <a:spcPts val="0"/>
              </a:spcAft>
              <a:buClr>
                <a:schemeClr val="dk1"/>
              </a:buClr>
              <a:buSzPts val="3000"/>
              <a:buFont typeface="Arial"/>
              <a:buNone/>
            </a:pPr>
            <a:r>
              <a:rPr b="1" lang="en" sz="3000">
                <a:solidFill>
                  <a:srgbClr val="004C7F"/>
                </a:solidFill>
              </a:rPr>
              <a:t>Environment</a:t>
            </a:r>
            <a:endParaRPr b="1" sz="3000">
              <a:solidFill>
                <a:srgbClr val="004C7F"/>
              </a:solidFill>
            </a:endParaRPr>
          </a:p>
          <a:p>
            <a:pPr indent="0" lvl="0" marL="0" rtl="0" algn="ctr">
              <a:spcBef>
                <a:spcPts val="0"/>
              </a:spcBef>
              <a:spcAft>
                <a:spcPts val="0"/>
              </a:spcAft>
              <a:buClr>
                <a:schemeClr val="dk1"/>
              </a:buClr>
              <a:buSzPts val="3000"/>
              <a:buFont typeface="Arial"/>
              <a:buNone/>
            </a:pPr>
            <a:r>
              <a:rPr lang="en" sz="2500">
                <a:solidFill>
                  <a:schemeClr val="dk1"/>
                </a:solidFill>
              </a:rPr>
              <a:t>A </a:t>
            </a:r>
            <a:r>
              <a:rPr b="1" lang="en" sz="2500">
                <a:solidFill>
                  <a:schemeClr val="dk1"/>
                </a:solidFill>
              </a:rPr>
              <a:t>rich &amp; reproducible</a:t>
            </a:r>
            <a:r>
              <a:rPr lang="en" sz="2500">
                <a:solidFill>
                  <a:schemeClr val="dk1"/>
                </a:solidFill>
              </a:rPr>
              <a:t> </a:t>
            </a:r>
            <a:r>
              <a:rPr b="1" lang="en" sz="2500">
                <a:solidFill>
                  <a:schemeClr val="dk1"/>
                </a:solidFill>
              </a:rPr>
              <a:t>execution</a:t>
            </a:r>
            <a:br>
              <a:rPr b="1" lang="en" sz="2500">
                <a:solidFill>
                  <a:schemeClr val="dk1"/>
                </a:solidFill>
              </a:rPr>
            </a:br>
            <a:r>
              <a:rPr b="1" lang="en" sz="2500">
                <a:solidFill>
                  <a:schemeClr val="dk1"/>
                </a:solidFill>
              </a:rPr>
              <a:t>environment</a:t>
            </a:r>
            <a:r>
              <a:rPr lang="en" sz="2500">
                <a:solidFill>
                  <a:schemeClr val="dk1"/>
                </a:solidFill>
              </a:rPr>
              <a:t> of many API-operable apps</a:t>
            </a:r>
            <a:endParaRPr sz="2500"/>
          </a:p>
        </p:txBody>
      </p:sp>
      <p:sp>
        <p:nvSpPr>
          <p:cNvPr id="413" name="Google Shape;413;p29"/>
          <p:cNvSpPr txBox="1"/>
          <p:nvPr/>
        </p:nvSpPr>
        <p:spPr>
          <a:xfrm>
            <a:off x="117250" y="3062175"/>
            <a:ext cx="712500" cy="754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a:t>
            </a:r>
            <a:endParaRPr sz="3800">
              <a:solidFill>
                <a:schemeClr val="dk2"/>
              </a:solidFill>
            </a:endParaRPr>
          </a:p>
        </p:txBody>
      </p:sp>
      <p:sp>
        <p:nvSpPr>
          <p:cNvPr id="414" name="Google Shape;414;p29"/>
          <p:cNvSpPr txBox="1"/>
          <p:nvPr/>
        </p:nvSpPr>
        <p:spPr>
          <a:xfrm>
            <a:off x="28750" y="4914063"/>
            <a:ext cx="889500" cy="754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a:t>
            </a:r>
            <a:r>
              <a:rPr lang="en" sz="3500">
                <a:solidFill>
                  <a:schemeClr val="dk2"/>
                </a:solidFill>
              </a:rPr>
              <a:t> </a:t>
            </a:r>
            <a:endParaRPr sz="3500">
              <a:solidFill>
                <a:schemeClr val="dk2"/>
              </a:solidFill>
            </a:endParaRPr>
          </a:p>
        </p:txBody>
      </p:sp>
      <p:sp>
        <p:nvSpPr>
          <p:cNvPr id="415" name="Google Shape;415;p29"/>
          <p:cNvSpPr txBox="1"/>
          <p:nvPr/>
        </p:nvSpPr>
        <p:spPr>
          <a:xfrm>
            <a:off x="28750" y="6657950"/>
            <a:ext cx="889500" cy="754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a:t>
            </a:r>
            <a:endParaRPr sz="3800">
              <a:solidFill>
                <a:schemeClr val="dk2"/>
              </a:solidFill>
            </a:endParaRPr>
          </a:p>
        </p:txBody>
      </p:sp>
      <p:sp>
        <p:nvSpPr>
          <p:cNvPr id="416" name="Google Shape;416;p29"/>
          <p:cNvSpPr/>
          <p:nvPr/>
        </p:nvSpPr>
        <p:spPr>
          <a:xfrm>
            <a:off x="6986950" y="4509975"/>
            <a:ext cx="5677200" cy="1580400"/>
          </a:xfrm>
          <a:prstGeom prst="roundRect">
            <a:avLst>
              <a:gd fmla="val 4246" name="adj"/>
            </a:avLst>
          </a:prstGeom>
          <a:solidFill>
            <a:srgbClr val="F4CCCC"/>
          </a:solidFill>
          <a:ln cap="flat" cmpd="sng" w="9525">
            <a:solidFill>
              <a:srgbClr val="F4CCCC"/>
            </a:solidFill>
            <a:prstDash val="solid"/>
            <a:round/>
            <a:headEnd len="sm" w="sm" type="none"/>
            <a:tailEnd len="sm" w="sm" type="none"/>
          </a:ln>
        </p:spPr>
        <p:txBody>
          <a:bodyPr anchorCtr="0" anchor="t" bIns="27075" lIns="27075" spcFirstLastPara="1" rIns="27075" wrap="square" tIns="27075">
            <a:noAutofit/>
          </a:bodyPr>
          <a:lstStyle/>
          <a:p>
            <a:pPr indent="0" lvl="0" marL="0" rtl="0" algn="l">
              <a:spcBef>
                <a:spcPts val="0"/>
              </a:spcBef>
              <a:spcAft>
                <a:spcPts val="0"/>
              </a:spcAft>
              <a:buNone/>
            </a:pPr>
            <a:r>
              <a:t/>
            </a:r>
            <a:endParaRPr sz="2500">
              <a:solidFill>
                <a:srgbClr val="0B5394"/>
              </a:solidFill>
              <a:latin typeface="Helvetica Neue"/>
              <a:ea typeface="Helvetica Neue"/>
              <a:cs typeface="Helvetica Neue"/>
              <a:sym typeface="Helvetica Neue"/>
            </a:endParaRPr>
          </a:p>
        </p:txBody>
      </p:sp>
      <p:sp>
        <p:nvSpPr>
          <p:cNvPr id="417" name="Google Shape;417;p29"/>
          <p:cNvSpPr/>
          <p:nvPr/>
        </p:nvSpPr>
        <p:spPr>
          <a:xfrm>
            <a:off x="6986950" y="6245175"/>
            <a:ext cx="5677200" cy="1580400"/>
          </a:xfrm>
          <a:prstGeom prst="roundRect">
            <a:avLst>
              <a:gd fmla="val 4246" name="adj"/>
            </a:avLst>
          </a:prstGeom>
          <a:solidFill>
            <a:srgbClr val="F4CCCC"/>
          </a:solidFill>
          <a:ln cap="flat" cmpd="sng" w="9525">
            <a:solidFill>
              <a:srgbClr val="F4CCCC"/>
            </a:solidFill>
            <a:prstDash val="solid"/>
            <a:round/>
            <a:headEnd len="sm" w="sm" type="none"/>
            <a:tailEnd len="sm" w="sm" type="none"/>
          </a:ln>
        </p:spPr>
        <p:txBody>
          <a:bodyPr anchorCtr="0" anchor="ctr" bIns="27075" lIns="27075" spcFirstLastPara="1" rIns="27075" wrap="square" tIns="27075">
            <a:noAutofit/>
          </a:bodyPr>
          <a:lstStyle/>
          <a:p>
            <a:pPr indent="0" lvl="0" marL="0" rtl="0" algn="ctr">
              <a:spcBef>
                <a:spcPts val="0"/>
              </a:spcBef>
              <a:spcAft>
                <a:spcPts val="0"/>
              </a:spcAft>
              <a:buClr>
                <a:schemeClr val="lt1"/>
              </a:buClr>
              <a:buSzPts val="2300"/>
              <a:buFont typeface="Helvetica Neue"/>
              <a:buNone/>
            </a:pPr>
            <a:r>
              <a:t/>
            </a:r>
            <a:endParaRPr b="1" sz="2500">
              <a:solidFill>
                <a:srgbClr val="0B5394"/>
              </a:solidFill>
              <a:latin typeface="Helvetica Neue"/>
              <a:ea typeface="Helvetica Neue"/>
              <a:cs typeface="Helvetica Neue"/>
              <a:sym typeface="Helvetica Neue"/>
            </a:endParaRPr>
          </a:p>
        </p:txBody>
      </p:sp>
      <p:sp>
        <p:nvSpPr>
          <p:cNvPr id="418" name="Google Shape;418;p29"/>
          <p:cNvSpPr txBox="1"/>
          <p:nvPr/>
        </p:nvSpPr>
        <p:spPr>
          <a:xfrm>
            <a:off x="7520350" y="4621875"/>
            <a:ext cx="4733700" cy="14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FF0000"/>
                </a:solidFill>
                <a:latin typeface="Helvetica Neue"/>
                <a:ea typeface="Helvetica Neue"/>
                <a:cs typeface="Helvetica Neue"/>
                <a:sym typeface="Helvetica Neue"/>
              </a:rPr>
              <a:t>Not rich &amp; interactive coding</a:t>
            </a:r>
            <a:endParaRPr b="1" sz="2500">
              <a:solidFill>
                <a:srgbClr val="FF0000"/>
              </a:solidFill>
              <a:latin typeface="Helvetica Neue"/>
              <a:ea typeface="Helvetica Neue"/>
              <a:cs typeface="Helvetica Neue"/>
              <a:sym typeface="Helvetica Neue"/>
            </a:endParaRPr>
          </a:p>
          <a:p>
            <a:pPr indent="0" lvl="0" marL="0" rtl="0" algn="ctr">
              <a:spcBef>
                <a:spcPts val="0"/>
              </a:spcBef>
              <a:spcAft>
                <a:spcPts val="0"/>
              </a:spcAft>
              <a:buNone/>
            </a:pPr>
            <a:r>
              <a:rPr lang="en" sz="2500">
                <a:solidFill>
                  <a:schemeClr val="dk1"/>
                </a:solidFill>
                <a:latin typeface="Helvetica Neue"/>
                <a:ea typeface="Helvetica Neue"/>
                <a:cs typeface="Helvetica Neue"/>
                <a:sym typeface="Helvetica Neue"/>
              </a:rPr>
              <a:t>Tasks require a simple sequence of 1-4 API calls.</a:t>
            </a:r>
            <a:endParaRPr sz="5700">
              <a:solidFill>
                <a:schemeClr val="dk1"/>
              </a:solidFill>
            </a:endParaRPr>
          </a:p>
        </p:txBody>
      </p:sp>
      <p:sp>
        <p:nvSpPr>
          <p:cNvPr id="419" name="Google Shape;419;p29"/>
          <p:cNvSpPr txBox="1"/>
          <p:nvPr/>
        </p:nvSpPr>
        <p:spPr>
          <a:xfrm>
            <a:off x="7020900" y="6333975"/>
            <a:ext cx="5677200" cy="14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FF0000"/>
                </a:solidFill>
                <a:latin typeface="Helvetica Neue"/>
                <a:ea typeface="Helvetica Neue"/>
                <a:cs typeface="Helvetica Neue"/>
                <a:sym typeface="Helvetica Neue"/>
              </a:rPr>
              <a:t>Not robust &amp; programmatic</a:t>
            </a:r>
            <a:endParaRPr b="1" sz="2500">
              <a:solidFill>
                <a:srgbClr val="FF0000"/>
              </a:solidFill>
              <a:latin typeface="Helvetica Neue"/>
              <a:ea typeface="Helvetica Neue"/>
              <a:cs typeface="Helvetica Neue"/>
              <a:sym typeface="Helvetica Neue"/>
            </a:endParaRPr>
          </a:p>
          <a:p>
            <a:pPr indent="0" lvl="0" marL="0" rtl="0" algn="ctr">
              <a:spcBef>
                <a:spcPts val="0"/>
              </a:spcBef>
              <a:spcAft>
                <a:spcPts val="0"/>
              </a:spcAft>
              <a:buNone/>
            </a:pPr>
            <a:r>
              <a:rPr lang="en" sz="2500">
                <a:solidFill>
                  <a:schemeClr val="dk1"/>
                </a:solidFill>
                <a:latin typeface="Helvetica Neue"/>
                <a:ea typeface="Helvetica Neue"/>
                <a:cs typeface="Helvetica Neue"/>
                <a:sym typeface="Helvetica Neue"/>
              </a:rPr>
              <a:t>human/LM judge or reference -based </a:t>
            </a:r>
            <a:br>
              <a:rPr lang="en" sz="2500">
                <a:solidFill>
                  <a:schemeClr val="dk1"/>
                </a:solidFill>
                <a:latin typeface="Helvetica Neue"/>
                <a:ea typeface="Helvetica Neue"/>
                <a:cs typeface="Helvetica Neue"/>
                <a:sym typeface="Helvetica Neue"/>
              </a:rPr>
            </a:br>
            <a:r>
              <a:rPr lang="en" sz="2500">
                <a:solidFill>
                  <a:schemeClr val="dk1"/>
                </a:solidFill>
                <a:latin typeface="Helvetica Neue"/>
                <a:ea typeface="Helvetica Neue"/>
                <a:cs typeface="Helvetica Neue"/>
                <a:sym typeface="Helvetica Neue"/>
              </a:rPr>
              <a:t>evaluation (task have many solutions!)</a:t>
            </a:r>
            <a:endParaRPr sz="5700">
              <a:solidFill>
                <a:schemeClr val="dk1"/>
              </a:solidFill>
            </a:endParaRPr>
          </a:p>
        </p:txBody>
      </p:sp>
      <p:sp>
        <p:nvSpPr>
          <p:cNvPr id="420" name="Google Shape;420;p29"/>
          <p:cNvSpPr/>
          <p:nvPr/>
        </p:nvSpPr>
        <p:spPr>
          <a:xfrm>
            <a:off x="6986950" y="2757375"/>
            <a:ext cx="5677200" cy="1580400"/>
          </a:xfrm>
          <a:prstGeom prst="roundRect">
            <a:avLst>
              <a:gd fmla="val 4246" name="adj"/>
            </a:avLst>
          </a:prstGeom>
          <a:solidFill>
            <a:srgbClr val="F4CCCC"/>
          </a:solidFill>
          <a:ln cap="flat" cmpd="sng" w="9525">
            <a:solidFill>
              <a:srgbClr val="F4CCCC"/>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t/>
            </a:r>
            <a:endParaRPr sz="2500">
              <a:solidFill>
                <a:srgbClr val="CC0000"/>
              </a:solidFill>
              <a:latin typeface="Helvetica Neue"/>
              <a:ea typeface="Helvetica Neue"/>
              <a:cs typeface="Helvetica Neue"/>
              <a:sym typeface="Helvetica Neue"/>
            </a:endParaRPr>
          </a:p>
        </p:txBody>
      </p:sp>
      <p:sp>
        <p:nvSpPr>
          <p:cNvPr id="421" name="Google Shape;421;p29"/>
          <p:cNvSpPr txBox="1"/>
          <p:nvPr/>
        </p:nvSpPr>
        <p:spPr>
          <a:xfrm>
            <a:off x="7215550" y="2833575"/>
            <a:ext cx="5190900" cy="14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FF0000"/>
                </a:solidFill>
                <a:latin typeface="Helvetica Neue"/>
                <a:ea typeface="Helvetica Neue"/>
                <a:cs typeface="Helvetica Neue"/>
                <a:sym typeface="Helvetica Neue"/>
              </a:rPr>
              <a:t>Not rich &amp; reproducible</a:t>
            </a:r>
            <a:endParaRPr b="1" sz="2500">
              <a:solidFill>
                <a:srgbClr val="FF0000"/>
              </a:solidFill>
              <a:latin typeface="Helvetica Neue"/>
              <a:ea typeface="Helvetica Neue"/>
              <a:cs typeface="Helvetica Neue"/>
              <a:sym typeface="Helvetica Neue"/>
            </a:endParaRPr>
          </a:p>
          <a:p>
            <a:pPr indent="0" lvl="0" marL="0" rtl="0" algn="ctr">
              <a:spcBef>
                <a:spcPts val="0"/>
              </a:spcBef>
              <a:spcAft>
                <a:spcPts val="0"/>
              </a:spcAft>
              <a:buNone/>
            </a:pPr>
            <a:r>
              <a:rPr lang="en" sz="2500">
                <a:solidFill>
                  <a:schemeClr val="dk1"/>
                </a:solidFill>
                <a:latin typeface="Helvetica Neue"/>
                <a:ea typeface="Helvetica Neue"/>
                <a:cs typeface="Helvetica Neue"/>
                <a:sym typeface="Helvetica Neue"/>
              </a:rPr>
              <a:t>Small num. API implementations</a:t>
            </a:r>
            <a:br>
              <a:rPr lang="en" sz="2500">
                <a:solidFill>
                  <a:schemeClr val="dk1"/>
                </a:solidFill>
                <a:latin typeface="Helvetica Neue"/>
                <a:ea typeface="Helvetica Neue"/>
                <a:cs typeface="Helvetica Neue"/>
                <a:sym typeface="Helvetica Neue"/>
              </a:rPr>
            </a:br>
            <a:r>
              <a:rPr lang="en" sz="2500">
                <a:solidFill>
                  <a:schemeClr val="dk1"/>
                </a:solidFill>
                <a:latin typeface="Helvetica Neue"/>
                <a:ea typeface="Helvetica Neue"/>
                <a:cs typeface="Helvetica Neue"/>
                <a:sym typeface="Helvetica Neue"/>
              </a:rPr>
              <a:t>or unstable real APIs.</a:t>
            </a:r>
            <a:br>
              <a:rPr b="1" lang="en" sz="2500">
                <a:solidFill>
                  <a:srgbClr val="FF0000"/>
                </a:solidFill>
                <a:latin typeface="Helvetica Neue"/>
                <a:ea typeface="Helvetica Neue"/>
                <a:cs typeface="Helvetica Neue"/>
                <a:sym typeface="Helvetica Neue"/>
              </a:rPr>
            </a:br>
            <a:endParaRPr b="1" sz="5700">
              <a:solidFill>
                <a:srgbClr val="FF0000"/>
              </a:solidFill>
            </a:endParaRPr>
          </a:p>
        </p:txBody>
      </p:sp>
      <p:sp>
        <p:nvSpPr>
          <p:cNvPr id="422" name="Google Shape;422;p29"/>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0"/>
          <p:cNvSpPr/>
          <p:nvPr/>
        </p:nvSpPr>
        <p:spPr>
          <a:xfrm>
            <a:off x="6959725" y="2567975"/>
            <a:ext cx="5283300" cy="5334900"/>
          </a:xfrm>
          <a:prstGeom prst="roundRect">
            <a:avLst>
              <a:gd fmla="val 1900" name="adj"/>
            </a:avLst>
          </a:prstGeom>
          <a:solidFill>
            <a:srgbClr val="D9EAD3"/>
          </a:solidFill>
          <a:ln cap="flat" cmpd="sng" w="28575">
            <a:solidFill>
              <a:srgbClr val="D9EAD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r">
              <a:lnSpc>
                <a:spcPct val="100000"/>
              </a:lnSpc>
              <a:spcBef>
                <a:spcPts val="0"/>
              </a:spcBef>
              <a:spcAft>
                <a:spcPts val="0"/>
              </a:spcAft>
              <a:buClr>
                <a:srgbClr val="FFFFFF"/>
              </a:buClr>
              <a:buSzPts val="2300"/>
              <a:buFont typeface="Helvetica Neue"/>
              <a:buNone/>
            </a:pPr>
            <a:r>
              <a:rPr lang="en" sz="4000">
                <a:solidFill>
                  <a:schemeClr val="dk1"/>
                </a:solidFill>
                <a:latin typeface="Helvetica Neue"/>
                <a:ea typeface="Helvetica Neue"/>
                <a:cs typeface="Helvetica Neue"/>
                <a:sym typeface="Helvetica Neue"/>
              </a:rPr>
              <a:t>        </a:t>
            </a:r>
            <a:endParaRPr b="1" sz="4000">
              <a:solidFill>
                <a:schemeClr val="dk1"/>
              </a:solidFill>
            </a:endParaRPr>
          </a:p>
        </p:txBody>
      </p:sp>
      <p:sp>
        <p:nvSpPr>
          <p:cNvPr id="428" name="Google Shape;428;p30"/>
          <p:cNvSpPr/>
          <p:nvPr/>
        </p:nvSpPr>
        <p:spPr>
          <a:xfrm>
            <a:off x="462025" y="6245150"/>
            <a:ext cx="6345300" cy="1580400"/>
          </a:xfrm>
          <a:prstGeom prst="roundRect">
            <a:avLst>
              <a:gd fmla="val 5493" name="adj"/>
            </a:avLst>
          </a:prstGeom>
          <a:solidFill>
            <a:srgbClr val="FFFFFF"/>
          </a:solidFill>
          <a:ln cap="flat" cmpd="sng" w="254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100"/>
              <a:buFont typeface="Arial"/>
              <a:buNone/>
            </a:pPr>
            <a:r>
              <a:rPr b="1" lang="en" sz="3000">
                <a:solidFill>
                  <a:srgbClr val="004C7F"/>
                </a:solidFill>
              </a:rPr>
              <a:t>Evaluation Framework</a:t>
            </a:r>
            <a:endParaRPr b="1" sz="3000">
              <a:solidFill>
                <a:srgbClr val="004C7F"/>
              </a:solidFill>
            </a:endParaRPr>
          </a:p>
          <a:p>
            <a:pPr indent="0" lvl="0" marL="0" marR="0" rtl="0" algn="ctr">
              <a:lnSpc>
                <a:spcPct val="100000"/>
              </a:lnSpc>
              <a:spcBef>
                <a:spcPts val="0"/>
              </a:spcBef>
              <a:spcAft>
                <a:spcPts val="0"/>
              </a:spcAft>
              <a:buClr>
                <a:srgbClr val="000000"/>
              </a:buClr>
              <a:buSzPts val="3100"/>
              <a:buFont typeface="Arial"/>
              <a:buNone/>
            </a:pPr>
            <a:r>
              <a:rPr lang="en" sz="2500"/>
              <a:t>     </a:t>
            </a:r>
            <a:r>
              <a:rPr b="0" i="0" lang="en" sz="2500" u="none" cap="none" strike="noStrike">
                <a:solidFill>
                  <a:srgbClr val="000000"/>
                </a:solidFill>
                <a:latin typeface="Arial"/>
                <a:ea typeface="Arial"/>
                <a:cs typeface="Arial"/>
                <a:sym typeface="Arial"/>
              </a:rPr>
              <a:t>A </a:t>
            </a:r>
            <a:r>
              <a:rPr b="1" i="0" lang="en" sz="2500" u="none" cap="none" strike="noStrike">
                <a:solidFill>
                  <a:srgbClr val="000000"/>
                </a:solidFill>
              </a:rPr>
              <a:t>robust &amp; programmatic</a:t>
            </a:r>
            <a:r>
              <a:rPr i="0" lang="en" sz="2500" u="none" cap="none" strike="noStrike">
                <a:solidFill>
                  <a:srgbClr val="000000"/>
                </a:solidFill>
              </a:rPr>
              <a:t> evaluation </a:t>
            </a:r>
            <a:br>
              <a:rPr lang="en" sz="2500"/>
            </a:br>
            <a:r>
              <a:rPr lang="en" sz="2500"/>
              <a:t>     </a:t>
            </a:r>
            <a:r>
              <a:rPr i="0" lang="en" sz="2500" u="none" cap="none" strike="noStrike">
                <a:solidFill>
                  <a:srgbClr val="000000"/>
                </a:solidFill>
              </a:rPr>
              <a:t>framework</a:t>
            </a:r>
            <a:r>
              <a:rPr b="0" i="0" lang="en" sz="2500" u="none" cap="none" strike="noStrike">
                <a:solidFill>
                  <a:srgbClr val="000000"/>
                </a:solidFill>
                <a:latin typeface="Arial"/>
                <a:ea typeface="Arial"/>
                <a:cs typeface="Arial"/>
                <a:sym typeface="Arial"/>
              </a:rPr>
              <a:t> for</a:t>
            </a:r>
            <a:r>
              <a:rPr lang="en" sz="2500"/>
              <a:t> checking</a:t>
            </a:r>
            <a:r>
              <a:rPr b="0" i="0" lang="en" sz="2500" u="none" cap="none" strike="noStrike">
                <a:solidFill>
                  <a:srgbClr val="000000"/>
                </a:solidFill>
                <a:latin typeface="Arial"/>
                <a:ea typeface="Arial"/>
                <a:cs typeface="Arial"/>
                <a:sym typeface="Arial"/>
              </a:rPr>
              <a:t> goal completion</a:t>
            </a:r>
            <a:endParaRPr sz="2500"/>
          </a:p>
        </p:txBody>
      </p:sp>
      <p:sp>
        <p:nvSpPr>
          <p:cNvPr id="429" name="Google Shape;429;p30"/>
          <p:cNvSpPr/>
          <p:nvPr/>
        </p:nvSpPr>
        <p:spPr>
          <a:xfrm>
            <a:off x="462025" y="4513825"/>
            <a:ext cx="6292200" cy="1580400"/>
          </a:xfrm>
          <a:prstGeom prst="roundRect">
            <a:avLst>
              <a:gd fmla="val 7033" name="adj"/>
            </a:avLst>
          </a:prstGeom>
          <a:solidFill>
            <a:srgbClr val="FFFFFF"/>
          </a:solidFill>
          <a:ln cap="flat" cmpd="sng" w="254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100"/>
              <a:buFont typeface="Arial"/>
              <a:buNone/>
            </a:pPr>
            <a:r>
              <a:rPr b="1" lang="en" sz="3000">
                <a:solidFill>
                  <a:srgbClr val="0B5394"/>
                </a:solidFill>
              </a:rPr>
              <a:t>Benchmark</a:t>
            </a:r>
            <a:endParaRPr b="1" sz="3000">
              <a:solidFill>
                <a:srgbClr val="0B5394"/>
              </a:solidFill>
            </a:endParaRPr>
          </a:p>
          <a:p>
            <a:pPr indent="0" lvl="0" marL="0" marR="0" rtl="0" algn="ctr">
              <a:lnSpc>
                <a:spcPct val="100000"/>
              </a:lnSpc>
              <a:spcBef>
                <a:spcPts val="0"/>
              </a:spcBef>
              <a:spcAft>
                <a:spcPts val="0"/>
              </a:spcAft>
              <a:buClr>
                <a:srgbClr val="000000"/>
              </a:buClr>
              <a:buSzPts val="3100"/>
              <a:buFont typeface="Arial"/>
              <a:buNone/>
            </a:pPr>
            <a:r>
              <a:rPr b="0" i="0" lang="en" sz="2500" u="none" cap="none" strike="noStrike">
                <a:solidFill>
                  <a:srgbClr val="000000"/>
                </a:solidFill>
                <a:latin typeface="Arial"/>
                <a:ea typeface="Arial"/>
                <a:cs typeface="Arial"/>
                <a:sym typeface="Arial"/>
              </a:rPr>
              <a:t>   A </a:t>
            </a:r>
            <a:r>
              <a:rPr lang="en" sz="2500"/>
              <a:t>set of</a:t>
            </a:r>
            <a:r>
              <a:rPr b="0" i="0" lang="en" sz="2500" u="none" cap="none" strike="noStrike">
                <a:solidFill>
                  <a:srgbClr val="000000"/>
                </a:solidFill>
                <a:latin typeface="Arial"/>
                <a:ea typeface="Arial"/>
                <a:cs typeface="Arial"/>
                <a:sym typeface="Arial"/>
              </a:rPr>
              <a:t> </a:t>
            </a:r>
            <a:r>
              <a:rPr b="1" i="0" lang="en" sz="2500" u="none" cap="none" strike="noStrike">
                <a:solidFill>
                  <a:srgbClr val="000000"/>
                </a:solidFill>
                <a:latin typeface="Arial"/>
                <a:ea typeface="Arial"/>
                <a:cs typeface="Arial"/>
                <a:sym typeface="Arial"/>
              </a:rPr>
              <a:t>complex tasks </a:t>
            </a:r>
            <a:r>
              <a:rPr lang="en" sz="2500"/>
              <a:t>needing API</a:t>
            </a:r>
            <a:br>
              <a:rPr lang="en" sz="2500"/>
            </a:br>
            <a:r>
              <a:rPr lang="en" sz="2500"/>
              <a:t>calls with </a:t>
            </a:r>
            <a:r>
              <a:rPr b="1" lang="en" sz="2500"/>
              <a:t>rich &amp; interactive coding</a:t>
            </a:r>
            <a:endParaRPr sz="2500"/>
          </a:p>
        </p:txBody>
      </p:sp>
      <p:sp>
        <p:nvSpPr>
          <p:cNvPr id="430" name="Google Shape;430;p30"/>
          <p:cNvSpPr/>
          <p:nvPr/>
        </p:nvSpPr>
        <p:spPr>
          <a:xfrm>
            <a:off x="462025" y="2757375"/>
            <a:ext cx="6292200" cy="1580400"/>
          </a:xfrm>
          <a:prstGeom prst="roundRect">
            <a:avLst>
              <a:gd fmla="val 6008" name="adj"/>
            </a:avLst>
          </a:prstGeom>
          <a:solidFill>
            <a:srgbClr val="FFFFFF"/>
          </a:solidFill>
          <a:ln cap="flat" cmpd="sng" w="254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rtl="0" algn="ctr">
              <a:spcBef>
                <a:spcPts val="0"/>
              </a:spcBef>
              <a:spcAft>
                <a:spcPts val="0"/>
              </a:spcAft>
              <a:buClr>
                <a:schemeClr val="dk1"/>
              </a:buClr>
              <a:buSzPts val="3000"/>
              <a:buFont typeface="Arial"/>
              <a:buNone/>
            </a:pPr>
            <a:r>
              <a:rPr b="1" lang="en" sz="3000">
                <a:solidFill>
                  <a:srgbClr val="004C7F"/>
                </a:solidFill>
              </a:rPr>
              <a:t>Environment</a:t>
            </a:r>
            <a:endParaRPr b="1" sz="3000">
              <a:solidFill>
                <a:srgbClr val="004C7F"/>
              </a:solidFill>
            </a:endParaRPr>
          </a:p>
          <a:p>
            <a:pPr indent="0" lvl="0" marL="0" rtl="0" algn="ctr">
              <a:spcBef>
                <a:spcPts val="0"/>
              </a:spcBef>
              <a:spcAft>
                <a:spcPts val="0"/>
              </a:spcAft>
              <a:buClr>
                <a:schemeClr val="dk1"/>
              </a:buClr>
              <a:buSzPts val="3000"/>
              <a:buFont typeface="Arial"/>
              <a:buNone/>
            </a:pPr>
            <a:r>
              <a:rPr lang="en" sz="2500">
                <a:solidFill>
                  <a:schemeClr val="dk1"/>
                </a:solidFill>
              </a:rPr>
              <a:t>A </a:t>
            </a:r>
            <a:r>
              <a:rPr b="1" lang="en" sz="2500">
                <a:solidFill>
                  <a:schemeClr val="dk1"/>
                </a:solidFill>
              </a:rPr>
              <a:t>rich &amp; reproducible</a:t>
            </a:r>
            <a:r>
              <a:rPr lang="en" sz="2500">
                <a:solidFill>
                  <a:schemeClr val="dk1"/>
                </a:solidFill>
              </a:rPr>
              <a:t> </a:t>
            </a:r>
            <a:r>
              <a:rPr b="1" lang="en" sz="2500">
                <a:solidFill>
                  <a:schemeClr val="dk1"/>
                </a:solidFill>
              </a:rPr>
              <a:t>execution</a:t>
            </a:r>
            <a:br>
              <a:rPr b="1" lang="en" sz="2500">
                <a:solidFill>
                  <a:schemeClr val="dk1"/>
                </a:solidFill>
              </a:rPr>
            </a:br>
            <a:r>
              <a:rPr b="1" lang="en" sz="2500">
                <a:solidFill>
                  <a:schemeClr val="dk1"/>
                </a:solidFill>
              </a:rPr>
              <a:t>environment</a:t>
            </a:r>
            <a:r>
              <a:rPr lang="en" sz="2500">
                <a:solidFill>
                  <a:schemeClr val="dk1"/>
                </a:solidFill>
              </a:rPr>
              <a:t> of many API-operable apps</a:t>
            </a:r>
            <a:endParaRPr sz="2500"/>
          </a:p>
        </p:txBody>
      </p:sp>
      <p:sp>
        <p:nvSpPr>
          <p:cNvPr id="431" name="Google Shape;431;p30"/>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a:solidFill>
                  <a:schemeClr val="dk1"/>
                </a:solidFill>
              </a:rPr>
              <a:t>How to Benchmark such Interactive Coding Agents?</a:t>
            </a:r>
            <a:endParaRPr sz="4500"/>
          </a:p>
        </p:txBody>
      </p:sp>
      <p:sp>
        <p:nvSpPr>
          <p:cNvPr id="432" name="Google Shape;432;p30"/>
          <p:cNvSpPr txBox="1"/>
          <p:nvPr/>
        </p:nvSpPr>
        <p:spPr>
          <a:xfrm>
            <a:off x="117250" y="3062175"/>
            <a:ext cx="712500" cy="754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a:t>
            </a:r>
            <a:endParaRPr sz="3800">
              <a:solidFill>
                <a:schemeClr val="dk2"/>
              </a:solidFill>
            </a:endParaRPr>
          </a:p>
        </p:txBody>
      </p:sp>
      <p:sp>
        <p:nvSpPr>
          <p:cNvPr id="433" name="Google Shape;433;p30"/>
          <p:cNvSpPr txBox="1"/>
          <p:nvPr/>
        </p:nvSpPr>
        <p:spPr>
          <a:xfrm>
            <a:off x="28750" y="4914063"/>
            <a:ext cx="889500" cy="754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a:t>
            </a:r>
            <a:r>
              <a:rPr lang="en" sz="3500">
                <a:solidFill>
                  <a:schemeClr val="dk2"/>
                </a:solidFill>
              </a:rPr>
              <a:t> </a:t>
            </a:r>
            <a:endParaRPr sz="3500">
              <a:solidFill>
                <a:schemeClr val="dk2"/>
              </a:solidFill>
            </a:endParaRPr>
          </a:p>
        </p:txBody>
      </p:sp>
      <p:sp>
        <p:nvSpPr>
          <p:cNvPr id="434" name="Google Shape;434;p30"/>
          <p:cNvSpPr txBox="1"/>
          <p:nvPr/>
        </p:nvSpPr>
        <p:spPr>
          <a:xfrm>
            <a:off x="28750" y="6657950"/>
            <a:ext cx="889500" cy="754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2"/>
                </a:solidFill>
              </a:rPr>
              <a:t>🧪</a:t>
            </a:r>
            <a:endParaRPr sz="3800">
              <a:solidFill>
                <a:schemeClr val="dk2"/>
              </a:solidFill>
            </a:endParaRPr>
          </a:p>
        </p:txBody>
      </p:sp>
      <p:pic>
        <p:nvPicPr>
          <p:cNvPr id="435" name="Google Shape;435;p30"/>
          <p:cNvPicPr preferRelativeResize="0"/>
          <p:nvPr/>
        </p:nvPicPr>
        <p:blipFill>
          <a:blip r:embed="rId3">
            <a:alphaModFix/>
          </a:blip>
          <a:stretch>
            <a:fillRect/>
          </a:stretch>
        </p:blipFill>
        <p:spPr>
          <a:xfrm>
            <a:off x="6986950" y="1290500"/>
            <a:ext cx="1580400" cy="1580400"/>
          </a:xfrm>
          <a:prstGeom prst="rect">
            <a:avLst/>
          </a:prstGeom>
          <a:noFill/>
          <a:ln>
            <a:noFill/>
          </a:ln>
        </p:spPr>
      </p:pic>
      <p:sp>
        <p:nvSpPr>
          <p:cNvPr id="436" name="Google Shape;436;p30"/>
          <p:cNvSpPr txBox="1"/>
          <p:nvPr/>
        </p:nvSpPr>
        <p:spPr>
          <a:xfrm>
            <a:off x="8531050" y="1495875"/>
            <a:ext cx="3483300" cy="1000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5300">
                <a:solidFill>
                  <a:schemeClr val="dk1"/>
                </a:solidFill>
                <a:latin typeface="Helvetica Neue"/>
                <a:ea typeface="Helvetica Neue"/>
                <a:cs typeface="Helvetica Neue"/>
                <a:sym typeface="Helvetica Neue"/>
              </a:rPr>
              <a:t>Ap</a:t>
            </a:r>
            <a:r>
              <a:rPr b="1" lang="en" sz="5300" u="sng">
                <a:solidFill>
                  <a:schemeClr val="dk1"/>
                </a:solidFill>
                <a:latin typeface="Helvetica Neue"/>
                <a:ea typeface="Helvetica Neue"/>
                <a:cs typeface="Helvetica Neue"/>
                <a:sym typeface="Helvetica Neue"/>
              </a:rPr>
              <a:t>p</a:t>
            </a:r>
            <a:r>
              <a:rPr b="1" lang="en" sz="5300">
                <a:solidFill>
                  <a:schemeClr val="dk1"/>
                </a:solidFill>
                <a:latin typeface="Helvetica Neue"/>
                <a:ea typeface="Helvetica Neue"/>
                <a:cs typeface="Helvetica Neue"/>
                <a:sym typeface="Helvetica Neue"/>
              </a:rPr>
              <a:t>World</a:t>
            </a:r>
            <a:endParaRPr sz="2700"/>
          </a:p>
        </p:txBody>
      </p:sp>
      <p:sp>
        <p:nvSpPr>
          <p:cNvPr id="437" name="Google Shape;437;p30"/>
          <p:cNvSpPr/>
          <p:nvPr/>
        </p:nvSpPr>
        <p:spPr>
          <a:xfrm>
            <a:off x="8284000" y="3062175"/>
            <a:ext cx="2710500" cy="891600"/>
          </a:xfrm>
          <a:prstGeom prst="roundRect">
            <a:avLst>
              <a:gd fmla="val 5040" name="adj"/>
            </a:avLst>
          </a:prstGeom>
          <a:solidFill>
            <a:srgbClr val="004C7F"/>
          </a:solidFill>
          <a:ln cap="flat" cmpd="sng" w="28575">
            <a:solidFill>
              <a:srgbClr val="004C7F"/>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1" i="0" lang="en" sz="3300" cap="none" strike="noStrike">
                <a:solidFill>
                  <a:schemeClr val="lt1"/>
                </a:solidFill>
                <a:latin typeface="Helvetica Neue"/>
                <a:ea typeface="Helvetica Neue"/>
                <a:cs typeface="Helvetica Neue"/>
                <a:sym typeface="Helvetica Neue"/>
              </a:rPr>
              <a:t>Engine</a:t>
            </a:r>
            <a:endParaRPr b="1" sz="3300">
              <a:solidFill>
                <a:schemeClr val="lt1"/>
              </a:solidFill>
            </a:endParaRPr>
          </a:p>
        </p:txBody>
      </p:sp>
      <p:sp>
        <p:nvSpPr>
          <p:cNvPr id="438" name="Google Shape;438;p30"/>
          <p:cNvSpPr/>
          <p:nvPr/>
        </p:nvSpPr>
        <p:spPr>
          <a:xfrm>
            <a:off x="8284000" y="4855875"/>
            <a:ext cx="2710500" cy="891600"/>
          </a:xfrm>
          <a:prstGeom prst="roundRect">
            <a:avLst>
              <a:gd fmla="val 5804"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1" i="0" lang="en" sz="3300" u="none" cap="none" strike="noStrike">
                <a:solidFill>
                  <a:srgbClr val="FFFFFF"/>
                </a:solidFill>
                <a:latin typeface="Helvetica Neue"/>
                <a:ea typeface="Helvetica Neue"/>
                <a:cs typeface="Helvetica Neue"/>
                <a:sym typeface="Helvetica Neue"/>
              </a:rPr>
              <a:t>Benchmark</a:t>
            </a:r>
            <a:endParaRPr b="1" sz="3300"/>
          </a:p>
        </p:txBody>
      </p:sp>
      <p:sp>
        <p:nvSpPr>
          <p:cNvPr id="439" name="Google Shape;439;p30"/>
          <p:cNvSpPr/>
          <p:nvPr/>
        </p:nvSpPr>
        <p:spPr>
          <a:xfrm>
            <a:off x="8284000" y="6521150"/>
            <a:ext cx="2710500" cy="891600"/>
          </a:xfrm>
          <a:prstGeom prst="roundRect">
            <a:avLst>
              <a:gd fmla="val 5318" name="adj"/>
            </a:avLst>
          </a:prstGeom>
          <a:solidFill>
            <a:srgbClr val="004C7F"/>
          </a:solidFill>
          <a:ln cap="flat" cmpd="sng" w="38100">
            <a:solidFill>
              <a:srgbClr val="004C7F"/>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1" i="0" lang="en" sz="3300" u="none" cap="none" strike="noStrike">
                <a:solidFill>
                  <a:schemeClr val="lt1"/>
                </a:solidFill>
                <a:latin typeface="Helvetica Neue"/>
                <a:ea typeface="Helvetica Neue"/>
                <a:cs typeface="Helvetica Neue"/>
                <a:sym typeface="Helvetica Neue"/>
              </a:rPr>
              <a:t>Evaluation</a:t>
            </a:r>
            <a:endParaRPr b="1" sz="3300">
              <a:solidFill>
                <a:schemeClr val="lt1"/>
              </a:solidFill>
            </a:endParaRPr>
          </a:p>
        </p:txBody>
      </p:sp>
      <p:sp>
        <p:nvSpPr>
          <p:cNvPr id="440" name="Google Shape;440;p30"/>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1"/>
          <p:cNvSpPr/>
          <p:nvPr/>
        </p:nvSpPr>
        <p:spPr>
          <a:xfrm>
            <a:off x="307000" y="271275"/>
            <a:ext cx="3876600" cy="829500"/>
          </a:xfrm>
          <a:prstGeom prst="roundRect">
            <a:avLst>
              <a:gd fmla="val 5929"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446" name="Google Shape;446;p31"/>
          <p:cNvSpPr/>
          <p:nvPr/>
        </p:nvSpPr>
        <p:spPr>
          <a:xfrm>
            <a:off x="4566754" y="271275"/>
            <a:ext cx="3881100" cy="829500"/>
          </a:xfrm>
          <a:prstGeom prst="roundRect">
            <a:avLst>
              <a:gd fmla="val 4717"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447" name="Google Shape;447;p31"/>
          <p:cNvSpPr/>
          <p:nvPr/>
        </p:nvSpPr>
        <p:spPr>
          <a:xfrm>
            <a:off x="8758973" y="271275"/>
            <a:ext cx="3879300" cy="829500"/>
          </a:xfrm>
          <a:prstGeom prst="roundRect">
            <a:avLst>
              <a:gd fmla="val 441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448" name="Google Shape;448;p31"/>
          <p:cNvSpPr/>
          <p:nvPr/>
        </p:nvSpPr>
        <p:spPr>
          <a:xfrm>
            <a:off x="521100" y="1353125"/>
            <a:ext cx="4953900" cy="4122000"/>
          </a:xfrm>
          <a:prstGeom prst="roundRect">
            <a:avLst>
              <a:gd fmla="val 3146" name="adj"/>
            </a:avLst>
          </a:prstGeom>
          <a:noFill/>
          <a:ln cap="flat" cmpd="sng" w="381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pic>
        <p:nvPicPr>
          <p:cNvPr descr="pasted-movie.png" id="449" name="Google Shape;449;p31"/>
          <p:cNvPicPr preferRelativeResize="0"/>
          <p:nvPr/>
        </p:nvPicPr>
        <p:blipFill rotWithShape="1">
          <a:blip r:embed="rId3">
            <a:alphaModFix/>
          </a:blip>
          <a:srcRect b="0" l="0" r="0" t="0"/>
          <a:stretch/>
        </p:blipFill>
        <p:spPr>
          <a:xfrm>
            <a:off x="818156" y="1353127"/>
            <a:ext cx="1127382" cy="1127386"/>
          </a:xfrm>
          <a:prstGeom prst="rect">
            <a:avLst/>
          </a:prstGeom>
          <a:noFill/>
          <a:ln>
            <a:noFill/>
          </a:ln>
        </p:spPr>
      </p:pic>
      <p:pic>
        <p:nvPicPr>
          <p:cNvPr descr="pasted-movie.png" id="450" name="Google Shape;450;p31"/>
          <p:cNvPicPr preferRelativeResize="0"/>
          <p:nvPr/>
        </p:nvPicPr>
        <p:blipFill rotWithShape="1">
          <a:blip r:embed="rId4">
            <a:alphaModFix/>
          </a:blip>
          <a:srcRect b="0" l="0" r="0" t="0"/>
          <a:stretch/>
        </p:blipFill>
        <p:spPr>
          <a:xfrm>
            <a:off x="2369716" y="2573950"/>
            <a:ext cx="1166432" cy="1186206"/>
          </a:xfrm>
          <a:prstGeom prst="rect">
            <a:avLst/>
          </a:prstGeom>
          <a:noFill/>
          <a:ln>
            <a:noFill/>
          </a:ln>
        </p:spPr>
      </p:pic>
      <p:pic>
        <p:nvPicPr>
          <p:cNvPr descr="pasted-movie.png" id="451" name="Google Shape;451;p31"/>
          <p:cNvPicPr preferRelativeResize="0"/>
          <p:nvPr/>
        </p:nvPicPr>
        <p:blipFill rotWithShape="1">
          <a:blip r:embed="rId5">
            <a:alphaModFix/>
          </a:blip>
          <a:srcRect b="0" l="0" r="0" t="0"/>
          <a:stretch/>
        </p:blipFill>
        <p:spPr>
          <a:xfrm>
            <a:off x="3934172" y="1372734"/>
            <a:ext cx="1127382" cy="1127386"/>
          </a:xfrm>
          <a:prstGeom prst="rect">
            <a:avLst/>
          </a:prstGeom>
          <a:noFill/>
          <a:ln>
            <a:noFill/>
          </a:ln>
        </p:spPr>
      </p:pic>
      <p:pic>
        <p:nvPicPr>
          <p:cNvPr descr="pasted-movie.png" id="452" name="Google Shape;452;p31"/>
          <p:cNvPicPr preferRelativeResize="0"/>
          <p:nvPr/>
        </p:nvPicPr>
        <p:blipFill rotWithShape="1">
          <a:blip r:embed="rId6">
            <a:alphaModFix/>
          </a:blip>
          <a:srcRect b="0" l="0" r="0" t="0"/>
          <a:stretch/>
        </p:blipFill>
        <p:spPr>
          <a:xfrm>
            <a:off x="2376164" y="1372734"/>
            <a:ext cx="1127382" cy="1127386"/>
          </a:xfrm>
          <a:prstGeom prst="rect">
            <a:avLst/>
          </a:prstGeom>
          <a:noFill/>
          <a:ln>
            <a:noFill/>
          </a:ln>
        </p:spPr>
      </p:pic>
      <p:pic>
        <p:nvPicPr>
          <p:cNvPr descr="pasted-movie.png" id="453" name="Google Shape;453;p31"/>
          <p:cNvPicPr preferRelativeResize="0"/>
          <p:nvPr/>
        </p:nvPicPr>
        <p:blipFill rotWithShape="1">
          <a:blip r:embed="rId7">
            <a:alphaModFix/>
          </a:blip>
          <a:srcRect b="0" l="0" r="0" t="0"/>
          <a:stretch/>
        </p:blipFill>
        <p:spPr>
          <a:xfrm>
            <a:off x="809391" y="2603360"/>
            <a:ext cx="1127382" cy="1127386"/>
          </a:xfrm>
          <a:prstGeom prst="rect">
            <a:avLst/>
          </a:prstGeom>
          <a:noFill/>
          <a:ln>
            <a:noFill/>
          </a:ln>
        </p:spPr>
      </p:pic>
      <p:pic>
        <p:nvPicPr>
          <p:cNvPr descr="pasted-movie.png" id="454" name="Google Shape;454;p31"/>
          <p:cNvPicPr preferRelativeResize="0"/>
          <p:nvPr/>
        </p:nvPicPr>
        <p:blipFill rotWithShape="1">
          <a:blip r:embed="rId8">
            <a:alphaModFix/>
          </a:blip>
          <a:srcRect b="0" l="0" r="0" t="0"/>
          <a:stretch/>
        </p:blipFill>
        <p:spPr>
          <a:xfrm>
            <a:off x="3969091" y="2603363"/>
            <a:ext cx="1146172" cy="1127386"/>
          </a:xfrm>
          <a:prstGeom prst="rect">
            <a:avLst/>
          </a:prstGeom>
          <a:noFill/>
          <a:ln>
            <a:noFill/>
          </a:ln>
        </p:spPr>
      </p:pic>
      <p:pic>
        <p:nvPicPr>
          <p:cNvPr descr="pasted-movie.png" id="455" name="Google Shape;455;p31"/>
          <p:cNvPicPr preferRelativeResize="0"/>
          <p:nvPr/>
        </p:nvPicPr>
        <p:blipFill rotWithShape="1">
          <a:blip r:embed="rId9">
            <a:alphaModFix/>
          </a:blip>
          <a:srcRect b="0" l="0" r="0" t="0"/>
          <a:stretch/>
        </p:blipFill>
        <p:spPr>
          <a:xfrm>
            <a:off x="3929482" y="3721904"/>
            <a:ext cx="1225415" cy="1225420"/>
          </a:xfrm>
          <a:prstGeom prst="rect">
            <a:avLst/>
          </a:prstGeom>
          <a:noFill/>
          <a:ln>
            <a:noFill/>
          </a:ln>
        </p:spPr>
      </p:pic>
      <p:pic>
        <p:nvPicPr>
          <p:cNvPr descr="pasted-movie.png" id="456" name="Google Shape;456;p31"/>
          <p:cNvPicPr preferRelativeResize="0"/>
          <p:nvPr/>
        </p:nvPicPr>
        <p:blipFill rotWithShape="1">
          <a:blip r:embed="rId10">
            <a:alphaModFix/>
          </a:blip>
          <a:srcRect b="0" l="0" r="0" t="0"/>
          <a:stretch/>
        </p:blipFill>
        <p:spPr>
          <a:xfrm>
            <a:off x="798430" y="3742744"/>
            <a:ext cx="1127382" cy="1127386"/>
          </a:xfrm>
          <a:prstGeom prst="rect">
            <a:avLst/>
          </a:prstGeom>
          <a:noFill/>
          <a:ln>
            <a:noFill/>
          </a:ln>
        </p:spPr>
      </p:pic>
      <p:sp>
        <p:nvSpPr>
          <p:cNvPr id="457" name="Google Shape;457;p31"/>
          <p:cNvSpPr txBox="1"/>
          <p:nvPr/>
        </p:nvSpPr>
        <p:spPr>
          <a:xfrm>
            <a:off x="743247" y="2362300"/>
            <a:ext cx="12807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Amazon</a:t>
            </a:r>
            <a:endParaRPr sz="1200"/>
          </a:p>
        </p:txBody>
      </p:sp>
      <p:sp>
        <p:nvSpPr>
          <p:cNvPr id="458" name="Google Shape;458;p31"/>
          <p:cNvSpPr txBox="1"/>
          <p:nvPr/>
        </p:nvSpPr>
        <p:spPr>
          <a:xfrm>
            <a:off x="544850" y="3568725"/>
            <a:ext cx="17682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SimpleNote</a:t>
            </a:r>
            <a:endParaRPr sz="1200"/>
          </a:p>
        </p:txBody>
      </p:sp>
      <p:sp>
        <p:nvSpPr>
          <p:cNvPr id="459" name="Google Shape;459;p31"/>
          <p:cNvSpPr txBox="1"/>
          <p:nvPr/>
        </p:nvSpPr>
        <p:spPr>
          <a:xfrm>
            <a:off x="907021" y="4714350"/>
            <a:ext cx="1127400" cy="3873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Phone</a:t>
            </a:r>
            <a:endParaRPr/>
          </a:p>
        </p:txBody>
      </p:sp>
      <p:sp>
        <p:nvSpPr>
          <p:cNvPr id="460" name="Google Shape;460;p31"/>
          <p:cNvSpPr txBox="1"/>
          <p:nvPr/>
        </p:nvSpPr>
        <p:spPr>
          <a:xfrm>
            <a:off x="2424344" y="2362300"/>
            <a:ext cx="12255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Todoist</a:t>
            </a:r>
            <a:endParaRPr sz="1200"/>
          </a:p>
        </p:txBody>
      </p:sp>
      <p:sp>
        <p:nvSpPr>
          <p:cNvPr id="461" name="Google Shape;461;p31"/>
          <p:cNvSpPr txBox="1"/>
          <p:nvPr/>
        </p:nvSpPr>
        <p:spPr>
          <a:xfrm>
            <a:off x="2435248" y="3566775"/>
            <a:ext cx="10629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Spotify</a:t>
            </a:r>
            <a:endParaRPr sz="1200"/>
          </a:p>
        </p:txBody>
      </p:sp>
      <p:sp>
        <p:nvSpPr>
          <p:cNvPr id="462" name="Google Shape;462;p31"/>
          <p:cNvSpPr txBox="1"/>
          <p:nvPr/>
        </p:nvSpPr>
        <p:spPr>
          <a:xfrm>
            <a:off x="2478377" y="4733950"/>
            <a:ext cx="936600" cy="3873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Gmail</a:t>
            </a:r>
            <a:endParaRPr/>
          </a:p>
        </p:txBody>
      </p:sp>
      <p:sp>
        <p:nvSpPr>
          <p:cNvPr id="463" name="Google Shape;463;p31"/>
          <p:cNvSpPr txBox="1"/>
          <p:nvPr/>
        </p:nvSpPr>
        <p:spPr>
          <a:xfrm>
            <a:off x="3894083" y="2372100"/>
            <a:ext cx="12807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Venmo</a:t>
            </a:r>
            <a:endParaRPr sz="1200"/>
          </a:p>
        </p:txBody>
      </p:sp>
      <p:sp>
        <p:nvSpPr>
          <p:cNvPr id="464" name="Google Shape;464;p31"/>
          <p:cNvSpPr txBox="1"/>
          <p:nvPr/>
        </p:nvSpPr>
        <p:spPr>
          <a:xfrm>
            <a:off x="3881888" y="3539325"/>
            <a:ext cx="1280700" cy="3594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000000"/>
              </a:buClr>
              <a:buSzPts val="2400"/>
              <a:buFont typeface="Helvetica Neue"/>
              <a:buNone/>
            </a:pPr>
            <a:r>
              <a:rPr lang="en" sz="2200">
                <a:latin typeface="Helvetica Neue"/>
                <a:ea typeface="Helvetica Neue"/>
                <a:cs typeface="Helvetica Neue"/>
                <a:sym typeface="Helvetica Neue"/>
              </a:rPr>
              <a:t>Splitwise</a:t>
            </a:r>
            <a:endParaRPr sz="1200"/>
          </a:p>
        </p:txBody>
      </p:sp>
      <p:sp>
        <p:nvSpPr>
          <p:cNvPr id="465" name="Google Shape;465;p31"/>
          <p:cNvSpPr txBox="1"/>
          <p:nvPr/>
        </p:nvSpPr>
        <p:spPr>
          <a:xfrm>
            <a:off x="3717774" y="4733950"/>
            <a:ext cx="1688400" cy="3873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FileSystem</a:t>
            </a:r>
            <a:endParaRPr/>
          </a:p>
        </p:txBody>
      </p:sp>
      <p:pic>
        <p:nvPicPr>
          <p:cNvPr descr="pasted-movie.png" id="466" name="Google Shape;466;p31"/>
          <p:cNvPicPr preferRelativeResize="0"/>
          <p:nvPr/>
        </p:nvPicPr>
        <p:blipFill rotWithShape="1">
          <a:blip r:embed="rId11">
            <a:alphaModFix/>
          </a:blip>
          <a:srcRect b="30298" l="24341" r="29609" t="30302"/>
          <a:stretch/>
        </p:blipFill>
        <p:spPr>
          <a:xfrm>
            <a:off x="2489481" y="4025986"/>
            <a:ext cx="830844" cy="617274"/>
          </a:xfrm>
          <a:custGeom>
            <a:rect b="b" l="l" r="r" t="t"/>
            <a:pathLst>
              <a:path extrusionOk="0" h="21600" w="21600">
                <a:moveTo>
                  <a:pt x="2206" y="0"/>
                </a:moveTo>
                <a:cubicBezTo>
                  <a:pt x="42" y="0"/>
                  <a:pt x="0" y="210"/>
                  <a:pt x="0" y="10988"/>
                </a:cubicBezTo>
                <a:cubicBezTo>
                  <a:pt x="0" y="17911"/>
                  <a:pt x="100" y="20737"/>
                  <a:pt x="366" y="21096"/>
                </a:cubicBezTo>
                <a:cubicBezTo>
                  <a:pt x="587" y="21393"/>
                  <a:pt x="1654" y="21600"/>
                  <a:pt x="2995" y="21600"/>
                </a:cubicBezTo>
                <a:lnTo>
                  <a:pt x="5249" y="21600"/>
                </a:lnTo>
                <a:lnTo>
                  <a:pt x="5249" y="16380"/>
                </a:lnTo>
                <a:lnTo>
                  <a:pt x="5249" y="11159"/>
                </a:lnTo>
                <a:lnTo>
                  <a:pt x="6555" y="12445"/>
                </a:lnTo>
                <a:cubicBezTo>
                  <a:pt x="7276" y="13153"/>
                  <a:pt x="8512" y="14378"/>
                  <a:pt x="9295" y="15168"/>
                </a:cubicBezTo>
                <a:lnTo>
                  <a:pt x="10712" y="16605"/>
                </a:lnTo>
                <a:lnTo>
                  <a:pt x="13460" y="13957"/>
                </a:lnTo>
                <a:lnTo>
                  <a:pt x="16200" y="11309"/>
                </a:lnTo>
                <a:lnTo>
                  <a:pt x="16288" y="16455"/>
                </a:lnTo>
                <a:lnTo>
                  <a:pt x="16375" y="21600"/>
                </a:lnTo>
                <a:lnTo>
                  <a:pt x="18621" y="21600"/>
                </a:lnTo>
                <a:cubicBezTo>
                  <a:pt x="19955" y="21600"/>
                  <a:pt x="21014" y="21392"/>
                  <a:pt x="21234" y="21096"/>
                </a:cubicBezTo>
                <a:cubicBezTo>
                  <a:pt x="21500" y="20738"/>
                  <a:pt x="21600" y="17963"/>
                  <a:pt x="21600" y="11223"/>
                </a:cubicBezTo>
                <a:cubicBezTo>
                  <a:pt x="21600" y="418"/>
                  <a:pt x="21519" y="0"/>
                  <a:pt x="19410" y="0"/>
                </a:cubicBezTo>
                <a:cubicBezTo>
                  <a:pt x="18337" y="0"/>
                  <a:pt x="17705" y="479"/>
                  <a:pt x="14480" y="3773"/>
                </a:cubicBezTo>
                <a:lnTo>
                  <a:pt x="10784" y="7557"/>
                </a:lnTo>
                <a:lnTo>
                  <a:pt x="7033" y="3773"/>
                </a:lnTo>
                <a:cubicBezTo>
                  <a:pt x="3980" y="699"/>
                  <a:pt x="3084" y="0"/>
                  <a:pt x="2206" y="0"/>
                </a:cubicBezTo>
                <a:close/>
              </a:path>
            </a:pathLst>
          </a:custGeom>
          <a:noFill/>
          <a:ln>
            <a:noFill/>
          </a:ln>
        </p:spPr>
      </p:pic>
      <p:sp>
        <p:nvSpPr>
          <p:cNvPr id="467" name="Google Shape;467;p31"/>
          <p:cNvSpPr/>
          <p:nvPr/>
        </p:nvSpPr>
        <p:spPr>
          <a:xfrm>
            <a:off x="5853350" y="1353025"/>
            <a:ext cx="6631200" cy="4122000"/>
          </a:xfrm>
          <a:prstGeom prst="roundRect">
            <a:avLst>
              <a:gd fmla="val 3149" name="adj"/>
            </a:avLst>
          </a:prstGeom>
          <a:noFill/>
          <a:ln cap="flat" cmpd="sng" w="38100">
            <a:solidFill>
              <a:schemeClr val="dk1"/>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468" name="Google Shape;468;p31"/>
          <p:cNvSpPr txBox="1"/>
          <p:nvPr/>
        </p:nvSpPr>
        <p:spPr>
          <a:xfrm>
            <a:off x="8139300" y="1218025"/>
            <a:ext cx="1768200" cy="567300"/>
          </a:xfrm>
          <a:prstGeom prst="rect">
            <a:avLst/>
          </a:prstGeom>
          <a:solidFill>
            <a:schemeClr val="lt1"/>
          </a:solid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4000"/>
              <a:buFont typeface="Helvetica Neue"/>
              <a:buNone/>
            </a:pPr>
            <a:r>
              <a:rPr b="1" i="0" lang="en" sz="3700" u="none" cap="none" strike="noStrike">
                <a:solidFill>
                  <a:schemeClr val="dk1"/>
                </a:solidFill>
                <a:latin typeface="Helvetica Neue"/>
                <a:ea typeface="Helvetica Neue"/>
                <a:cs typeface="Helvetica Neue"/>
                <a:sym typeface="Helvetica Neue"/>
              </a:rPr>
              <a:t>Apps</a:t>
            </a:r>
            <a:endParaRPr sz="1100">
              <a:solidFill>
                <a:schemeClr val="dk1"/>
              </a:solidFill>
            </a:endParaRPr>
          </a:p>
        </p:txBody>
      </p:sp>
      <p:sp>
        <p:nvSpPr>
          <p:cNvPr id="469" name="Google Shape;469;p31"/>
          <p:cNvSpPr txBox="1"/>
          <p:nvPr/>
        </p:nvSpPr>
        <p:spPr>
          <a:xfrm>
            <a:off x="6161125" y="2013925"/>
            <a:ext cx="6133500" cy="1478700"/>
          </a:xfrm>
          <a:prstGeom prst="rect">
            <a:avLst/>
          </a:prstGeom>
          <a:noFill/>
          <a:ln>
            <a:noFill/>
          </a:ln>
        </p:spPr>
        <p:txBody>
          <a:bodyPr anchorCtr="0" anchor="ctr" bIns="27075" lIns="27075" spcFirstLastPara="1" rIns="27075" wrap="square" tIns="27075">
            <a:noAutofit/>
          </a:bodyPr>
          <a:lstStyle/>
          <a:p>
            <a:pPr indent="0" lvl="0" marL="0" rtl="0" algn="l">
              <a:lnSpc>
                <a:spcPct val="90000"/>
              </a:lnSpc>
              <a:spcBef>
                <a:spcPts val="0"/>
              </a:spcBef>
              <a:spcAft>
                <a:spcPts val="0"/>
              </a:spcAft>
              <a:buClr>
                <a:schemeClr val="dk1"/>
              </a:buClr>
              <a:buSzPts val="1100"/>
              <a:buFont typeface="Arial"/>
              <a:buNone/>
            </a:pPr>
            <a:r>
              <a:rPr lang="en" sz="2900">
                <a:solidFill>
                  <a:schemeClr val="dk1"/>
                </a:solidFill>
                <a:latin typeface="Helvetica Neue"/>
                <a:ea typeface="Helvetica Neue"/>
                <a:cs typeface="Helvetica Neue"/>
                <a:sym typeface="Helvetica Neue"/>
              </a:rPr>
              <a:t>Has implementation of many day-to-day apps in a local backend of APIs and databases.</a:t>
            </a:r>
            <a:endParaRPr sz="2900">
              <a:solidFill>
                <a:schemeClr val="dk1"/>
              </a:solidFill>
            </a:endParaRPr>
          </a:p>
        </p:txBody>
      </p:sp>
      <p:sp>
        <p:nvSpPr>
          <p:cNvPr id="470" name="Google Shape;470;p31"/>
          <p:cNvSpPr/>
          <p:nvPr/>
        </p:nvSpPr>
        <p:spPr>
          <a:xfrm>
            <a:off x="5999125" y="3629925"/>
            <a:ext cx="6334200" cy="1478700"/>
          </a:xfrm>
          <a:prstGeom prst="roundRect">
            <a:avLst>
              <a:gd fmla="val 9956" name="adj"/>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2900">
                <a:solidFill>
                  <a:schemeClr val="dk1"/>
                </a:solidFill>
                <a:latin typeface="Helvetica Neue"/>
                <a:ea typeface="Helvetica Neue"/>
                <a:cs typeface="Helvetica Neue"/>
                <a:sym typeface="Helvetica Neue"/>
              </a:rPr>
              <a:t> Provides full </a:t>
            </a:r>
            <a:r>
              <a:rPr b="1" lang="en" sz="2900">
                <a:solidFill>
                  <a:schemeClr val="dk1"/>
                </a:solidFill>
                <a:latin typeface="Helvetica Neue"/>
                <a:ea typeface="Helvetica Neue"/>
                <a:cs typeface="Helvetica Neue"/>
                <a:sym typeface="Helvetica Neue"/>
              </a:rPr>
              <a:t>control</a:t>
            </a:r>
            <a:r>
              <a:rPr lang="en" sz="2900">
                <a:solidFill>
                  <a:schemeClr val="dk1"/>
                </a:solidFill>
                <a:latin typeface="Helvetica Neue"/>
                <a:ea typeface="Helvetica Neue"/>
                <a:cs typeface="Helvetica Neue"/>
                <a:sym typeface="Helvetica Neue"/>
              </a:rPr>
              <a:t> over its DB</a:t>
            </a:r>
            <a:br>
              <a:rPr lang="en" sz="2900">
                <a:solidFill>
                  <a:schemeClr val="dk1"/>
                </a:solidFill>
                <a:latin typeface="Helvetica Neue"/>
                <a:ea typeface="Helvetica Neue"/>
                <a:cs typeface="Helvetica Neue"/>
                <a:sym typeface="Helvetica Neue"/>
              </a:rPr>
            </a:br>
            <a:r>
              <a:rPr lang="en" sz="2900">
                <a:solidFill>
                  <a:schemeClr val="dk1"/>
                </a:solidFill>
                <a:latin typeface="Helvetica Neue"/>
                <a:ea typeface="Helvetica Neue"/>
                <a:cs typeface="Helvetica Neue"/>
                <a:sym typeface="Helvetica Neue"/>
              </a:rPr>
              <a:t> </a:t>
            </a:r>
            <a:r>
              <a:rPr b="1" lang="en" sz="2900">
                <a:solidFill>
                  <a:schemeClr val="dk1"/>
                </a:solidFill>
                <a:latin typeface="Helvetica Neue"/>
                <a:ea typeface="Helvetica Neue"/>
                <a:cs typeface="Helvetica Neue"/>
                <a:sym typeface="Helvetica Neue"/>
              </a:rPr>
              <a:t>state</a:t>
            </a:r>
            <a:r>
              <a:rPr lang="en" sz="2900">
                <a:solidFill>
                  <a:schemeClr val="dk1"/>
                </a:solidFill>
                <a:latin typeface="Helvetica Neue"/>
                <a:ea typeface="Helvetica Neue"/>
                <a:cs typeface="Helvetica Neue"/>
                <a:sym typeface="Helvetica Neue"/>
              </a:rPr>
              <a:t> enabling challenging task </a:t>
            </a:r>
            <a:br>
              <a:rPr lang="en" sz="2900">
                <a:solidFill>
                  <a:schemeClr val="dk1"/>
                </a:solidFill>
                <a:latin typeface="Helvetica Neue"/>
                <a:ea typeface="Helvetica Neue"/>
                <a:cs typeface="Helvetica Neue"/>
                <a:sym typeface="Helvetica Neue"/>
              </a:rPr>
            </a:br>
            <a:r>
              <a:rPr lang="en" sz="2900">
                <a:solidFill>
                  <a:schemeClr val="dk1"/>
                </a:solidFill>
                <a:latin typeface="Helvetica Neue"/>
                <a:ea typeface="Helvetica Neue"/>
                <a:cs typeface="Helvetica Neue"/>
                <a:sym typeface="Helvetica Neue"/>
              </a:rPr>
              <a:t> construction &amp; robust evaluation.</a:t>
            </a:r>
            <a:endParaRPr sz="2900">
              <a:solidFill>
                <a:schemeClr val="dk1"/>
              </a:solidFill>
              <a:latin typeface="Helvetica Neue"/>
              <a:ea typeface="Helvetica Neue"/>
              <a:cs typeface="Helvetica Neue"/>
              <a:sym typeface="Helvetica Neue"/>
            </a:endParaRPr>
          </a:p>
        </p:txBody>
      </p:sp>
      <p:sp>
        <p:nvSpPr>
          <p:cNvPr id="471" name="Google Shape;471;p31"/>
          <p:cNvSpPr/>
          <p:nvPr/>
        </p:nvSpPr>
        <p:spPr>
          <a:xfrm>
            <a:off x="871250" y="5233325"/>
            <a:ext cx="4342800" cy="858000"/>
          </a:xfrm>
          <a:prstGeom prst="roundRect">
            <a:avLst>
              <a:gd fmla="val 8403" name="adj"/>
            </a:avLst>
          </a:prstGeom>
          <a:solidFill>
            <a:srgbClr val="EFEFEF"/>
          </a:solidFill>
          <a:ln cap="flat" cmpd="sng" w="381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472" name="Google Shape;472;p31"/>
          <p:cNvSpPr txBox="1"/>
          <p:nvPr/>
        </p:nvSpPr>
        <p:spPr>
          <a:xfrm>
            <a:off x="1814400" y="5334525"/>
            <a:ext cx="3399600" cy="6642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000000"/>
              </a:buClr>
              <a:buSzPts val="2600"/>
              <a:buFont typeface="Helvetica Neue"/>
              <a:buNone/>
            </a:pPr>
            <a:r>
              <a:rPr b="0" i="0" lang="en" sz="2200" u="none" cap="none" strike="noStrike">
                <a:solidFill>
                  <a:srgbClr val="000000"/>
                </a:solidFill>
                <a:latin typeface="Helvetica Neue"/>
                <a:ea typeface="Helvetica Neue"/>
                <a:cs typeface="Helvetica Neue"/>
                <a:sym typeface="Helvetica Neue"/>
              </a:rPr>
              <a:t>Fully Controllable </a:t>
            </a:r>
            <a:br>
              <a:rPr b="0" i="0" lang="en" sz="2200" u="none" cap="none" strike="noStrike">
                <a:solidFill>
                  <a:srgbClr val="000000"/>
                </a:solidFill>
                <a:latin typeface="Helvetica Neue"/>
                <a:ea typeface="Helvetica Neue"/>
                <a:cs typeface="Helvetica Neue"/>
                <a:sym typeface="Helvetica Neue"/>
              </a:rPr>
            </a:br>
            <a:r>
              <a:rPr b="0" i="0" lang="en" sz="2200" u="none" cap="none" strike="noStrike">
                <a:solidFill>
                  <a:srgbClr val="000000"/>
                </a:solidFill>
                <a:latin typeface="Helvetica Neue"/>
                <a:ea typeface="Helvetica Neue"/>
                <a:cs typeface="Helvetica Neue"/>
                <a:sym typeface="Helvetica Neue"/>
              </a:rPr>
              <a:t>Local DB &amp; API</a:t>
            </a:r>
            <a:r>
              <a:rPr lang="en" sz="2200">
                <a:latin typeface="Helvetica Neue"/>
                <a:ea typeface="Helvetica Neue"/>
                <a:cs typeface="Helvetica Neue"/>
                <a:sym typeface="Helvetica Neue"/>
              </a:rPr>
              <a:t> </a:t>
            </a:r>
            <a:r>
              <a:rPr b="0" i="0" lang="en" sz="2200" u="none" cap="none" strike="noStrike">
                <a:solidFill>
                  <a:srgbClr val="000000"/>
                </a:solidFill>
                <a:latin typeface="Helvetica Neue"/>
                <a:ea typeface="Helvetica Neue"/>
                <a:cs typeface="Helvetica Neue"/>
                <a:sym typeface="Helvetica Neue"/>
              </a:rPr>
              <a:t>Server</a:t>
            </a:r>
            <a:endParaRPr sz="1000"/>
          </a:p>
        </p:txBody>
      </p:sp>
      <p:pic>
        <p:nvPicPr>
          <p:cNvPr descr="pasted-movie.png" id="473" name="Google Shape;473;p31"/>
          <p:cNvPicPr preferRelativeResize="0"/>
          <p:nvPr/>
        </p:nvPicPr>
        <p:blipFill rotWithShape="1">
          <a:blip r:embed="rId12">
            <a:alphaModFix/>
          </a:blip>
          <a:srcRect b="0" l="0" r="0" t="0"/>
          <a:stretch/>
        </p:blipFill>
        <p:spPr>
          <a:xfrm>
            <a:off x="916636" y="5200603"/>
            <a:ext cx="936495" cy="936500"/>
          </a:xfrm>
          <a:prstGeom prst="rect">
            <a:avLst/>
          </a:prstGeom>
          <a:noFill/>
          <a:ln>
            <a:noFill/>
          </a:ln>
        </p:spPr>
      </p:pic>
      <p:sp>
        <p:nvSpPr>
          <p:cNvPr id="474" name="Google Shape;474;p31"/>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Day-to-Day Tasks</a:t>
            </a:r>
            <a:endParaRPr sz="4500"/>
          </a:p>
        </p:txBody>
      </p:sp>
      <p:sp>
        <p:nvSpPr>
          <p:cNvPr id="93" name="Google Shape;93;p14"/>
          <p:cNvSpPr/>
          <p:nvPr/>
        </p:nvSpPr>
        <p:spPr>
          <a:xfrm flipH="1">
            <a:off x="1185700" y="1523675"/>
            <a:ext cx="9456318" cy="1404972"/>
          </a:xfrm>
          <a:custGeom>
            <a:rect b="b" l="l" r="r" t="t"/>
            <a:pathLst>
              <a:path extrusionOk="0" h="21600" w="21600">
                <a:moveTo>
                  <a:pt x="720" y="0"/>
                </a:moveTo>
                <a:cubicBezTo>
                  <a:pt x="640" y="0"/>
                  <a:pt x="576" y="363"/>
                  <a:pt x="576" y="810"/>
                </a:cubicBezTo>
                <a:lnTo>
                  <a:pt x="576" y="6483"/>
                </a:lnTo>
                <a:lnTo>
                  <a:pt x="0" y="8103"/>
                </a:lnTo>
                <a:lnTo>
                  <a:pt x="576" y="9724"/>
                </a:lnTo>
                <a:lnTo>
                  <a:pt x="576" y="20790"/>
                </a:lnTo>
                <a:cubicBezTo>
                  <a:pt x="576" y="21237"/>
                  <a:pt x="640" y="21600"/>
                  <a:pt x="720" y="21600"/>
                </a:cubicBezTo>
                <a:lnTo>
                  <a:pt x="21456" y="21600"/>
                </a:lnTo>
                <a:cubicBezTo>
                  <a:pt x="21536" y="21600"/>
                  <a:pt x="21600" y="21237"/>
                  <a:pt x="21600" y="20790"/>
                </a:cubicBezTo>
                <a:lnTo>
                  <a:pt x="21600" y="810"/>
                </a:lnTo>
                <a:cubicBezTo>
                  <a:pt x="21600" y="363"/>
                  <a:pt x="21536" y="0"/>
                  <a:pt x="21456" y="0"/>
                </a:cubicBezTo>
                <a:lnTo>
                  <a:pt x="720" y="0"/>
                </a:lnTo>
                <a:close/>
              </a:path>
            </a:pathLst>
          </a:custGeom>
          <a:noFill/>
          <a:ln cap="flat" cmpd="sng" w="28575">
            <a:solidFill>
              <a:schemeClr val="dk1"/>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200"/>
              <a:buFont typeface="Helvetica Neue"/>
              <a:buNone/>
            </a:pPr>
            <a:r>
              <a:t/>
            </a:r>
            <a:endParaRPr b="0" i="0" sz="4200" u="none" cap="none" strike="noStrike">
              <a:solidFill>
                <a:srgbClr val="FFFFFF"/>
              </a:solidFill>
              <a:latin typeface="Helvetica Neue"/>
              <a:ea typeface="Helvetica Neue"/>
              <a:cs typeface="Helvetica Neue"/>
              <a:sym typeface="Helvetica Neue"/>
            </a:endParaRPr>
          </a:p>
        </p:txBody>
      </p:sp>
      <p:grpSp>
        <p:nvGrpSpPr>
          <p:cNvPr id="94" name="Google Shape;94;p14"/>
          <p:cNvGrpSpPr/>
          <p:nvPr/>
        </p:nvGrpSpPr>
        <p:grpSpPr>
          <a:xfrm>
            <a:off x="10666599" y="1589450"/>
            <a:ext cx="1159707" cy="1404892"/>
            <a:chOff x="0" y="0"/>
            <a:chExt cx="1499104" cy="1787394"/>
          </a:xfrm>
        </p:grpSpPr>
        <p:sp>
          <p:nvSpPr>
            <p:cNvPr id="95" name="Google Shape;95;p14"/>
            <p:cNvSpPr/>
            <p:nvPr/>
          </p:nvSpPr>
          <p:spPr>
            <a:xfrm>
              <a:off x="38042" y="118019"/>
              <a:ext cx="1409400" cy="1376400"/>
            </a:xfrm>
            <a:prstGeom prst="ellipse">
              <a:avLst/>
            </a:prstGeom>
            <a:solidFill>
              <a:srgbClr val="000000"/>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200"/>
                <a:buFont typeface="Helvetica Neue"/>
                <a:buNone/>
              </a:pPr>
              <a:r>
                <a:t/>
              </a:r>
              <a:endParaRPr b="0" i="0" sz="4200" u="none" cap="none" strike="noStrike">
                <a:solidFill>
                  <a:srgbClr val="FFFFFF"/>
                </a:solidFill>
                <a:latin typeface="Helvetica Neue"/>
                <a:ea typeface="Helvetica Neue"/>
                <a:cs typeface="Helvetica Neue"/>
                <a:sym typeface="Helvetica Neue"/>
              </a:endParaRPr>
            </a:p>
          </p:txBody>
        </p:sp>
        <p:pic>
          <p:nvPicPr>
            <p:cNvPr descr="pasted-movie.png" id="96" name="Google Shape;96;p14"/>
            <p:cNvPicPr preferRelativeResize="0"/>
            <p:nvPr/>
          </p:nvPicPr>
          <p:blipFill rotWithShape="1">
            <a:blip r:embed="rId3">
              <a:alphaModFix/>
            </a:blip>
            <a:srcRect b="0" l="0" r="0" t="0"/>
            <a:stretch/>
          </p:blipFill>
          <p:spPr>
            <a:xfrm>
              <a:off x="0" y="0"/>
              <a:ext cx="1499104" cy="1787394"/>
            </a:xfrm>
            <a:prstGeom prst="rect">
              <a:avLst/>
            </a:prstGeom>
            <a:noFill/>
            <a:ln>
              <a:noFill/>
            </a:ln>
          </p:spPr>
        </p:pic>
      </p:grpSp>
      <p:pic>
        <p:nvPicPr>
          <p:cNvPr descr="pasted-movie.png" id="97" name="Google Shape;97;p14"/>
          <p:cNvPicPr preferRelativeResize="0"/>
          <p:nvPr/>
        </p:nvPicPr>
        <p:blipFill rotWithShape="1">
          <a:blip r:embed="rId4">
            <a:alphaModFix/>
          </a:blip>
          <a:srcRect b="0" l="0" r="0" t="0"/>
          <a:stretch/>
        </p:blipFill>
        <p:spPr>
          <a:xfrm>
            <a:off x="1953121" y="2130013"/>
            <a:ext cx="797236" cy="797235"/>
          </a:xfrm>
          <a:prstGeom prst="rect">
            <a:avLst/>
          </a:prstGeom>
          <a:noFill/>
          <a:ln>
            <a:noFill/>
          </a:ln>
        </p:spPr>
      </p:pic>
      <p:pic>
        <p:nvPicPr>
          <p:cNvPr descr="pasted-movie.png" id="98" name="Google Shape;98;p14"/>
          <p:cNvPicPr preferRelativeResize="0"/>
          <p:nvPr/>
        </p:nvPicPr>
        <p:blipFill rotWithShape="1">
          <a:blip r:embed="rId5">
            <a:alphaModFix/>
          </a:blip>
          <a:srcRect b="0" l="0" r="0" t="0"/>
          <a:stretch/>
        </p:blipFill>
        <p:spPr>
          <a:xfrm>
            <a:off x="3631356" y="2124571"/>
            <a:ext cx="802678" cy="802677"/>
          </a:xfrm>
          <a:prstGeom prst="rect">
            <a:avLst/>
          </a:prstGeom>
          <a:noFill/>
          <a:ln>
            <a:noFill/>
          </a:ln>
        </p:spPr>
      </p:pic>
      <p:pic>
        <p:nvPicPr>
          <p:cNvPr descr="pasted-movie.png" id="99" name="Google Shape;99;p14"/>
          <p:cNvPicPr preferRelativeResize="0"/>
          <p:nvPr/>
        </p:nvPicPr>
        <p:blipFill rotWithShape="1">
          <a:blip r:embed="rId6">
            <a:alphaModFix/>
          </a:blip>
          <a:srcRect b="0" l="0" r="0" t="0"/>
          <a:stretch/>
        </p:blipFill>
        <p:spPr>
          <a:xfrm>
            <a:off x="5296706" y="2140645"/>
            <a:ext cx="931166" cy="775971"/>
          </a:xfrm>
          <a:prstGeom prst="rect">
            <a:avLst/>
          </a:prstGeom>
          <a:noFill/>
          <a:ln>
            <a:noFill/>
          </a:ln>
        </p:spPr>
      </p:pic>
      <p:pic>
        <p:nvPicPr>
          <p:cNvPr descr="pasted-movie.png" id="100" name="Google Shape;100;p14"/>
          <p:cNvPicPr preferRelativeResize="0"/>
          <p:nvPr/>
        </p:nvPicPr>
        <p:blipFill rotWithShape="1">
          <a:blip r:embed="rId7">
            <a:alphaModFix/>
          </a:blip>
          <a:srcRect b="0" l="0" r="0" t="0"/>
          <a:stretch/>
        </p:blipFill>
        <p:spPr>
          <a:xfrm>
            <a:off x="2780476" y="2124978"/>
            <a:ext cx="820760" cy="807305"/>
          </a:xfrm>
          <a:prstGeom prst="rect">
            <a:avLst/>
          </a:prstGeom>
          <a:noFill/>
          <a:ln>
            <a:noFill/>
          </a:ln>
        </p:spPr>
      </p:pic>
      <p:pic>
        <p:nvPicPr>
          <p:cNvPr descr="pasted-movie.png" id="101" name="Google Shape;101;p14"/>
          <p:cNvPicPr preferRelativeResize="0"/>
          <p:nvPr/>
        </p:nvPicPr>
        <p:blipFill rotWithShape="1">
          <a:blip r:embed="rId8">
            <a:alphaModFix/>
          </a:blip>
          <a:srcRect b="0" l="0" r="0" t="0"/>
          <a:stretch/>
        </p:blipFill>
        <p:spPr>
          <a:xfrm>
            <a:off x="4464153" y="2124816"/>
            <a:ext cx="802434" cy="802432"/>
          </a:xfrm>
          <a:prstGeom prst="rect">
            <a:avLst/>
          </a:prstGeom>
          <a:noFill/>
          <a:ln>
            <a:noFill/>
          </a:ln>
        </p:spPr>
      </p:pic>
      <p:sp>
        <p:nvSpPr>
          <p:cNvPr id="102" name="Google Shape;102;p14"/>
          <p:cNvSpPr/>
          <p:nvPr/>
        </p:nvSpPr>
        <p:spPr>
          <a:xfrm>
            <a:off x="1185700" y="1659175"/>
            <a:ext cx="9235800" cy="482100"/>
          </a:xfrm>
          <a:prstGeom prst="roundRect">
            <a:avLst>
              <a:gd fmla="val 19581" name="adj"/>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rgbClr val="000000"/>
                </a:solidFill>
                <a:latin typeface="Arial"/>
                <a:ea typeface="Arial"/>
                <a:cs typeface="Arial"/>
                <a:sym typeface="Arial"/>
              </a:rPr>
              <a:t> Hey AI! Here are my app accounts. Do these tasks for me.</a:t>
            </a:r>
            <a:endParaRPr/>
          </a:p>
        </p:txBody>
      </p:sp>
      <p:pic>
        <p:nvPicPr>
          <p:cNvPr descr="pasted-movie.png" id="103" name="Google Shape;103;p14"/>
          <p:cNvPicPr preferRelativeResize="0"/>
          <p:nvPr/>
        </p:nvPicPr>
        <p:blipFill rotWithShape="1">
          <a:blip r:embed="rId9">
            <a:alphaModFix/>
          </a:blip>
          <a:srcRect b="0" l="0" r="0" t="0"/>
          <a:stretch/>
        </p:blipFill>
        <p:spPr>
          <a:xfrm>
            <a:off x="6257992" y="2140401"/>
            <a:ext cx="776216" cy="776215"/>
          </a:xfrm>
          <a:prstGeom prst="rect">
            <a:avLst/>
          </a:prstGeom>
          <a:noFill/>
          <a:ln>
            <a:noFill/>
          </a:ln>
        </p:spPr>
      </p:pic>
      <p:pic>
        <p:nvPicPr>
          <p:cNvPr descr="pasted-movie.png" id="104" name="Google Shape;104;p14"/>
          <p:cNvPicPr preferRelativeResize="0"/>
          <p:nvPr/>
        </p:nvPicPr>
        <p:blipFill rotWithShape="1">
          <a:blip r:embed="rId10">
            <a:alphaModFix/>
          </a:blip>
          <a:srcRect b="0" l="0" r="0" t="0"/>
          <a:stretch/>
        </p:blipFill>
        <p:spPr>
          <a:xfrm>
            <a:off x="7064328" y="2138834"/>
            <a:ext cx="776216" cy="776215"/>
          </a:xfrm>
          <a:prstGeom prst="rect">
            <a:avLst/>
          </a:prstGeom>
          <a:noFill/>
          <a:ln>
            <a:noFill/>
          </a:ln>
        </p:spPr>
      </p:pic>
      <p:pic>
        <p:nvPicPr>
          <p:cNvPr descr="pasted-movie.png" id="105" name="Google Shape;105;p14"/>
          <p:cNvPicPr preferRelativeResize="0"/>
          <p:nvPr/>
        </p:nvPicPr>
        <p:blipFill rotWithShape="1">
          <a:blip r:embed="rId11">
            <a:alphaModFix/>
          </a:blip>
          <a:srcRect b="0" l="0" r="0" t="0"/>
          <a:stretch/>
        </p:blipFill>
        <p:spPr>
          <a:xfrm>
            <a:off x="7870663" y="2140401"/>
            <a:ext cx="789300" cy="802677"/>
          </a:xfrm>
          <a:prstGeom prst="rect">
            <a:avLst/>
          </a:prstGeom>
          <a:noFill/>
          <a:ln>
            <a:noFill/>
          </a:ln>
        </p:spPr>
      </p:pic>
      <p:pic>
        <p:nvPicPr>
          <p:cNvPr descr="pasted-movie.png" id="106" name="Google Shape;106;p14"/>
          <p:cNvPicPr preferRelativeResize="0"/>
          <p:nvPr/>
        </p:nvPicPr>
        <p:blipFill rotWithShape="1">
          <a:blip r:embed="rId12">
            <a:alphaModFix/>
          </a:blip>
          <a:srcRect b="0" l="0" r="0" t="0"/>
          <a:stretch/>
        </p:blipFill>
        <p:spPr>
          <a:xfrm>
            <a:off x="8690083" y="2112372"/>
            <a:ext cx="802679" cy="802677"/>
          </a:xfrm>
          <a:prstGeom prst="rect">
            <a:avLst/>
          </a:prstGeom>
          <a:noFill/>
          <a:ln>
            <a:noFill/>
          </a:ln>
        </p:spPr>
      </p:pic>
      <p:sp>
        <p:nvSpPr>
          <p:cNvPr id="107" name="Google Shape;107;p14"/>
          <p:cNvSpPr/>
          <p:nvPr/>
        </p:nvSpPr>
        <p:spPr>
          <a:xfrm>
            <a:off x="1141588" y="3256950"/>
            <a:ext cx="10719600" cy="1223700"/>
          </a:xfrm>
          <a:prstGeom prst="roundRect">
            <a:avLst>
              <a:gd fmla="val 9607" name="adj"/>
            </a:avLst>
          </a:prstGeom>
          <a:solidFill>
            <a:srgbClr val="FFFFFF"/>
          </a:solidFill>
          <a:ln cap="flat" cmpd="sng" w="254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3100"/>
              <a:buFont typeface="Arial"/>
              <a:buNone/>
            </a:pPr>
            <a:r>
              <a:rPr b="0" i="0" lang="en" sz="2900" u="none" cap="none" strike="noStrike">
                <a:solidFill>
                  <a:srgbClr val="000000"/>
                </a:solidFill>
                <a:latin typeface="Arial"/>
                <a:ea typeface="Arial"/>
                <a:cs typeface="Arial"/>
                <a:sym typeface="Arial"/>
              </a:rPr>
              <a:t>        The last t-shirt I bought on       </a:t>
            </a:r>
            <a:r>
              <a:rPr b="1" i="0" lang="en" sz="2900" u="none" cap="none" strike="noStrike">
                <a:solidFill>
                  <a:srgbClr val="004C7F"/>
                </a:solidFill>
              </a:rPr>
              <a:t>Amazon</a:t>
            </a:r>
            <a:r>
              <a:rPr b="0" i="0" lang="en" sz="2900" u="none" cap="none" strike="noStrike">
                <a:solidFill>
                  <a:srgbClr val="000000"/>
                </a:solidFill>
                <a:latin typeface="Arial"/>
                <a:ea typeface="Arial"/>
                <a:cs typeface="Arial"/>
                <a:sym typeface="Arial"/>
              </a:rPr>
              <a:t>, doesn’t fit me. </a:t>
            </a:r>
            <a:br>
              <a:rPr b="0" i="0" lang="en" sz="2900" u="none" cap="none" strike="noStrike">
                <a:solidFill>
                  <a:srgbClr val="000000"/>
                </a:solidFill>
                <a:latin typeface="Arial"/>
                <a:ea typeface="Arial"/>
                <a:cs typeface="Arial"/>
                <a:sym typeface="Arial"/>
              </a:rPr>
            </a:br>
            <a:r>
              <a:rPr b="0" i="0" lang="en" sz="2900" u="none" cap="none" strike="noStrike">
                <a:solidFill>
                  <a:srgbClr val="000000"/>
                </a:solidFill>
                <a:latin typeface="Arial"/>
                <a:ea typeface="Arial"/>
                <a:cs typeface="Arial"/>
                <a:sym typeface="Arial"/>
              </a:rPr>
              <a:t>        Please initiate its return and buy it in one size larger.</a:t>
            </a:r>
            <a:endParaRPr sz="2900"/>
          </a:p>
        </p:txBody>
      </p:sp>
      <p:pic>
        <p:nvPicPr>
          <p:cNvPr descr="pasted-movie.png" id="108" name="Google Shape;108;p14"/>
          <p:cNvPicPr preferRelativeResize="0"/>
          <p:nvPr/>
        </p:nvPicPr>
        <p:blipFill rotWithShape="1">
          <a:blip r:embed="rId4">
            <a:alphaModFix/>
          </a:blip>
          <a:srcRect b="0" l="0" r="0" t="0"/>
          <a:stretch/>
        </p:blipFill>
        <p:spPr>
          <a:xfrm>
            <a:off x="6397851" y="3371249"/>
            <a:ext cx="518072" cy="518100"/>
          </a:xfrm>
          <a:prstGeom prst="rect">
            <a:avLst/>
          </a:prstGeom>
          <a:noFill/>
          <a:ln>
            <a:noFill/>
          </a:ln>
        </p:spPr>
      </p:pic>
      <p:sp>
        <p:nvSpPr>
          <p:cNvPr id="109" name="Google Shape;109;p14"/>
          <p:cNvSpPr/>
          <p:nvPr/>
        </p:nvSpPr>
        <p:spPr>
          <a:xfrm>
            <a:off x="1141588" y="4696825"/>
            <a:ext cx="10719600" cy="1174500"/>
          </a:xfrm>
          <a:prstGeom prst="roundRect">
            <a:avLst>
              <a:gd fmla="val 10100" name="adj"/>
            </a:avLst>
          </a:prstGeom>
          <a:solidFill>
            <a:srgbClr val="FFFFFF"/>
          </a:solidFill>
          <a:ln cap="flat" cmpd="sng" w="254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3100"/>
              <a:buFont typeface="Arial"/>
              <a:buNone/>
            </a:pPr>
            <a:r>
              <a:rPr b="0" i="0" lang="en" sz="2900" u="none" cap="none" strike="noStrike">
                <a:solidFill>
                  <a:srgbClr val="000000"/>
                </a:solidFill>
                <a:latin typeface="Arial"/>
                <a:ea typeface="Arial"/>
                <a:cs typeface="Arial"/>
                <a:sym typeface="Arial"/>
              </a:rPr>
              <a:t>       I owe money to some of my friends on      </a:t>
            </a:r>
            <a:r>
              <a:rPr b="1" i="0" lang="en" sz="2900" u="none" cap="none" strike="noStrike">
                <a:solidFill>
                  <a:srgbClr val="004C7F"/>
                </a:solidFill>
              </a:rPr>
              <a:t>Splitwise</a:t>
            </a:r>
            <a:r>
              <a:rPr b="0" i="0" lang="en" sz="2900" u="none" cap="none" strike="noStrike">
                <a:solidFill>
                  <a:srgbClr val="000000"/>
                </a:solidFill>
                <a:latin typeface="Arial"/>
                <a:ea typeface="Arial"/>
                <a:cs typeface="Arial"/>
                <a:sym typeface="Arial"/>
              </a:rPr>
              <a:t>.</a:t>
            </a:r>
            <a:br>
              <a:rPr b="0" i="0" lang="en" sz="2900" u="none" cap="none" strike="noStrike">
                <a:solidFill>
                  <a:srgbClr val="000000"/>
                </a:solidFill>
                <a:latin typeface="Arial"/>
                <a:ea typeface="Arial"/>
                <a:cs typeface="Arial"/>
                <a:sym typeface="Arial"/>
              </a:rPr>
            </a:br>
            <a:r>
              <a:rPr b="0" i="0" lang="en" sz="2900" u="none" cap="none" strike="noStrike">
                <a:solidFill>
                  <a:srgbClr val="000000"/>
                </a:solidFill>
                <a:latin typeface="Arial"/>
                <a:ea typeface="Arial"/>
                <a:cs typeface="Arial"/>
                <a:sym typeface="Arial"/>
              </a:rPr>
              <a:t>       Please pay them on      </a:t>
            </a:r>
            <a:r>
              <a:rPr b="1" i="0" lang="en" sz="2900" u="none" cap="none" strike="noStrike">
                <a:solidFill>
                  <a:srgbClr val="004C7F"/>
                </a:solidFill>
              </a:rPr>
              <a:t>Venmo</a:t>
            </a:r>
            <a:r>
              <a:rPr b="0" i="0" lang="en" sz="2900" u="none" cap="none" strike="noStrike">
                <a:solidFill>
                  <a:srgbClr val="000000"/>
                </a:solidFill>
                <a:latin typeface="Arial"/>
                <a:ea typeface="Arial"/>
                <a:cs typeface="Arial"/>
                <a:sym typeface="Arial"/>
              </a:rPr>
              <a:t> and clear Splitwise.</a:t>
            </a:r>
            <a:endParaRPr sz="2900"/>
          </a:p>
        </p:txBody>
      </p:sp>
      <p:pic>
        <p:nvPicPr>
          <p:cNvPr descr="pasted-movie.png" id="110" name="Google Shape;110;p14"/>
          <p:cNvPicPr preferRelativeResize="0"/>
          <p:nvPr/>
        </p:nvPicPr>
        <p:blipFill rotWithShape="1">
          <a:blip r:embed="rId5">
            <a:alphaModFix/>
          </a:blip>
          <a:srcRect b="0" l="0" r="0" t="0"/>
          <a:stretch/>
        </p:blipFill>
        <p:spPr>
          <a:xfrm>
            <a:off x="5224874" y="5214552"/>
            <a:ext cx="577475" cy="577475"/>
          </a:xfrm>
          <a:prstGeom prst="rect">
            <a:avLst/>
          </a:prstGeom>
          <a:noFill/>
          <a:ln>
            <a:noFill/>
          </a:ln>
        </p:spPr>
      </p:pic>
      <p:pic>
        <p:nvPicPr>
          <p:cNvPr descr="pasted-movie.png" id="111" name="Google Shape;111;p14"/>
          <p:cNvPicPr preferRelativeResize="0"/>
          <p:nvPr/>
        </p:nvPicPr>
        <p:blipFill rotWithShape="1">
          <a:blip r:embed="rId7">
            <a:alphaModFix/>
          </a:blip>
          <a:srcRect b="0" l="0" r="0" t="0"/>
          <a:stretch/>
        </p:blipFill>
        <p:spPr>
          <a:xfrm>
            <a:off x="8176278" y="4756501"/>
            <a:ext cx="577472" cy="568025"/>
          </a:xfrm>
          <a:prstGeom prst="rect">
            <a:avLst/>
          </a:prstGeom>
          <a:noFill/>
          <a:ln>
            <a:noFill/>
          </a:ln>
        </p:spPr>
      </p:pic>
      <p:sp>
        <p:nvSpPr>
          <p:cNvPr id="112" name="Google Shape;112;p14"/>
          <p:cNvSpPr/>
          <p:nvPr/>
        </p:nvSpPr>
        <p:spPr>
          <a:xfrm>
            <a:off x="1141600" y="6084050"/>
            <a:ext cx="10719600" cy="1404900"/>
          </a:xfrm>
          <a:prstGeom prst="roundRect">
            <a:avLst>
              <a:gd fmla="val 9127" name="adj"/>
            </a:avLst>
          </a:prstGeom>
          <a:noFill/>
          <a:ln cap="flat" cmpd="sng" w="28575">
            <a:solidFill>
              <a:srgbClr val="004C7F"/>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i="0" lang="en" sz="2900" u="none" cap="none" strike="noStrike">
                <a:solidFill>
                  <a:schemeClr val="dk1"/>
                </a:solidFill>
              </a:rPr>
              <a:t>Play my      </a:t>
            </a:r>
            <a:r>
              <a:rPr b="1" i="0" lang="en" sz="2900" u="none" cap="none" strike="noStrike">
                <a:solidFill>
                  <a:srgbClr val="004C7F"/>
                </a:solidFill>
              </a:rPr>
              <a:t>Spotify</a:t>
            </a:r>
            <a:r>
              <a:rPr i="0" lang="en" sz="2900" u="none" cap="none" strike="noStrike">
                <a:solidFill>
                  <a:schemeClr val="dk1"/>
                </a:solidFill>
              </a:rPr>
              <a:t> playlist with enough songs for the workout today. My workout plan is in       </a:t>
            </a:r>
            <a:r>
              <a:rPr b="1" i="0" lang="en" sz="2900" u="none" cap="none" strike="noStrike">
                <a:solidFill>
                  <a:srgbClr val="004C7F"/>
                </a:solidFill>
              </a:rPr>
              <a:t>SimpleNote</a:t>
            </a:r>
            <a:r>
              <a:rPr i="0" lang="en" sz="2900" u="none" cap="none" strike="noStrike">
                <a:solidFill>
                  <a:schemeClr val="dk1"/>
                </a:solidFill>
              </a:rPr>
              <a:t>.</a:t>
            </a:r>
            <a:endParaRPr sz="2900">
              <a:solidFill>
                <a:schemeClr val="dk1"/>
              </a:solidFill>
            </a:endParaRPr>
          </a:p>
        </p:txBody>
      </p:sp>
      <p:sp>
        <p:nvSpPr>
          <p:cNvPr id="113" name="Google Shape;113;p14"/>
          <p:cNvSpPr/>
          <p:nvPr/>
        </p:nvSpPr>
        <p:spPr>
          <a:xfrm>
            <a:off x="1152925" y="7860875"/>
            <a:ext cx="10719600" cy="976500"/>
          </a:xfrm>
          <a:prstGeom prst="roundRect">
            <a:avLst>
              <a:gd fmla="val 13418" name="adj"/>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chemeClr val="dk1"/>
                </a:solidFill>
              </a:rPr>
              <a:t>Can AI agents do such day-to-day tasks on our behalf?</a:t>
            </a:r>
            <a:endParaRPr sz="1000">
              <a:solidFill>
                <a:schemeClr val="dk1"/>
              </a:solidFill>
            </a:endParaRPr>
          </a:p>
        </p:txBody>
      </p:sp>
      <p:pic>
        <p:nvPicPr>
          <p:cNvPr descr="pasted-movie.png" id="114" name="Google Shape;114;p14"/>
          <p:cNvPicPr preferRelativeResize="0"/>
          <p:nvPr/>
        </p:nvPicPr>
        <p:blipFill rotWithShape="1">
          <a:blip r:embed="rId10">
            <a:alphaModFix/>
          </a:blip>
          <a:srcRect b="0" l="0" r="0" t="0"/>
          <a:stretch/>
        </p:blipFill>
        <p:spPr>
          <a:xfrm>
            <a:off x="7426300" y="6766550"/>
            <a:ext cx="543600" cy="543600"/>
          </a:xfrm>
          <a:prstGeom prst="rect">
            <a:avLst/>
          </a:prstGeom>
          <a:noFill/>
          <a:ln>
            <a:noFill/>
          </a:ln>
        </p:spPr>
      </p:pic>
      <p:pic>
        <p:nvPicPr>
          <p:cNvPr descr="pasted-movie.png" id="115" name="Google Shape;115;p14"/>
          <p:cNvPicPr preferRelativeResize="0"/>
          <p:nvPr/>
        </p:nvPicPr>
        <p:blipFill rotWithShape="1">
          <a:blip r:embed="rId11">
            <a:alphaModFix/>
          </a:blip>
          <a:srcRect b="0" l="0" r="0" t="0"/>
          <a:stretch/>
        </p:blipFill>
        <p:spPr>
          <a:xfrm>
            <a:off x="2780474" y="6270725"/>
            <a:ext cx="577475" cy="587239"/>
          </a:xfrm>
          <a:prstGeom prst="rect">
            <a:avLst/>
          </a:prstGeom>
          <a:noFill/>
          <a:ln>
            <a:noFill/>
          </a:ln>
        </p:spPr>
      </p:pic>
      <p:sp>
        <p:nvSpPr>
          <p:cNvPr id="116" name="Google Shape;116;p14"/>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32"/>
          <p:cNvSpPr/>
          <p:nvPr/>
        </p:nvSpPr>
        <p:spPr>
          <a:xfrm>
            <a:off x="5853350" y="5727275"/>
            <a:ext cx="6631200" cy="3632100"/>
          </a:xfrm>
          <a:prstGeom prst="roundRect">
            <a:avLst>
              <a:gd fmla="val 3547" name="adj"/>
            </a:avLst>
          </a:prstGeom>
          <a:noFill/>
          <a:ln cap="flat" cmpd="sng" w="381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480" name="Google Shape;480;p32"/>
          <p:cNvSpPr txBox="1"/>
          <p:nvPr/>
        </p:nvSpPr>
        <p:spPr>
          <a:xfrm>
            <a:off x="6190375" y="6483300"/>
            <a:ext cx="5951700" cy="12600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929292"/>
              </a:buClr>
              <a:buSzPts val="2600"/>
              <a:buFont typeface="Helvetica Neue"/>
              <a:buNone/>
            </a:pPr>
            <a:r>
              <a:rPr lang="en" sz="2900">
                <a:solidFill>
                  <a:schemeClr val="dk1"/>
                </a:solidFill>
                <a:latin typeface="Helvetica Neue"/>
                <a:ea typeface="Helvetica Neue"/>
                <a:cs typeface="Helvetica Neue"/>
                <a:sym typeface="Helvetica Neue"/>
              </a:rPr>
              <a:t>Apps populated with realistic simulated digital activities of people on their app accounts.</a:t>
            </a:r>
            <a:endParaRPr sz="2900">
              <a:solidFill>
                <a:schemeClr val="dk1"/>
              </a:solidFill>
            </a:endParaRPr>
          </a:p>
        </p:txBody>
      </p:sp>
      <p:sp>
        <p:nvSpPr>
          <p:cNvPr id="481" name="Google Shape;481;p32"/>
          <p:cNvSpPr/>
          <p:nvPr/>
        </p:nvSpPr>
        <p:spPr>
          <a:xfrm>
            <a:off x="473500" y="5727475"/>
            <a:ext cx="4953900" cy="3632100"/>
          </a:xfrm>
          <a:prstGeom prst="roundRect">
            <a:avLst>
              <a:gd fmla="val 3547" name="adj"/>
            </a:avLst>
          </a:prstGeom>
          <a:noFill/>
          <a:ln cap="flat" cmpd="sng" w="381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pic>
        <p:nvPicPr>
          <p:cNvPr descr="pasted-movie.png" id="482" name="Google Shape;482;p32"/>
          <p:cNvPicPr preferRelativeResize="0"/>
          <p:nvPr/>
        </p:nvPicPr>
        <p:blipFill rotWithShape="1">
          <a:blip r:embed="rId3">
            <a:alphaModFix/>
          </a:blip>
          <a:srcRect b="0" l="0" r="0" t="0"/>
          <a:stretch/>
        </p:blipFill>
        <p:spPr>
          <a:xfrm>
            <a:off x="642425" y="6154919"/>
            <a:ext cx="1066356" cy="1066353"/>
          </a:xfrm>
          <a:prstGeom prst="rect">
            <a:avLst/>
          </a:prstGeom>
          <a:noFill/>
          <a:ln>
            <a:noFill/>
          </a:ln>
        </p:spPr>
      </p:pic>
      <p:pic>
        <p:nvPicPr>
          <p:cNvPr descr="pasted-movie.png" id="483" name="Google Shape;483;p32"/>
          <p:cNvPicPr preferRelativeResize="0"/>
          <p:nvPr/>
        </p:nvPicPr>
        <p:blipFill rotWithShape="1">
          <a:blip r:embed="rId4">
            <a:alphaModFix/>
          </a:blip>
          <a:srcRect b="0" l="0" r="0" t="0"/>
          <a:stretch/>
        </p:blipFill>
        <p:spPr>
          <a:xfrm>
            <a:off x="1824074" y="6155015"/>
            <a:ext cx="1063133" cy="1063132"/>
          </a:xfrm>
          <a:prstGeom prst="rect">
            <a:avLst/>
          </a:prstGeom>
          <a:noFill/>
          <a:ln>
            <a:noFill/>
          </a:ln>
        </p:spPr>
      </p:pic>
      <p:pic>
        <p:nvPicPr>
          <p:cNvPr descr="pasted-movie.png" id="484" name="Google Shape;484;p32"/>
          <p:cNvPicPr preferRelativeResize="0"/>
          <p:nvPr/>
        </p:nvPicPr>
        <p:blipFill rotWithShape="1">
          <a:blip r:embed="rId5">
            <a:alphaModFix/>
          </a:blip>
          <a:srcRect b="0" l="0" r="0" t="0"/>
          <a:stretch/>
        </p:blipFill>
        <p:spPr>
          <a:xfrm>
            <a:off x="3078943" y="6155015"/>
            <a:ext cx="1080853" cy="1063132"/>
          </a:xfrm>
          <a:prstGeom prst="rect">
            <a:avLst/>
          </a:prstGeom>
          <a:noFill/>
          <a:ln>
            <a:noFill/>
          </a:ln>
        </p:spPr>
      </p:pic>
      <p:pic>
        <p:nvPicPr>
          <p:cNvPr descr="pasted-movie.png" id="485" name="Google Shape;485;p32"/>
          <p:cNvPicPr preferRelativeResize="0"/>
          <p:nvPr/>
        </p:nvPicPr>
        <p:blipFill rotWithShape="1">
          <a:blip r:embed="rId6">
            <a:alphaModFix/>
          </a:blip>
          <a:srcRect b="0" l="0" r="0" t="0"/>
          <a:stretch/>
        </p:blipFill>
        <p:spPr>
          <a:xfrm>
            <a:off x="4245404" y="6155015"/>
            <a:ext cx="1045414" cy="1063132"/>
          </a:xfrm>
          <a:prstGeom prst="rect">
            <a:avLst/>
          </a:prstGeom>
          <a:noFill/>
          <a:ln>
            <a:noFill/>
          </a:ln>
        </p:spPr>
      </p:pic>
      <p:pic>
        <p:nvPicPr>
          <p:cNvPr descr="pasted-movie.png" id="486" name="Google Shape;486;p32"/>
          <p:cNvPicPr preferRelativeResize="0"/>
          <p:nvPr/>
        </p:nvPicPr>
        <p:blipFill rotWithShape="1">
          <a:blip r:embed="rId7">
            <a:alphaModFix/>
          </a:blip>
          <a:srcRect b="0" l="0" r="0" t="0"/>
          <a:stretch/>
        </p:blipFill>
        <p:spPr>
          <a:xfrm>
            <a:off x="635177" y="7128572"/>
            <a:ext cx="1080853" cy="1063132"/>
          </a:xfrm>
          <a:prstGeom prst="rect">
            <a:avLst/>
          </a:prstGeom>
          <a:noFill/>
          <a:ln>
            <a:noFill/>
          </a:ln>
        </p:spPr>
      </p:pic>
      <p:pic>
        <p:nvPicPr>
          <p:cNvPr descr="pasted-movie.png" id="487" name="Google Shape;487;p32"/>
          <p:cNvPicPr preferRelativeResize="0"/>
          <p:nvPr/>
        </p:nvPicPr>
        <p:blipFill rotWithShape="1">
          <a:blip r:embed="rId3">
            <a:alphaModFix/>
          </a:blip>
          <a:srcRect b="0" l="0" r="0" t="0"/>
          <a:stretch/>
        </p:blipFill>
        <p:spPr>
          <a:xfrm>
            <a:off x="1774139" y="7128572"/>
            <a:ext cx="1066355" cy="1066353"/>
          </a:xfrm>
          <a:prstGeom prst="rect">
            <a:avLst/>
          </a:prstGeom>
          <a:noFill/>
          <a:ln>
            <a:noFill/>
          </a:ln>
        </p:spPr>
      </p:pic>
      <p:pic>
        <p:nvPicPr>
          <p:cNvPr descr="pasted-movie.png" id="488" name="Google Shape;488;p32"/>
          <p:cNvPicPr preferRelativeResize="0"/>
          <p:nvPr/>
        </p:nvPicPr>
        <p:blipFill rotWithShape="1">
          <a:blip r:embed="rId6">
            <a:alphaModFix/>
          </a:blip>
          <a:srcRect b="0" l="0" r="0" t="0"/>
          <a:stretch/>
        </p:blipFill>
        <p:spPr>
          <a:xfrm>
            <a:off x="3096662" y="7128572"/>
            <a:ext cx="1045414" cy="1063132"/>
          </a:xfrm>
          <a:prstGeom prst="rect">
            <a:avLst/>
          </a:prstGeom>
          <a:noFill/>
          <a:ln>
            <a:noFill/>
          </a:ln>
        </p:spPr>
      </p:pic>
      <p:pic>
        <p:nvPicPr>
          <p:cNvPr descr="pasted-movie.png" id="489" name="Google Shape;489;p32"/>
          <p:cNvPicPr preferRelativeResize="0"/>
          <p:nvPr/>
        </p:nvPicPr>
        <p:blipFill rotWithShape="1">
          <a:blip r:embed="rId4">
            <a:alphaModFix/>
          </a:blip>
          <a:srcRect b="0" l="0" r="0" t="0"/>
          <a:stretch/>
        </p:blipFill>
        <p:spPr>
          <a:xfrm>
            <a:off x="4236544" y="7131162"/>
            <a:ext cx="1063133" cy="1063132"/>
          </a:xfrm>
          <a:prstGeom prst="rect">
            <a:avLst/>
          </a:prstGeom>
          <a:noFill/>
          <a:ln>
            <a:noFill/>
          </a:ln>
        </p:spPr>
      </p:pic>
      <p:pic>
        <p:nvPicPr>
          <p:cNvPr descr="pasted-movie.png" id="490" name="Google Shape;490;p32"/>
          <p:cNvPicPr preferRelativeResize="0"/>
          <p:nvPr/>
        </p:nvPicPr>
        <p:blipFill rotWithShape="1">
          <a:blip r:embed="rId3">
            <a:alphaModFix/>
          </a:blip>
          <a:srcRect b="0" l="0" r="0" t="0"/>
          <a:stretch/>
        </p:blipFill>
        <p:spPr>
          <a:xfrm>
            <a:off x="642425" y="8033271"/>
            <a:ext cx="1066356" cy="1066353"/>
          </a:xfrm>
          <a:prstGeom prst="rect">
            <a:avLst/>
          </a:prstGeom>
          <a:noFill/>
          <a:ln>
            <a:noFill/>
          </a:ln>
        </p:spPr>
      </p:pic>
      <p:pic>
        <p:nvPicPr>
          <p:cNvPr descr="pasted-movie.png" id="491" name="Google Shape;491;p32"/>
          <p:cNvPicPr preferRelativeResize="0"/>
          <p:nvPr/>
        </p:nvPicPr>
        <p:blipFill rotWithShape="1">
          <a:blip r:embed="rId7">
            <a:alphaModFix/>
          </a:blip>
          <a:srcRect b="0" l="0" r="0" t="0"/>
          <a:stretch/>
        </p:blipFill>
        <p:spPr>
          <a:xfrm>
            <a:off x="1766890" y="8092727"/>
            <a:ext cx="1080852" cy="1063132"/>
          </a:xfrm>
          <a:prstGeom prst="rect">
            <a:avLst/>
          </a:prstGeom>
          <a:noFill/>
          <a:ln>
            <a:noFill/>
          </a:ln>
        </p:spPr>
      </p:pic>
      <p:pic>
        <p:nvPicPr>
          <p:cNvPr descr="pasted-movie.png" id="492" name="Google Shape;492;p32"/>
          <p:cNvPicPr preferRelativeResize="0"/>
          <p:nvPr/>
        </p:nvPicPr>
        <p:blipFill rotWithShape="1">
          <a:blip r:embed="rId4">
            <a:alphaModFix/>
          </a:blip>
          <a:srcRect b="0" l="0" r="0" t="0"/>
          <a:stretch/>
        </p:blipFill>
        <p:spPr>
          <a:xfrm>
            <a:off x="3136127" y="8087981"/>
            <a:ext cx="1063133" cy="1063132"/>
          </a:xfrm>
          <a:prstGeom prst="rect">
            <a:avLst/>
          </a:prstGeom>
          <a:noFill/>
          <a:ln>
            <a:noFill/>
          </a:ln>
        </p:spPr>
      </p:pic>
      <p:pic>
        <p:nvPicPr>
          <p:cNvPr descr="pasted-movie.png" id="493" name="Google Shape;493;p32"/>
          <p:cNvPicPr preferRelativeResize="0"/>
          <p:nvPr/>
        </p:nvPicPr>
        <p:blipFill rotWithShape="1">
          <a:blip r:embed="rId6">
            <a:alphaModFix/>
          </a:blip>
          <a:srcRect b="0" l="0" r="0" t="0"/>
          <a:stretch/>
        </p:blipFill>
        <p:spPr>
          <a:xfrm>
            <a:off x="4245404" y="8087981"/>
            <a:ext cx="1045415" cy="1063132"/>
          </a:xfrm>
          <a:prstGeom prst="rect">
            <a:avLst/>
          </a:prstGeom>
          <a:noFill/>
          <a:ln>
            <a:noFill/>
          </a:ln>
        </p:spPr>
      </p:pic>
      <p:sp>
        <p:nvSpPr>
          <p:cNvPr id="494" name="Google Shape;494;p32"/>
          <p:cNvSpPr/>
          <p:nvPr/>
        </p:nvSpPr>
        <p:spPr>
          <a:xfrm>
            <a:off x="307000" y="271275"/>
            <a:ext cx="3876600" cy="829500"/>
          </a:xfrm>
          <a:prstGeom prst="roundRect">
            <a:avLst>
              <a:gd fmla="val 5929"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495" name="Google Shape;495;p32"/>
          <p:cNvSpPr/>
          <p:nvPr/>
        </p:nvSpPr>
        <p:spPr>
          <a:xfrm>
            <a:off x="4566754" y="271275"/>
            <a:ext cx="3881100" cy="829500"/>
          </a:xfrm>
          <a:prstGeom prst="roundRect">
            <a:avLst>
              <a:gd fmla="val 4717"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496" name="Google Shape;496;p32"/>
          <p:cNvSpPr/>
          <p:nvPr/>
        </p:nvSpPr>
        <p:spPr>
          <a:xfrm>
            <a:off x="8758973" y="271275"/>
            <a:ext cx="3879300" cy="829500"/>
          </a:xfrm>
          <a:prstGeom prst="roundRect">
            <a:avLst>
              <a:gd fmla="val 441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497" name="Google Shape;497;p32"/>
          <p:cNvSpPr/>
          <p:nvPr/>
        </p:nvSpPr>
        <p:spPr>
          <a:xfrm>
            <a:off x="521100" y="1353125"/>
            <a:ext cx="4953900" cy="4122000"/>
          </a:xfrm>
          <a:prstGeom prst="roundRect">
            <a:avLst>
              <a:gd fmla="val 3146" name="adj"/>
            </a:avLst>
          </a:prstGeom>
          <a:noFill/>
          <a:ln cap="flat" cmpd="sng" w="381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pic>
        <p:nvPicPr>
          <p:cNvPr descr="pasted-movie.png" id="498" name="Google Shape;498;p32"/>
          <p:cNvPicPr preferRelativeResize="0"/>
          <p:nvPr/>
        </p:nvPicPr>
        <p:blipFill rotWithShape="1">
          <a:blip r:embed="rId8">
            <a:alphaModFix/>
          </a:blip>
          <a:srcRect b="0" l="0" r="0" t="0"/>
          <a:stretch/>
        </p:blipFill>
        <p:spPr>
          <a:xfrm>
            <a:off x="818156" y="1353127"/>
            <a:ext cx="1127382" cy="1127386"/>
          </a:xfrm>
          <a:prstGeom prst="rect">
            <a:avLst/>
          </a:prstGeom>
          <a:noFill/>
          <a:ln>
            <a:noFill/>
          </a:ln>
        </p:spPr>
      </p:pic>
      <p:pic>
        <p:nvPicPr>
          <p:cNvPr descr="pasted-movie.png" id="499" name="Google Shape;499;p32"/>
          <p:cNvPicPr preferRelativeResize="0"/>
          <p:nvPr/>
        </p:nvPicPr>
        <p:blipFill rotWithShape="1">
          <a:blip r:embed="rId9">
            <a:alphaModFix/>
          </a:blip>
          <a:srcRect b="0" l="0" r="0" t="0"/>
          <a:stretch/>
        </p:blipFill>
        <p:spPr>
          <a:xfrm>
            <a:off x="2369716" y="2573950"/>
            <a:ext cx="1166432" cy="1186206"/>
          </a:xfrm>
          <a:prstGeom prst="rect">
            <a:avLst/>
          </a:prstGeom>
          <a:noFill/>
          <a:ln>
            <a:noFill/>
          </a:ln>
        </p:spPr>
      </p:pic>
      <p:pic>
        <p:nvPicPr>
          <p:cNvPr descr="pasted-movie.png" id="500" name="Google Shape;500;p32"/>
          <p:cNvPicPr preferRelativeResize="0"/>
          <p:nvPr/>
        </p:nvPicPr>
        <p:blipFill rotWithShape="1">
          <a:blip r:embed="rId10">
            <a:alphaModFix/>
          </a:blip>
          <a:srcRect b="0" l="0" r="0" t="0"/>
          <a:stretch/>
        </p:blipFill>
        <p:spPr>
          <a:xfrm>
            <a:off x="3934172" y="1372734"/>
            <a:ext cx="1127382" cy="1127386"/>
          </a:xfrm>
          <a:prstGeom prst="rect">
            <a:avLst/>
          </a:prstGeom>
          <a:noFill/>
          <a:ln>
            <a:noFill/>
          </a:ln>
        </p:spPr>
      </p:pic>
      <p:pic>
        <p:nvPicPr>
          <p:cNvPr descr="pasted-movie.png" id="501" name="Google Shape;501;p32"/>
          <p:cNvPicPr preferRelativeResize="0"/>
          <p:nvPr/>
        </p:nvPicPr>
        <p:blipFill rotWithShape="1">
          <a:blip r:embed="rId11">
            <a:alphaModFix/>
          </a:blip>
          <a:srcRect b="0" l="0" r="0" t="0"/>
          <a:stretch/>
        </p:blipFill>
        <p:spPr>
          <a:xfrm>
            <a:off x="2376164" y="1372734"/>
            <a:ext cx="1127382" cy="1127386"/>
          </a:xfrm>
          <a:prstGeom prst="rect">
            <a:avLst/>
          </a:prstGeom>
          <a:noFill/>
          <a:ln>
            <a:noFill/>
          </a:ln>
        </p:spPr>
      </p:pic>
      <p:pic>
        <p:nvPicPr>
          <p:cNvPr descr="pasted-movie.png" id="502" name="Google Shape;502;p32"/>
          <p:cNvPicPr preferRelativeResize="0"/>
          <p:nvPr/>
        </p:nvPicPr>
        <p:blipFill rotWithShape="1">
          <a:blip r:embed="rId12">
            <a:alphaModFix/>
          </a:blip>
          <a:srcRect b="0" l="0" r="0" t="0"/>
          <a:stretch/>
        </p:blipFill>
        <p:spPr>
          <a:xfrm>
            <a:off x="809391" y="2603360"/>
            <a:ext cx="1127382" cy="1127386"/>
          </a:xfrm>
          <a:prstGeom prst="rect">
            <a:avLst/>
          </a:prstGeom>
          <a:noFill/>
          <a:ln>
            <a:noFill/>
          </a:ln>
        </p:spPr>
      </p:pic>
      <p:pic>
        <p:nvPicPr>
          <p:cNvPr descr="pasted-movie.png" id="503" name="Google Shape;503;p32"/>
          <p:cNvPicPr preferRelativeResize="0"/>
          <p:nvPr/>
        </p:nvPicPr>
        <p:blipFill rotWithShape="1">
          <a:blip r:embed="rId13">
            <a:alphaModFix/>
          </a:blip>
          <a:srcRect b="0" l="0" r="0" t="0"/>
          <a:stretch/>
        </p:blipFill>
        <p:spPr>
          <a:xfrm>
            <a:off x="3969091" y="2603363"/>
            <a:ext cx="1146172" cy="1127386"/>
          </a:xfrm>
          <a:prstGeom prst="rect">
            <a:avLst/>
          </a:prstGeom>
          <a:noFill/>
          <a:ln>
            <a:noFill/>
          </a:ln>
        </p:spPr>
      </p:pic>
      <p:pic>
        <p:nvPicPr>
          <p:cNvPr descr="pasted-movie.png" id="504" name="Google Shape;504;p32"/>
          <p:cNvPicPr preferRelativeResize="0"/>
          <p:nvPr/>
        </p:nvPicPr>
        <p:blipFill rotWithShape="1">
          <a:blip r:embed="rId14">
            <a:alphaModFix/>
          </a:blip>
          <a:srcRect b="0" l="0" r="0" t="0"/>
          <a:stretch/>
        </p:blipFill>
        <p:spPr>
          <a:xfrm>
            <a:off x="3929482" y="3721904"/>
            <a:ext cx="1225415" cy="1225420"/>
          </a:xfrm>
          <a:prstGeom prst="rect">
            <a:avLst/>
          </a:prstGeom>
          <a:noFill/>
          <a:ln>
            <a:noFill/>
          </a:ln>
        </p:spPr>
      </p:pic>
      <p:pic>
        <p:nvPicPr>
          <p:cNvPr descr="pasted-movie.png" id="505" name="Google Shape;505;p32"/>
          <p:cNvPicPr preferRelativeResize="0"/>
          <p:nvPr/>
        </p:nvPicPr>
        <p:blipFill rotWithShape="1">
          <a:blip r:embed="rId15">
            <a:alphaModFix/>
          </a:blip>
          <a:srcRect b="0" l="0" r="0" t="0"/>
          <a:stretch/>
        </p:blipFill>
        <p:spPr>
          <a:xfrm>
            <a:off x="798430" y="3742744"/>
            <a:ext cx="1127382" cy="1127386"/>
          </a:xfrm>
          <a:prstGeom prst="rect">
            <a:avLst/>
          </a:prstGeom>
          <a:noFill/>
          <a:ln>
            <a:noFill/>
          </a:ln>
        </p:spPr>
      </p:pic>
      <p:sp>
        <p:nvSpPr>
          <p:cNvPr id="506" name="Google Shape;506;p32"/>
          <p:cNvSpPr txBox="1"/>
          <p:nvPr/>
        </p:nvSpPr>
        <p:spPr>
          <a:xfrm>
            <a:off x="743247" y="2362300"/>
            <a:ext cx="12807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Amazon</a:t>
            </a:r>
            <a:endParaRPr sz="1200"/>
          </a:p>
        </p:txBody>
      </p:sp>
      <p:sp>
        <p:nvSpPr>
          <p:cNvPr id="507" name="Google Shape;507;p32"/>
          <p:cNvSpPr txBox="1"/>
          <p:nvPr/>
        </p:nvSpPr>
        <p:spPr>
          <a:xfrm>
            <a:off x="544850" y="3568725"/>
            <a:ext cx="17682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SimpleNote</a:t>
            </a:r>
            <a:endParaRPr sz="1200"/>
          </a:p>
        </p:txBody>
      </p:sp>
      <p:sp>
        <p:nvSpPr>
          <p:cNvPr id="508" name="Google Shape;508;p32"/>
          <p:cNvSpPr txBox="1"/>
          <p:nvPr/>
        </p:nvSpPr>
        <p:spPr>
          <a:xfrm>
            <a:off x="907021" y="4714350"/>
            <a:ext cx="1127400" cy="3873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Phone</a:t>
            </a:r>
            <a:endParaRPr/>
          </a:p>
        </p:txBody>
      </p:sp>
      <p:sp>
        <p:nvSpPr>
          <p:cNvPr id="509" name="Google Shape;509;p32"/>
          <p:cNvSpPr txBox="1"/>
          <p:nvPr/>
        </p:nvSpPr>
        <p:spPr>
          <a:xfrm>
            <a:off x="2424344" y="2362300"/>
            <a:ext cx="12255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Todoist</a:t>
            </a:r>
            <a:endParaRPr sz="1200"/>
          </a:p>
        </p:txBody>
      </p:sp>
      <p:sp>
        <p:nvSpPr>
          <p:cNvPr id="510" name="Google Shape;510;p32"/>
          <p:cNvSpPr txBox="1"/>
          <p:nvPr/>
        </p:nvSpPr>
        <p:spPr>
          <a:xfrm>
            <a:off x="2435248" y="3566775"/>
            <a:ext cx="10629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Spotify</a:t>
            </a:r>
            <a:endParaRPr sz="1200"/>
          </a:p>
        </p:txBody>
      </p:sp>
      <p:sp>
        <p:nvSpPr>
          <p:cNvPr id="511" name="Google Shape;511;p32"/>
          <p:cNvSpPr txBox="1"/>
          <p:nvPr/>
        </p:nvSpPr>
        <p:spPr>
          <a:xfrm>
            <a:off x="2478377" y="4733950"/>
            <a:ext cx="936600" cy="3873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Gmail</a:t>
            </a:r>
            <a:endParaRPr/>
          </a:p>
        </p:txBody>
      </p:sp>
      <p:sp>
        <p:nvSpPr>
          <p:cNvPr id="512" name="Google Shape;512;p32"/>
          <p:cNvSpPr txBox="1"/>
          <p:nvPr/>
        </p:nvSpPr>
        <p:spPr>
          <a:xfrm>
            <a:off x="3894083" y="2372100"/>
            <a:ext cx="12807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Venmo</a:t>
            </a:r>
            <a:endParaRPr sz="1200"/>
          </a:p>
        </p:txBody>
      </p:sp>
      <p:sp>
        <p:nvSpPr>
          <p:cNvPr id="513" name="Google Shape;513;p32"/>
          <p:cNvSpPr txBox="1"/>
          <p:nvPr/>
        </p:nvSpPr>
        <p:spPr>
          <a:xfrm>
            <a:off x="3881888" y="3539325"/>
            <a:ext cx="1280700" cy="3594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000000"/>
              </a:buClr>
              <a:buSzPts val="2400"/>
              <a:buFont typeface="Helvetica Neue"/>
              <a:buNone/>
            </a:pPr>
            <a:r>
              <a:rPr lang="en" sz="2200">
                <a:latin typeface="Helvetica Neue"/>
                <a:ea typeface="Helvetica Neue"/>
                <a:cs typeface="Helvetica Neue"/>
                <a:sym typeface="Helvetica Neue"/>
              </a:rPr>
              <a:t>Splitwise</a:t>
            </a:r>
            <a:endParaRPr sz="1200"/>
          </a:p>
        </p:txBody>
      </p:sp>
      <p:sp>
        <p:nvSpPr>
          <p:cNvPr id="514" name="Google Shape;514;p32"/>
          <p:cNvSpPr txBox="1"/>
          <p:nvPr/>
        </p:nvSpPr>
        <p:spPr>
          <a:xfrm>
            <a:off x="3717774" y="4733950"/>
            <a:ext cx="1688400" cy="3873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FileSystem</a:t>
            </a:r>
            <a:endParaRPr/>
          </a:p>
        </p:txBody>
      </p:sp>
      <p:pic>
        <p:nvPicPr>
          <p:cNvPr descr="pasted-movie.png" id="515" name="Google Shape;515;p32"/>
          <p:cNvPicPr preferRelativeResize="0"/>
          <p:nvPr/>
        </p:nvPicPr>
        <p:blipFill rotWithShape="1">
          <a:blip r:embed="rId16">
            <a:alphaModFix/>
          </a:blip>
          <a:srcRect b="30298" l="24341" r="29609" t="30302"/>
          <a:stretch/>
        </p:blipFill>
        <p:spPr>
          <a:xfrm>
            <a:off x="2489481" y="4025986"/>
            <a:ext cx="830844" cy="617274"/>
          </a:xfrm>
          <a:custGeom>
            <a:rect b="b" l="l" r="r" t="t"/>
            <a:pathLst>
              <a:path extrusionOk="0" h="21600" w="21600">
                <a:moveTo>
                  <a:pt x="2206" y="0"/>
                </a:moveTo>
                <a:cubicBezTo>
                  <a:pt x="42" y="0"/>
                  <a:pt x="0" y="210"/>
                  <a:pt x="0" y="10988"/>
                </a:cubicBezTo>
                <a:cubicBezTo>
                  <a:pt x="0" y="17911"/>
                  <a:pt x="100" y="20737"/>
                  <a:pt x="366" y="21096"/>
                </a:cubicBezTo>
                <a:cubicBezTo>
                  <a:pt x="587" y="21393"/>
                  <a:pt x="1654" y="21600"/>
                  <a:pt x="2995" y="21600"/>
                </a:cubicBezTo>
                <a:lnTo>
                  <a:pt x="5249" y="21600"/>
                </a:lnTo>
                <a:lnTo>
                  <a:pt x="5249" y="16380"/>
                </a:lnTo>
                <a:lnTo>
                  <a:pt x="5249" y="11159"/>
                </a:lnTo>
                <a:lnTo>
                  <a:pt x="6555" y="12445"/>
                </a:lnTo>
                <a:cubicBezTo>
                  <a:pt x="7276" y="13153"/>
                  <a:pt x="8512" y="14378"/>
                  <a:pt x="9295" y="15168"/>
                </a:cubicBezTo>
                <a:lnTo>
                  <a:pt x="10712" y="16605"/>
                </a:lnTo>
                <a:lnTo>
                  <a:pt x="13460" y="13957"/>
                </a:lnTo>
                <a:lnTo>
                  <a:pt x="16200" y="11309"/>
                </a:lnTo>
                <a:lnTo>
                  <a:pt x="16288" y="16455"/>
                </a:lnTo>
                <a:lnTo>
                  <a:pt x="16375" y="21600"/>
                </a:lnTo>
                <a:lnTo>
                  <a:pt x="18621" y="21600"/>
                </a:lnTo>
                <a:cubicBezTo>
                  <a:pt x="19955" y="21600"/>
                  <a:pt x="21014" y="21392"/>
                  <a:pt x="21234" y="21096"/>
                </a:cubicBezTo>
                <a:cubicBezTo>
                  <a:pt x="21500" y="20738"/>
                  <a:pt x="21600" y="17963"/>
                  <a:pt x="21600" y="11223"/>
                </a:cubicBezTo>
                <a:cubicBezTo>
                  <a:pt x="21600" y="418"/>
                  <a:pt x="21519" y="0"/>
                  <a:pt x="19410" y="0"/>
                </a:cubicBezTo>
                <a:cubicBezTo>
                  <a:pt x="18337" y="0"/>
                  <a:pt x="17705" y="479"/>
                  <a:pt x="14480" y="3773"/>
                </a:cubicBezTo>
                <a:lnTo>
                  <a:pt x="10784" y="7557"/>
                </a:lnTo>
                <a:lnTo>
                  <a:pt x="7033" y="3773"/>
                </a:lnTo>
                <a:cubicBezTo>
                  <a:pt x="3980" y="699"/>
                  <a:pt x="3084" y="0"/>
                  <a:pt x="2206" y="0"/>
                </a:cubicBezTo>
                <a:close/>
              </a:path>
            </a:pathLst>
          </a:custGeom>
          <a:noFill/>
          <a:ln>
            <a:noFill/>
          </a:ln>
        </p:spPr>
      </p:pic>
      <p:sp>
        <p:nvSpPr>
          <p:cNvPr id="516" name="Google Shape;516;p32"/>
          <p:cNvSpPr txBox="1"/>
          <p:nvPr/>
        </p:nvSpPr>
        <p:spPr>
          <a:xfrm>
            <a:off x="8097925" y="5545875"/>
            <a:ext cx="1945800" cy="567300"/>
          </a:xfrm>
          <a:prstGeom prst="rect">
            <a:avLst/>
          </a:prstGeom>
          <a:solidFill>
            <a:schemeClr val="lt1"/>
          </a:solid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4000"/>
              <a:buFont typeface="Helvetica Neue"/>
              <a:buNone/>
            </a:pPr>
            <a:r>
              <a:rPr b="1" i="0" lang="en" sz="3700" u="none" cap="none" strike="noStrike">
                <a:solidFill>
                  <a:srgbClr val="000000"/>
                </a:solidFill>
                <a:latin typeface="Helvetica Neue"/>
                <a:ea typeface="Helvetica Neue"/>
                <a:cs typeface="Helvetica Neue"/>
                <a:sym typeface="Helvetica Neue"/>
              </a:rPr>
              <a:t>People</a:t>
            </a:r>
            <a:endParaRPr sz="1100"/>
          </a:p>
        </p:txBody>
      </p:sp>
      <p:sp>
        <p:nvSpPr>
          <p:cNvPr id="517" name="Google Shape;517;p32"/>
          <p:cNvSpPr/>
          <p:nvPr/>
        </p:nvSpPr>
        <p:spPr>
          <a:xfrm>
            <a:off x="5853350" y="1353025"/>
            <a:ext cx="6631200" cy="4122000"/>
          </a:xfrm>
          <a:prstGeom prst="roundRect">
            <a:avLst>
              <a:gd fmla="val 3149" name="adj"/>
            </a:avLst>
          </a:prstGeom>
          <a:noFill/>
          <a:ln cap="flat" cmpd="sng" w="38100">
            <a:solidFill>
              <a:schemeClr val="dk1"/>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518" name="Google Shape;518;p32"/>
          <p:cNvSpPr txBox="1"/>
          <p:nvPr/>
        </p:nvSpPr>
        <p:spPr>
          <a:xfrm>
            <a:off x="6161125" y="2013925"/>
            <a:ext cx="6133500" cy="1478700"/>
          </a:xfrm>
          <a:prstGeom prst="rect">
            <a:avLst/>
          </a:prstGeom>
          <a:noFill/>
          <a:ln>
            <a:noFill/>
          </a:ln>
        </p:spPr>
        <p:txBody>
          <a:bodyPr anchorCtr="0" anchor="ctr" bIns="27075" lIns="27075" spcFirstLastPara="1" rIns="27075" wrap="square" tIns="27075">
            <a:noAutofit/>
          </a:bodyPr>
          <a:lstStyle/>
          <a:p>
            <a:pPr indent="0" lvl="0" marL="0" rtl="0" algn="l">
              <a:lnSpc>
                <a:spcPct val="90000"/>
              </a:lnSpc>
              <a:spcBef>
                <a:spcPts val="0"/>
              </a:spcBef>
              <a:spcAft>
                <a:spcPts val="0"/>
              </a:spcAft>
              <a:buClr>
                <a:schemeClr val="dk1"/>
              </a:buClr>
              <a:buSzPts val="1100"/>
              <a:buFont typeface="Arial"/>
              <a:buNone/>
            </a:pPr>
            <a:r>
              <a:rPr lang="en" sz="2900">
                <a:solidFill>
                  <a:schemeClr val="dk1"/>
                </a:solidFill>
                <a:latin typeface="Helvetica Neue"/>
                <a:ea typeface="Helvetica Neue"/>
                <a:cs typeface="Helvetica Neue"/>
                <a:sym typeface="Helvetica Neue"/>
              </a:rPr>
              <a:t>Has implementation of many day-to-day apps in a local backend of APIs and databases.</a:t>
            </a:r>
            <a:endParaRPr sz="2900">
              <a:solidFill>
                <a:schemeClr val="dk1"/>
              </a:solidFill>
            </a:endParaRPr>
          </a:p>
        </p:txBody>
      </p:sp>
      <p:sp>
        <p:nvSpPr>
          <p:cNvPr id="519" name="Google Shape;519;p32"/>
          <p:cNvSpPr/>
          <p:nvPr/>
        </p:nvSpPr>
        <p:spPr>
          <a:xfrm>
            <a:off x="5999125" y="7884825"/>
            <a:ext cx="6334200" cy="1186200"/>
          </a:xfrm>
          <a:prstGeom prst="roundRect">
            <a:avLst>
              <a:gd fmla="val 10129" name="adj"/>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2900">
                <a:solidFill>
                  <a:schemeClr val="dk1"/>
                </a:solidFill>
                <a:latin typeface="Helvetica Neue"/>
                <a:ea typeface="Helvetica Neue"/>
                <a:cs typeface="Helvetica Neue"/>
                <a:sym typeface="Helvetica Neue"/>
              </a:rPr>
              <a:t> Provides a </a:t>
            </a:r>
            <a:r>
              <a:rPr b="1" lang="en" sz="2900">
                <a:solidFill>
                  <a:schemeClr val="dk1"/>
                </a:solidFill>
                <a:latin typeface="Helvetica Neue"/>
                <a:ea typeface="Helvetica Neue"/>
                <a:cs typeface="Helvetica Neue"/>
                <a:sym typeface="Helvetica Neue"/>
              </a:rPr>
              <a:t>realistic environment </a:t>
            </a:r>
            <a:br>
              <a:rPr b="1" lang="en" sz="2900">
                <a:solidFill>
                  <a:schemeClr val="dk1"/>
                </a:solidFill>
                <a:latin typeface="Helvetica Neue"/>
                <a:ea typeface="Helvetica Neue"/>
                <a:cs typeface="Helvetica Neue"/>
                <a:sym typeface="Helvetica Neue"/>
              </a:rPr>
            </a:br>
            <a:r>
              <a:rPr b="1" lang="en" sz="2900">
                <a:solidFill>
                  <a:schemeClr val="dk1"/>
                </a:solidFill>
                <a:latin typeface="Helvetica Neue"/>
                <a:ea typeface="Helvetica Neue"/>
                <a:cs typeface="Helvetica Neue"/>
                <a:sym typeface="Helvetica Neue"/>
              </a:rPr>
              <a:t> foundation</a:t>
            </a:r>
            <a:r>
              <a:rPr lang="en" sz="2900">
                <a:solidFill>
                  <a:schemeClr val="dk1"/>
                </a:solidFill>
                <a:latin typeface="Helvetica Neue"/>
                <a:ea typeface="Helvetica Neue"/>
                <a:cs typeface="Helvetica Neue"/>
                <a:sym typeface="Helvetica Neue"/>
              </a:rPr>
              <a:t> to build tasks on top of</a:t>
            </a:r>
            <a:endParaRPr/>
          </a:p>
        </p:txBody>
      </p:sp>
      <p:sp>
        <p:nvSpPr>
          <p:cNvPr id="520" name="Google Shape;520;p32"/>
          <p:cNvSpPr/>
          <p:nvPr/>
        </p:nvSpPr>
        <p:spPr>
          <a:xfrm>
            <a:off x="5999125" y="3629925"/>
            <a:ext cx="6334200" cy="1478700"/>
          </a:xfrm>
          <a:prstGeom prst="roundRect">
            <a:avLst>
              <a:gd fmla="val 9956" name="adj"/>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2900">
                <a:solidFill>
                  <a:schemeClr val="dk1"/>
                </a:solidFill>
                <a:latin typeface="Helvetica Neue"/>
                <a:ea typeface="Helvetica Neue"/>
                <a:cs typeface="Helvetica Neue"/>
                <a:sym typeface="Helvetica Neue"/>
              </a:rPr>
              <a:t> Provides full </a:t>
            </a:r>
            <a:r>
              <a:rPr b="1" lang="en" sz="2900">
                <a:solidFill>
                  <a:schemeClr val="dk1"/>
                </a:solidFill>
                <a:latin typeface="Helvetica Neue"/>
                <a:ea typeface="Helvetica Neue"/>
                <a:cs typeface="Helvetica Neue"/>
                <a:sym typeface="Helvetica Neue"/>
              </a:rPr>
              <a:t>control</a:t>
            </a:r>
            <a:r>
              <a:rPr lang="en" sz="2900">
                <a:solidFill>
                  <a:schemeClr val="dk1"/>
                </a:solidFill>
                <a:latin typeface="Helvetica Neue"/>
                <a:ea typeface="Helvetica Neue"/>
                <a:cs typeface="Helvetica Neue"/>
                <a:sym typeface="Helvetica Neue"/>
              </a:rPr>
              <a:t> over its DB</a:t>
            </a:r>
            <a:br>
              <a:rPr lang="en" sz="2900">
                <a:solidFill>
                  <a:schemeClr val="dk1"/>
                </a:solidFill>
                <a:latin typeface="Helvetica Neue"/>
                <a:ea typeface="Helvetica Neue"/>
                <a:cs typeface="Helvetica Neue"/>
                <a:sym typeface="Helvetica Neue"/>
              </a:rPr>
            </a:br>
            <a:r>
              <a:rPr lang="en" sz="2900">
                <a:solidFill>
                  <a:schemeClr val="dk1"/>
                </a:solidFill>
                <a:latin typeface="Helvetica Neue"/>
                <a:ea typeface="Helvetica Neue"/>
                <a:cs typeface="Helvetica Neue"/>
                <a:sym typeface="Helvetica Neue"/>
              </a:rPr>
              <a:t> </a:t>
            </a:r>
            <a:r>
              <a:rPr b="1" lang="en" sz="2900">
                <a:solidFill>
                  <a:schemeClr val="dk1"/>
                </a:solidFill>
                <a:latin typeface="Helvetica Neue"/>
                <a:ea typeface="Helvetica Neue"/>
                <a:cs typeface="Helvetica Neue"/>
                <a:sym typeface="Helvetica Neue"/>
              </a:rPr>
              <a:t>state</a:t>
            </a:r>
            <a:r>
              <a:rPr lang="en" sz="2900">
                <a:solidFill>
                  <a:schemeClr val="dk1"/>
                </a:solidFill>
                <a:latin typeface="Helvetica Neue"/>
                <a:ea typeface="Helvetica Neue"/>
                <a:cs typeface="Helvetica Neue"/>
                <a:sym typeface="Helvetica Neue"/>
              </a:rPr>
              <a:t> enabling </a:t>
            </a:r>
            <a:r>
              <a:rPr lang="en" sz="2900">
                <a:solidFill>
                  <a:schemeClr val="dk1"/>
                </a:solidFill>
                <a:latin typeface="Helvetica Neue"/>
                <a:ea typeface="Helvetica Neue"/>
                <a:cs typeface="Helvetica Neue"/>
                <a:sym typeface="Helvetica Neue"/>
              </a:rPr>
              <a:t>challenging task</a:t>
            </a:r>
            <a:r>
              <a:rPr lang="en" sz="2900">
                <a:solidFill>
                  <a:schemeClr val="dk1"/>
                </a:solidFill>
                <a:latin typeface="Helvetica Neue"/>
                <a:ea typeface="Helvetica Neue"/>
                <a:cs typeface="Helvetica Neue"/>
                <a:sym typeface="Helvetica Neue"/>
              </a:rPr>
              <a:t> </a:t>
            </a:r>
            <a:br>
              <a:rPr lang="en" sz="2900">
                <a:solidFill>
                  <a:schemeClr val="dk1"/>
                </a:solidFill>
                <a:latin typeface="Helvetica Neue"/>
                <a:ea typeface="Helvetica Neue"/>
                <a:cs typeface="Helvetica Neue"/>
                <a:sym typeface="Helvetica Neue"/>
              </a:rPr>
            </a:br>
            <a:r>
              <a:rPr lang="en" sz="2900">
                <a:solidFill>
                  <a:schemeClr val="dk1"/>
                </a:solidFill>
                <a:latin typeface="Helvetica Neue"/>
                <a:ea typeface="Helvetica Neue"/>
                <a:cs typeface="Helvetica Neue"/>
                <a:sym typeface="Helvetica Neue"/>
              </a:rPr>
              <a:t> construction </a:t>
            </a:r>
            <a:r>
              <a:rPr lang="en" sz="2900">
                <a:solidFill>
                  <a:schemeClr val="dk1"/>
                </a:solidFill>
                <a:latin typeface="Helvetica Neue"/>
                <a:ea typeface="Helvetica Neue"/>
                <a:cs typeface="Helvetica Neue"/>
                <a:sym typeface="Helvetica Neue"/>
              </a:rPr>
              <a:t>&amp; robust evaluation</a:t>
            </a:r>
            <a:endParaRPr sz="2900">
              <a:solidFill>
                <a:schemeClr val="dk1"/>
              </a:solidFill>
              <a:latin typeface="Helvetica Neue"/>
              <a:ea typeface="Helvetica Neue"/>
              <a:cs typeface="Helvetica Neue"/>
              <a:sym typeface="Helvetica Neue"/>
            </a:endParaRPr>
          </a:p>
        </p:txBody>
      </p:sp>
      <p:sp>
        <p:nvSpPr>
          <p:cNvPr id="521" name="Google Shape;521;p32"/>
          <p:cNvSpPr/>
          <p:nvPr/>
        </p:nvSpPr>
        <p:spPr>
          <a:xfrm>
            <a:off x="871250" y="5233325"/>
            <a:ext cx="4342800" cy="858000"/>
          </a:xfrm>
          <a:prstGeom prst="roundRect">
            <a:avLst>
              <a:gd fmla="val 8403" name="adj"/>
            </a:avLst>
          </a:prstGeom>
          <a:solidFill>
            <a:srgbClr val="EFEFEF"/>
          </a:solidFill>
          <a:ln cap="flat" cmpd="sng" w="381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522" name="Google Shape;522;p32"/>
          <p:cNvSpPr txBox="1"/>
          <p:nvPr/>
        </p:nvSpPr>
        <p:spPr>
          <a:xfrm>
            <a:off x="1814400" y="5334525"/>
            <a:ext cx="3399600" cy="6642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000000"/>
              </a:buClr>
              <a:buSzPts val="2600"/>
              <a:buFont typeface="Helvetica Neue"/>
              <a:buNone/>
            </a:pPr>
            <a:r>
              <a:rPr b="0" i="0" lang="en" sz="2200" u="none" cap="none" strike="noStrike">
                <a:solidFill>
                  <a:srgbClr val="000000"/>
                </a:solidFill>
                <a:latin typeface="Helvetica Neue"/>
                <a:ea typeface="Helvetica Neue"/>
                <a:cs typeface="Helvetica Neue"/>
                <a:sym typeface="Helvetica Neue"/>
              </a:rPr>
              <a:t>Fully Controllable </a:t>
            </a:r>
            <a:br>
              <a:rPr b="0" i="0" lang="en" sz="2200" u="none" cap="none" strike="noStrike">
                <a:solidFill>
                  <a:srgbClr val="000000"/>
                </a:solidFill>
                <a:latin typeface="Helvetica Neue"/>
                <a:ea typeface="Helvetica Neue"/>
                <a:cs typeface="Helvetica Neue"/>
                <a:sym typeface="Helvetica Neue"/>
              </a:rPr>
            </a:br>
            <a:r>
              <a:rPr b="0" i="0" lang="en" sz="2200" u="none" cap="none" strike="noStrike">
                <a:solidFill>
                  <a:srgbClr val="000000"/>
                </a:solidFill>
                <a:latin typeface="Helvetica Neue"/>
                <a:ea typeface="Helvetica Neue"/>
                <a:cs typeface="Helvetica Neue"/>
                <a:sym typeface="Helvetica Neue"/>
              </a:rPr>
              <a:t>Local DB &amp; API</a:t>
            </a:r>
            <a:r>
              <a:rPr lang="en" sz="2200">
                <a:latin typeface="Helvetica Neue"/>
                <a:ea typeface="Helvetica Neue"/>
                <a:cs typeface="Helvetica Neue"/>
                <a:sym typeface="Helvetica Neue"/>
              </a:rPr>
              <a:t> </a:t>
            </a:r>
            <a:r>
              <a:rPr b="0" i="0" lang="en" sz="2200" u="none" cap="none" strike="noStrike">
                <a:solidFill>
                  <a:srgbClr val="000000"/>
                </a:solidFill>
                <a:latin typeface="Helvetica Neue"/>
                <a:ea typeface="Helvetica Neue"/>
                <a:cs typeface="Helvetica Neue"/>
                <a:sym typeface="Helvetica Neue"/>
              </a:rPr>
              <a:t>Server</a:t>
            </a:r>
            <a:endParaRPr sz="1000"/>
          </a:p>
        </p:txBody>
      </p:sp>
      <p:pic>
        <p:nvPicPr>
          <p:cNvPr descr="pasted-movie.png" id="523" name="Google Shape;523;p32"/>
          <p:cNvPicPr preferRelativeResize="0"/>
          <p:nvPr/>
        </p:nvPicPr>
        <p:blipFill rotWithShape="1">
          <a:blip r:embed="rId17">
            <a:alphaModFix/>
          </a:blip>
          <a:srcRect b="0" l="0" r="0" t="0"/>
          <a:stretch/>
        </p:blipFill>
        <p:spPr>
          <a:xfrm>
            <a:off x="916636" y="5200603"/>
            <a:ext cx="936495" cy="936500"/>
          </a:xfrm>
          <a:prstGeom prst="rect">
            <a:avLst/>
          </a:prstGeom>
          <a:noFill/>
          <a:ln>
            <a:noFill/>
          </a:ln>
        </p:spPr>
      </p:pic>
      <p:sp>
        <p:nvSpPr>
          <p:cNvPr id="524" name="Google Shape;524;p32"/>
          <p:cNvSpPr txBox="1"/>
          <p:nvPr/>
        </p:nvSpPr>
        <p:spPr>
          <a:xfrm>
            <a:off x="8139300" y="1218025"/>
            <a:ext cx="1768200" cy="567300"/>
          </a:xfrm>
          <a:prstGeom prst="rect">
            <a:avLst/>
          </a:prstGeom>
          <a:solidFill>
            <a:schemeClr val="lt1"/>
          </a:solid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4000"/>
              <a:buFont typeface="Helvetica Neue"/>
              <a:buNone/>
            </a:pPr>
            <a:r>
              <a:rPr b="1" i="0" lang="en" sz="3700" u="none" cap="none" strike="noStrike">
                <a:solidFill>
                  <a:schemeClr val="dk1"/>
                </a:solidFill>
                <a:latin typeface="Helvetica Neue"/>
                <a:ea typeface="Helvetica Neue"/>
                <a:cs typeface="Helvetica Neue"/>
                <a:sym typeface="Helvetica Neue"/>
              </a:rPr>
              <a:t>Apps</a:t>
            </a:r>
            <a:endParaRPr sz="1100">
              <a:solidFill>
                <a:schemeClr val="dk1"/>
              </a:solidFill>
            </a:endParaRPr>
          </a:p>
        </p:txBody>
      </p:sp>
      <p:sp>
        <p:nvSpPr>
          <p:cNvPr id="525" name="Google Shape;525;p32"/>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33"/>
          <p:cNvSpPr/>
          <p:nvPr/>
        </p:nvSpPr>
        <p:spPr>
          <a:xfrm>
            <a:off x="5853350" y="1353025"/>
            <a:ext cx="6631200" cy="4122000"/>
          </a:xfrm>
          <a:prstGeom prst="roundRect">
            <a:avLst>
              <a:gd fmla="val 3149" name="adj"/>
            </a:avLst>
          </a:prstGeom>
          <a:noFill/>
          <a:ln cap="flat" cmpd="sng" w="381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531" name="Google Shape;531;p33"/>
          <p:cNvSpPr txBox="1"/>
          <p:nvPr/>
        </p:nvSpPr>
        <p:spPr>
          <a:xfrm>
            <a:off x="8139300" y="1218025"/>
            <a:ext cx="1768200" cy="567300"/>
          </a:xfrm>
          <a:prstGeom prst="rect">
            <a:avLst/>
          </a:prstGeom>
          <a:solidFill>
            <a:schemeClr val="lt1"/>
          </a:solid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4000"/>
              <a:buFont typeface="Helvetica Neue"/>
              <a:buNone/>
            </a:pPr>
            <a:r>
              <a:rPr b="1" i="0" lang="en" sz="3700" u="none" cap="none" strike="noStrike">
                <a:solidFill>
                  <a:schemeClr val="dk1"/>
                </a:solidFill>
                <a:latin typeface="Helvetica Neue"/>
                <a:ea typeface="Helvetica Neue"/>
                <a:cs typeface="Helvetica Neue"/>
                <a:sym typeface="Helvetica Neue"/>
              </a:rPr>
              <a:t>Apps</a:t>
            </a:r>
            <a:endParaRPr sz="1100">
              <a:solidFill>
                <a:schemeClr val="dk1"/>
              </a:solidFill>
            </a:endParaRPr>
          </a:p>
        </p:txBody>
      </p:sp>
      <p:sp>
        <p:nvSpPr>
          <p:cNvPr id="532" name="Google Shape;532;p33"/>
          <p:cNvSpPr txBox="1"/>
          <p:nvPr/>
        </p:nvSpPr>
        <p:spPr>
          <a:xfrm>
            <a:off x="6161125" y="2013925"/>
            <a:ext cx="6133500" cy="1478700"/>
          </a:xfrm>
          <a:prstGeom prst="rect">
            <a:avLst/>
          </a:prstGeom>
          <a:noFill/>
          <a:ln>
            <a:noFill/>
          </a:ln>
        </p:spPr>
        <p:txBody>
          <a:bodyPr anchorCtr="0" anchor="ctr" bIns="27075" lIns="27075" spcFirstLastPara="1" rIns="27075" wrap="square" tIns="27075">
            <a:noAutofit/>
          </a:bodyPr>
          <a:lstStyle/>
          <a:p>
            <a:pPr indent="0" lvl="0" marL="0" rtl="0" algn="l">
              <a:lnSpc>
                <a:spcPct val="90000"/>
              </a:lnSpc>
              <a:spcBef>
                <a:spcPts val="0"/>
              </a:spcBef>
              <a:spcAft>
                <a:spcPts val="0"/>
              </a:spcAft>
              <a:buClr>
                <a:schemeClr val="dk1"/>
              </a:buClr>
              <a:buSzPts val="1100"/>
              <a:buFont typeface="Arial"/>
              <a:buNone/>
            </a:pPr>
            <a:r>
              <a:rPr lang="en" sz="2900">
                <a:solidFill>
                  <a:schemeClr val="dk1"/>
                </a:solidFill>
                <a:latin typeface="Helvetica Neue"/>
                <a:ea typeface="Helvetica Neue"/>
                <a:cs typeface="Helvetica Neue"/>
                <a:sym typeface="Helvetica Neue"/>
              </a:rPr>
              <a:t>Has implementation of many day-to-day apps in a local backend of APIs and databases.</a:t>
            </a:r>
            <a:endParaRPr sz="2900">
              <a:solidFill>
                <a:schemeClr val="dk1"/>
              </a:solidFill>
            </a:endParaRPr>
          </a:p>
        </p:txBody>
      </p:sp>
      <p:sp>
        <p:nvSpPr>
          <p:cNvPr id="533" name="Google Shape;533;p33"/>
          <p:cNvSpPr/>
          <p:nvPr/>
        </p:nvSpPr>
        <p:spPr>
          <a:xfrm>
            <a:off x="5853350" y="5727275"/>
            <a:ext cx="6631200" cy="3632100"/>
          </a:xfrm>
          <a:prstGeom prst="roundRect">
            <a:avLst>
              <a:gd fmla="val 3547" name="adj"/>
            </a:avLst>
          </a:prstGeom>
          <a:noFill/>
          <a:ln cap="flat" cmpd="sng" w="381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534" name="Google Shape;534;p33"/>
          <p:cNvSpPr txBox="1"/>
          <p:nvPr/>
        </p:nvSpPr>
        <p:spPr>
          <a:xfrm>
            <a:off x="8097925" y="5545875"/>
            <a:ext cx="1945800" cy="567300"/>
          </a:xfrm>
          <a:prstGeom prst="rect">
            <a:avLst/>
          </a:prstGeom>
          <a:solidFill>
            <a:schemeClr val="lt1"/>
          </a:solid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4000"/>
              <a:buFont typeface="Helvetica Neue"/>
              <a:buNone/>
            </a:pPr>
            <a:r>
              <a:rPr b="1" i="0" lang="en" sz="3700" u="none" cap="none" strike="noStrike">
                <a:solidFill>
                  <a:srgbClr val="000000"/>
                </a:solidFill>
                <a:latin typeface="Helvetica Neue"/>
                <a:ea typeface="Helvetica Neue"/>
                <a:cs typeface="Helvetica Neue"/>
                <a:sym typeface="Helvetica Neue"/>
              </a:rPr>
              <a:t>People</a:t>
            </a:r>
            <a:endParaRPr sz="1100"/>
          </a:p>
        </p:txBody>
      </p:sp>
      <p:sp>
        <p:nvSpPr>
          <p:cNvPr id="535" name="Google Shape;535;p33"/>
          <p:cNvSpPr txBox="1"/>
          <p:nvPr/>
        </p:nvSpPr>
        <p:spPr>
          <a:xfrm>
            <a:off x="6190375" y="6483300"/>
            <a:ext cx="5951700" cy="12600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929292"/>
              </a:buClr>
              <a:buSzPts val="2600"/>
              <a:buFont typeface="Helvetica Neue"/>
              <a:buNone/>
            </a:pPr>
            <a:r>
              <a:rPr lang="en" sz="2900">
                <a:solidFill>
                  <a:schemeClr val="dk1"/>
                </a:solidFill>
                <a:latin typeface="Helvetica Neue"/>
                <a:ea typeface="Helvetica Neue"/>
                <a:cs typeface="Helvetica Neue"/>
                <a:sym typeface="Helvetica Neue"/>
              </a:rPr>
              <a:t>Apps populated with realistic simulated digital activities of people on their app accounts.</a:t>
            </a:r>
            <a:endParaRPr sz="2900">
              <a:solidFill>
                <a:schemeClr val="dk1"/>
              </a:solidFill>
            </a:endParaRPr>
          </a:p>
        </p:txBody>
      </p:sp>
      <p:sp>
        <p:nvSpPr>
          <p:cNvPr id="536" name="Google Shape;536;p33"/>
          <p:cNvSpPr/>
          <p:nvPr/>
        </p:nvSpPr>
        <p:spPr>
          <a:xfrm>
            <a:off x="5999125" y="7884825"/>
            <a:ext cx="6334200" cy="1186200"/>
          </a:xfrm>
          <a:prstGeom prst="roundRect">
            <a:avLst>
              <a:gd fmla="val 10129" name="adj"/>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2900">
                <a:solidFill>
                  <a:schemeClr val="dk1"/>
                </a:solidFill>
                <a:latin typeface="Helvetica Neue"/>
                <a:ea typeface="Helvetica Neue"/>
                <a:cs typeface="Helvetica Neue"/>
                <a:sym typeface="Helvetica Neue"/>
              </a:rPr>
              <a:t> Provides a </a:t>
            </a:r>
            <a:r>
              <a:rPr b="1" lang="en" sz="2900">
                <a:solidFill>
                  <a:schemeClr val="dk1"/>
                </a:solidFill>
                <a:latin typeface="Helvetica Neue"/>
                <a:ea typeface="Helvetica Neue"/>
                <a:cs typeface="Helvetica Neue"/>
                <a:sym typeface="Helvetica Neue"/>
              </a:rPr>
              <a:t>realistic environment </a:t>
            </a:r>
            <a:br>
              <a:rPr b="1" lang="en" sz="2900">
                <a:solidFill>
                  <a:schemeClr val="dk1"/>
                </a:solidFill>
                <a:latin typeface="Helvetica Neue"/>
                <a:ea typeface="Helvetica Neue"/>
                <a:cs typeface="Helvetica Neue"/>
                <a:sym typeface="Helvetica Neue"/>
              </a:rPr>
            </a:br>
            <a:r>
              <a:rPr b="1" lang="en" sz="2900">
                <a:solidFill>
                  <a:schemeClr val="dk1"/>
                </a:solidFill>
                <a:latin typeface="Helvetica Neue"/>
                <a:ea typeface="Helvetica Neue"/>
                <a:cs typeface="Helvetica Neue"/>
                <a:sym typeface="Helvetica Neue"/>
              </a:rPr>
              <a:t> foundation</a:t>
            </a:r>
            <a:r>
              <a:rPr lang="en" sz="2900">
                <a:solidFill>
                  <a:schemeClr val="dk1"/>
                </a:solidFill>
                <a:latin typeface="Helvetica Neue"/>
                <a:ea typeface="Helvetica Neue"/>
                <a:cs typeface="Helvetica Neue"/>
                <a:sym typeface="Helvetica Neue"/>
              </a:rPr>
              <a:t> to build tasks on top of</a:t>
            </a:r>
            <a:endParaRPr/>
          </a:p>
        </p:txBody>
      </p:sp>
      <p:sp>
        <p:nvSpPr>
          <p:cNvPr id="537" name="Google Shape;537;p33"/>
          <p:cNvSpPr/>
          <p:nvPr/>
        </p:nvSpPr>
        <p:spPr>
          <a:xfrm>
            <a:off x="473500" y="5727475"/>
            <a:ext cx="4953900" cy="3632100"/>
          </a:xfrm>
          <a:prstGeom prst="roundRect">
            <a:avLst>
              <a:gd fmla="val 3547" name="adj"/>
            </a:avLst>
          </a:prstGeom>
          <a:noFill/>
          <a:ln cap="flat" cmpd="sng" w="381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pic>
        <p:nvPicPr>
          <p:cNvPr descr="pasted-movie.png" id="538" name="Google Shape;538;p33"/>
          <p:cNvPicPr preferRelativeResize="0"/>
          <p:nvPr/>
        </p:nvPicPr>
        <p:blipFill rotWithShape="1">
          <a:blip r:embed="rId3">
            <a:alphaModFix/>
          </a:blip>
          <a:srcRect b="0" l="0" r="0" t="0"/>
          <a:stretch/>
        </p:blipFill>
        <p:spPr>
          <a:xfrm>
            <a:off x="642425" y="6154919"/>
            <a:ext cx="1066356" cy="1066353"/>
          </a:xfrm>
          <a:prstGeom prst="rect">
            <a:avLst/>
          </a:prstGeom>
          <a:noFill/>
          <a:ln>
            <a:noFill/>
          </a:ln>
        </p:spPr>
      </p:pic>
      <p:pic>
        <p:nvPicPr>
          <p:cNvPr descr="pasted-movie.png" id="539" name="Google Shape;539;p33"/>
          <p:cNvPicPr preferRelativeResize="0"/>
          <p:nvPr/>
        </p:nvPicPr>
        <p:blipFill rotWithShape="1">
          <a:blip r:embed="rId4">
            <a:alphaModFix/>
          </a:blip>
          <a:srcRect b="0" l="0" r="0" t="0"/>
          <a:stretch/>
        </p:blipFill>
        <p:spPr>
          <a:xfrm>
            <a:off x="1824074" y="6155015"/>
            <a:ext cx="1063133" cy="1063132"/>
          </a:xfrm>
          <a:prstGeom prst="rect">
            <a:avLst/>
          </a:prstGeom>
          <a:noFill/>
          <a:ln>
            <a:noFill/>
          </a:ln>
        </p:spPr>
      </p:pic>
      <p:pic>
        <p:nvPicPr>
          <p:cNvPr descr="pasted-movie.png" id="540" name="Google Shape;540;p33"/>
          <p:cNvPicPr preferRelativeResize="0"/>
          <p:nvPr/>
        </p:nvPicPr>
        <p:blipFill rotWithShape="1">
          <a:blip r:embed="rId5">
            <a:alphaModFix/>
          </a:blip>
          <a:srcRect b="0" l="0" r="0" t="0"/>
          <a:stretch/>
        </p:blipFill>
        <p:spPr>
          <a:xfrm>
            <a:off x="3078943" y="6155015"/>
            <a:ext cx="1080853" cy="1063132"/>
          </a:xfrm>
          <a:prstGeom prst="rect">
            <a:avLst/>
          </a:prstGeom>
          <a:noFill/>
          <a:ln>
            <a:noFill/>
          </a:ln>
        </p:spPr>
      </p:pic>
      <p:pic>
        <p:nvPicPr>
          <p:cNvPr descr="pasted-movie.png" id="541" name="Google Shape;541;p33"/>
          <p:cNvPicPr preferRelativeResize="0"/>
          <p:nvPr/>
        </p:nvPicPr>
        <p:blipFill rotWithShape="1">
          <a:blip r:embed="rId6">
            <a:alphaModFix/>
          </a:blip>
          <a:srcRect b="0" l="0" r="0" t="0"/>
          <a:stretch/>
        </p:blipFill>
        <p:spPr>
          <a:xfrm>
            <a:off x="4245404" y="6155015"/>
            <a:ext cx="1045414" cy="1063132"/>
          </a:xfrm>
          <a:prstGeom prst="rect">
            <a:avLst/>
          </a:prstGeom>
          <a:noFill/>
          <a:ln>
            <a:noFill/>
          </a:ln>
        </p:spPr>
      </p:pic>
      <p:pic>
        <p:nvPicPr>
          <p:cNvPr descr="pasted-movie.png" id="542" name="Google Shape;542;p33"/>
          <p:cNvPicPr preferRelativeResize="0"/>
          <p:nvPr/>
        </p:nvPicPr>
        <p:blipFill rotWithShape="1">
          <a:blip r:embed="rId7">
            <a:alphaModFix/>
          </a:blip>
          <a:srcRect b="0" l="0" r="0" t="0"/>
          <a:stretch/>
        </p:blipFill>
        <p:spPr>
          <a:xfrm>
            <a:off x="635177" y="7128572"/>
            <a:ext cx="1080853" cy="1063132"/>
          </a:xfrm>
          <a:prstGeom prst="rect">
            <a:avLst/>
          </a:prstGeom>
          <a:noFill/>
          <a:ln>
            <a:noFill/>
          </a:ln>
        </p:spPr>
      </p:pic>
      <p:pic>
        <p:nvPicPr>
          <p:cNvPr descr="pasted-movie.png" id="543" name="Google Shape;543;p33"/>
          <p:cNvPicPr preferRelativeResize="0"/>
          <p:nvPr/>
        </p:nvPicPr>
        <p:blipFill rotWithShape="1">
          <a:blip r:embed="rId3">
            <a:alphaModFix/>
          </a:blip>
          <a:srcRect b="0" l="0" r="0" t="0"/>
          <a:stretch/>
        </p:blipFill>
        <p:spPr>
          <a:xfrm>
            <a:off x="1774139" y="7128572"/>
            <a:ext cx="1066355" cy="1066353"/>
          </a:xfrm>
          <a:prstGeom prst="rect">
            <a:avLst/>
          </a:prstGeom>
          <a:noFill/>
          <a:ln>
            <a:noFill/>
          </a:ln>
        </p:spPr>
      </p:pic>
      <p:pic>
        <p:nvPicPr>
          <p:cNvPr descr="pasted-movie.png" id="544" name="Google Shape;544;p33"/>
          <p:cNvPicPr preferRelativeResize="0"/>
          <p:nvPr/>
        </p:nvPicPr>
        <p:blipFill rotWithShape="1">
          <a:blip r:embed="rId6">
            <a:alphaModFix/>
          </a:blip>
          <a:srcRect b="0" l="0" r="0" t="0"/>
          <a:stretch/>
        </p:blipFill>
        <p:spPr>
          <a:xfrm>
            <a:off x="3096662" y="7128572"/>
            <a:ext cx="1045414" cy="1063132"/>
          </a:xfrm>
          <a:prstGeom prst="rect">
            <a:avLst/>
          </a:prstGeom>
          <a:noFill/>
          <a:ln>
            <a:noFill/>
          </a:ln>
        </p:spPr>
      </p:pic>
      <p:pic>
        <p:nvPicPr>
          <p:cNvPr descr="pasted-movie.png" id="545" name="Google Shape;545;p33"/>
          <p:cNvPicPr preferRelativeResize="0"/>
          <p:nvPr/>
        </p:nvPicPr>
        <p:blipFill rotWithShape="1">
          <a:blip r:embed="rId4">
            <a:alphaModFix/>
          </a:blip>
          <a:srcRect b="0" l="0" r="0" t="0"/>
          <a:stretch/>
        </p:blipFill>
        <p:spPr>
          <a:xfrm>
            <a:off x="4236544" y="7131162"/>
            <a:ext cx="1063133" cy="1063132"/>
          </a:xfrm>
          <a:prstGeom prst="rect">
            <a:avLst/>
          </a:prstGeom>
          <a:noFill/>
          <a:ln>
            <a:noFill/>
          </a:ln>
        </p:spPr>
      </p:pic>
      <p:pic>
        <p:nvPicPr>
          <p:cNvPr descr="pasted-movie.png" id="546" name="Google Shape;546;p33"/>
          <p:cNvPicPr preferRelativeResize="0"/>
          <p:nvPr/>
        </p:nvPicPr>
        <p:blipFill rotWithShape="1">
          <a:blip r:embed="rId3">
            <a:alphaModFix/>
          </a:blip>
          <a:srcRect b="0" l="0" r="0" t="0"/>
          <a:stretch/>
        </p:blipFill>
        <p:spPr>
          <a:xfrm>
            <a:off x="642425" y="8033271"/>
            <a:ext cx="1066356" cy="1066353"/>
          </a:xfrm>
          <a:prstGeom prst="rect">
            <a:avLst/>
          </a:prstGeom>
          <a:noFill/>
          <a:ln>
            <a:noFill/>
          </a:ln>
        </p:spPr>
      </p:pic>
      <p:pic>
        <p:nvPicPr>
          <p:cNvPr descr="pasted-movie.png" id="547" name="Google Shape;547;p33"/>
          <p:cNvPicPr preferRelativeResize="0"/>
          <p:nvPr/>
        </p:nvPicPr>
        <p:blipFill rotWithShape="1">
          <a:blip r:embed="rId7">
            <a:alphaModFix/>
          </a:blip>
          <a:srcRect b="0" l="0" r="0" t="0"/>
          <a:stretch/>
        </p:blipFill>
        <p:spPr>
          <a:xfrm>
            <a:off x="1766890" y="8092727"/>
            <a:ext cx="1080852" cy="1063132"/>
          </a:xfrm>
          <a:prstGeom prst="rect">
            <a:avLst/>
          </a:prstGeom>
          <a:noFill/>
          <a:ln>
            <a:noFill/>
          </a:ln>
        </p:spPr>
      </p:pic>
      <p:pic>
        <p:nvPicPr>
          <p:cNvPr descr="pasted-movie.png" id="548" name="Google Shape;548;p33"/>
          <p:cNvPicPr preferRelativeResize="0"/>
          <p:nvPr/>
        </p:nvPicPr>
        <p:blipFill rotWithShape="1">
          <a:blip r:embed="rId4">
            <a:alphaModFix/>
          </a:blip>
          <a:srcRect b="0" l="0" r="0" t="0"/>
          <a:stretch/>
        </p:blipFill>
        <p:spPr>
          <a:xfrm>
            <a:off x="3136127" y="8087981"/>
            <a:ext cx="1063133" cy="1063132"/>
          </a:xfrm>
          <a:prstGeom prst="rect">
            <a:avLst/>
          </a:prstGeom>
          <a:noFill/>
          <a:ln>
            <a:noFill/>
          </a:ln>
        </p:spPr>
      </p:pic>
      <p:pic>
        <p:nvPicPr>
          <p:cNvPr descr="pasted-movie.png" id="549" name="Google Shape;549;p33"/>
          <p:cNvPicPr preferRelativeResize="0"/>
          <p:nvPr/>
        </p:nvPicPr>
        <p:blipFill rotWithShape="1">
          <a:blip r:embed="rId6">
            <a:alphaModFix/>
          </a:blip>
          <a:srcRect b="0" l="0" r="0" t="0"/>
          <a:stretch/>
        </p:blipFill>
        <p:spPr>
          <a:xfrm>
            <a:off x="4245404" y="8087981"/>
            <a:ext cx="1045415" cy="1063132"/>
          </a:xfrm>
          <a:prstGeom prst="rect">
            <a:avLst/>
          </a:prstGeom>
          <a:noFill/>
          <a:ln>
            <a:noFill/>
          </a:ln>
        </p:spPr>
      </p:pic>
      <p:sp>
        <p:nvSpPr>
          <p:cNvPr id="550" name="Google Shape;550;p33"/>
          <p:cNvSpPr/>
          <p:nvPr/>
        </p:nvSpPr>
        <p:spPr>
          <a:xfrm>
            <a:off x="521100" y="1353125"/>
            <a:ext cx="4953900" cy="4122000"/>
          </a:xfrm>
          <a:prstGeom prst="roundRect">
            <a:avLst>
              <a:gd fmla="val 3146" name="adj"/>
            </a:avLst>
          </a:prstGeom>
          <a:noFill/>
          <a:ln cap="flat" cmpd="sng" w="381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551" name="Google Shape;551;p33"/>
          <p:cNvSpPr/>
          <p:nvPr/>
        </p:nvSpPr>
        <p:spPr>
          <a:xfrm>
            <a:off x="307000" y="271275"/>
            <a:ext cx="3876600" cy="829500"/>
          </a:xfrm>
          <a:prstGeom prst="roundRect">
            <a:avLst>
              <a:gd fmla="val 5929"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552" name="Google Shape;552;p33"/>
          <p:cNvSpPr/>
          <p:nvPr/>
        </p:nvSpPr>
        <p:spPr>
          <a:xfrm>
            <a:off x="4566754" y="271275"/>
            <a:ext cx="3881100" cy="829500"/>
          </a:xfrm>
          <a:prstGeom prst="roundRect">
            <a:avLst>
              <a:gd fmla="val 4717"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553" name="Google Shape;553;p33"/>
          <p:cNvSpPr/>
          <p:nvPr/>
        </p:nvSpPr>
        <p:spPr>
          <a:xfrm>
            <a:off x="8758973" y="271275"/>
            <a:ext cx="3879300" cy="829500"/>
          </a:xfrm>
          <a:prstGeom prst="roundRect">
            <a:avLst>
              <a:gd fmla="val 441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pic>
        <p:nvPicPr>
          <p:cNvPr descr="pasted-movie.png" id="554" name="Google Shape;554;p33"/>
          <p:cNvPicPr preferRelativeResize="0"/>
          <p:nvPr/>
        </p:nvPicPr>
        <p:blipFill rotWithShape="1">
          <a:blip r:embed="rId8">
            <a:alphaModFix/>
          </a:blip>
          <a:srcRect b="0" l="0" r="0" t="0"/>
          <a:stretch/>
        </p:blipFill>
        <p:spPr>
          <a:xfrm>
            <a:off x="818156" y="1353127"/>
            <a:ext cx="1127382" cy="1127386"/>
          </a:xfrm>
          <a:prstGeom prst="rect">
            <a:avLst/>
          </a:prstGeom>
          <a:noFill/>
          <a:ln>
            <a:noFill/>
          </a:ln>
        </p:spPr>
      </p:pic>
      <p:pic>
        <p:nvPicPr>
          <p:cNvPr descr="pasted-movie.png" id="555" name="Google Shape;555;p33"/>
          <p:cNvPicPr preferRelativeResize="0"/>
          <p:nvPr/>
        </p:nvPicPr>
        <p:blipFill rotWithShape="1">
          <a:blip r:embed="rId9">
            <a:alphaModFix/>
          </a:blip>
          <a:srcRect b="0" l="0" r="0" t="0"/>
          <a:stretch/>
        </p:blipFill>
        <p:spPr>
          <a:xfrm>
            <a:off x="2369716" y="2573950"/>
            <a:ext cx="1166432" cy="1186206"/>
          </a:xfrm>
          <a:prstGeom prst="rect">
            <a:avLst/>
          </a:prstGeom>
          <a:noFill/>
          <a:ln>
            <a:noFill/>
          </a:ln>
        </p:spPr>
      </p:pic>
      <p:pic>
        <p:nvPicPr>
          <p:cNvPr descr="pasted-movie.png" id="556" name="Google Shape;556;p33"/>
          <p:cNvPicPr preferRelativeResize="0"/>
          <p:nvPr/>
        </p:nvPicPr>
        <p:blipFill rotWithShape="1">
          <a:blip r:embed="rId10">
            <a:alphaModFix/>
          </a:blip>
          <a:srcRect b="0" l="0" r="0" t="0"/>
          <a:stretch/>
        </p:blipFill>
        <p:spPr>
          <a:xfrm>
            <a:off x="3934172" y="1372734"/>
            <a:ext cx="1127382" cy="1127386"/>
          </a:xfrm>
          <a:prstGeom prst="rect">
            <a:avLst/>
          </a:prstGeom>
          <a:noFill/>
          <a:ln>
            <a:noFill/>
          </a:ln>
        </p:spPr>
      </p:pic>
      <p:pic>
        <p:nvPicPr>
          <p:cNvPr descr="pasted-movie.png" id="557" name="Google Shape;557;p33"/>
          <p:cNvPicPr preferRelativeResize="0"/>
          <p:nvPr/>
        </p:nvPicPr>
        <p:blipFill rotWithShape="1">
          <a:blip r:embed="rId11">
            <a:alphaModFix/>
          </a:blip>
          <a:srcRect b="0" l="0" r="0" t="0"/>
          <a:stretch/>
        </p:blipFill>
        <p:spPr>
          <a:xfrm>
            <a:off x="2376164" y="1372734"/>
            <a:ext cx="1127382" cy="1127386"/>
          </a:xfrm>
          <a:prstGeom prst="rect">
            <a:avLst/>
          </a:prstGeom>
          <a:noFill/>
          <a:ln>
            <a:noFill/>
          </a:ln>
        </p:spPr>
      </p:pic>
      <p:pic>
        <p:nvPicPr>
          <p:cNvPr descr="pasted-movie.png" id="558" name="Google Shape;558;p33"/>
          <p:cNvPicPr preferRelativeResize="0"/>
          <p:nvPr/>
        </p:nvPicPr>
        <p:blipFill rotWithShape="1">
          <a:blip r:embed="rId12">
            <a:alphaModFix/>
          </a:blip>
          <a:srcRect b="0" l="0" r="0" t="0"/>
          <a:stretch/>
        </p:blipFill>
        <p:spPr>
          <a:xfrm>
            <a:off x="809391" y="2603360"/>
            <a:ext cx="1127382" cy="1127386"/>
          </a:xfrm>
          <a:prstGeom prst="rect">
            <a:avLst/>
          </a:prstGeom>
          <a:noFill/>
          <a:ln>
            <a:noFill/>
          </a:ln>
        </p:spPr>
      </p:pic>
      <p:pic>
        <p:nvPicPr>
          <p:cNvPr descr="pasted-movie.png" id="559" name="Google Shape;559;p33"/>
          <p:cNvPicPr preferRelativeResize="0"/>
          <p:nvPr/>
        </p:nvPicPr>
        <p:blipFill rotWithShape="1">
          <a:blip r:embed="rId13">
            <a:alphaModFix/>
          </a:blip>
          <a:srcRect b="0" l="0" r="0" t="0"/>
          <a:stretch/>
        </p:blipFill>
        <p:spPr>
          <a:xfrm>
            <a:off x="3969091" y="2603363"/>
            <a:ext cx="1146172" cy="1127386"/>
          </a:xfrm>
          <a:prstGeom prst="rect">
            <a:avLst/>
          </a:prstGeom>
          <a:noFill/>
          <a:ln>
            <a:noFill/>
          </a:ln>
        </p:spPr>
      </p:pic>
      <p:pic>
        <p:nvPicPr>
          <p:cNvPr descr="pasted-movie.png" id="560" name="Google Shape;560;p33"/>
          <p:cNvPicPr preferRelativeResize="0"/>
          <p:nvPr/>
        </p:nvPicPr>
        <p:blipFill rotWithShape="1">
          <a:blip r:embed="rId14">
            <a:alphaModFix/>
          </a:blip>
          <a:srcRect b="0" l="0" r="0" t="0"/>
          <a:stretch/>
        </p:blipFill>
        <p:spPr>
          <a:xfrm>
            <a:off x="3929482" y="3721904"/>
            <a:ext cx="1225415" cy="1225420"/>
          </a:xfrm>
          <a:prstGeom prst="rect">
            <a:avLst/>
          </a:prstGeom>
          <a:noFill/>
          <a:ln>
            <a:noFill/>
          </a:ln>
        </p:spPr>
      </p:pic>
      <p:pic>
        <p:nvPicPr>
          <p:cNvPr descr="pasted-movie.png" id="561" name="Google Shape;561;p33"/>
          <p:cNvPicPr preferRelativeResize="0"/>
          <p:nvPr/>
        </p:nvPicPr>
        <p:blipFill rotWithShape="1">
          <a:blip r:embed="rId15">
            <a:alphaModFix/>
          </a:blip>
          <a:srcRect b="0" l="0" r="0" t="0"/>
          <a:stretch/>
        </p:blipFill>
        <p:spPr>
          <a:xfrm>
            <a:off x="798430" y="3742744"/>
            <a:ext cx="1127382" cy="1127386"/>
          </a:xfrm>
          <a:prstGeom prst="rect">
            <a:avLst/>
          </a:prstGeom>
          <a:noFill/>
          <a:ln>
            <a:noFill/>
          </a:ln>
        </p:spPr>
      </p:pic>
      <p:sp>
        <p:nvSpPr>
          <p:cNvPr id="562" name="Google Shape;562;p33"/>
          <p:cNvSpPr txBox="1"/>
          <p:nvPr/>
        </p:nvSpPr>
        <p:spPr>
          <a:xfrm>
            <a:off x="743247" y="2362300"/>
            <a:ext cx="12807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Amazon</a:t>
            </a:r>
            <a:endParaRPr sz="1200"/>
          </a:p>
        </p:txBody>
      </p:sp>
      <p:sp>
        <p:nvSpPr>
          <p:cNvPr id="563" name="Google Shape;563;p33"/>
          <p:cNvSpPr txBox="1"/>
          <p:nvPr/>
        </p:nvSpPr>
        <p:spPr>
          <a:xfrm>
            <a:off x="544850" y="3568725"/>
            <a:ext cx="17682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SimpleNote</a:t>
            </a:r>
            <a:endParaRPr sz="1200"/>
          </a:p>
        </p:txBody>
      </p:sp>
      <p:sp>
        <p:nvSpPr>
          <p:cNvPr id="564" name="Google Shape;564;p33"/>
          <p:cNvSpPr txBox="1"/>
          <p:nvPr/>
        </p:nvSpPr>
        <p:spPr>
          <a:xfrm>
            <a:off x="907021" y="4714350"/>
            <a:ext cx="1127400" cy="3873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Phone</a:t>
            </a:r>
            <a:endParaRPr/>
          </a:p>
        </p:txBody>
      </p:sp>
      <p:sp>
        <p:nvSpPr>
          <p:cNvPr id="565" name="Google Shape;565;p33"/>
          <p:cNvSpPr txBox="1"/>
          <p:nvPr/>
        </p:nvSpPr>
        <p:spPr>
          <a:xfrm>
            <a:off x="2424344" y="2362300"/>
            <a:ext cx="12255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Todoist</a:t>
            </a:r>
            <a:endParaRPr sz="1200"/>
          </a:p>
        </p:txBody>
      </p:sp>
      <p:sp>
        <p:nvSpPr>
          <p:cNvPr id="566" name="Google Shape;566;p33"/>
          <p:cNvSpPr txBox="1"/>
          <p:nvPr/>
        </p:nvSpPr>
        <p:spPr>
          <a:xfrm>
            <a:off x="2435248" y="3566775"/>
            <a:ext cx="10629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Spotify</a:t>
            </a:r>
            <a:endParaRPr sz="1200"/>
          </a:p>
        </p:txBody>
      </p:sp>
      <p:sp>
        <p:nvSpPr>
          <p:cNvPr id="567" name="Google Shape;567;p33"/>
          <p:cNvSpPr txBox="1"/>
          <p:nvPr/>
        </p:nvSpPr>
        <p:spPr>
          <a:xfrm>
            <a:off x="2478377" y="4733950"/>
            <a:ext cx="936600" cy="3873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Gmail</a:t>
            </a:r>
            <a:endParaRPr/>
          </a:p>
        </p:txBody>
      </p:sp>
      <p:sp>
        <p:nvSpPr>
          <p:cNvPr id="568" name="Google Shape;568;p33"/>
          <p:cNvSpPr txBox="1"/>
          <p:nvPr/>
        </p:nvSpPr>
        <p:spPr>
          <a:xfrm>
            <a:off x="3894083" y="2372100"/>
            <a:ext cx="12807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Venmo</a:t>
            </a:r>
            <a:endParaRPr sz="1200"/>
          </a:p>
        </p:txBody>
      </p:sp>
      <p:sp>
        <p:nvSpPr>
          <p:cNvPr id="569" name="Google Shape;569;p33"/>
          <p:cNvSpPr txBox="1"/>
          <p:nvPr/>
        </p:nvSpPr>
        <p:spPr>
          <a:xfrm>
            <a:off x="3881888" y="3539325"/>
            <a:ext cx="1280700" cy="3594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000000"/>
              </a:buClr>
              <a:buSzPts val="2400"/>
              <a:buFont typeface="Helvetica Neue"/>
              <a:buNone/>
            </a:pPr>
            <a:r>
              <a:rPr lang="en" sz="2200">
                <a:latin typeface="Helvetica Neue"/>
                <a:ea typeface="Helvetica Neue"/>
                <a:cs typeface="Helvetica Neue"/>
                <a:sym typeface="Helvetica Neue"/>
              </a:rPr>
              <a:t>Splitwise</a:t>
            </a:r>
            <a:endParaRPr sz="1200"/>
          </a:p>
        </p:txBody>
      </p:sp>
      <p:sp>
        <p:nvSpPr>
          <p:cNvPr id="570" name="Google Shape;570;p33"/>
          <p:cNvSpPr txBox="1"/>
          <p:nvPr/>
        </p:nvSpPr>
        <p:spPr>
          <a:xfrm>
            <a:off x="3717774" y="4733950"/>
            <a:ext cx="1688400" cy="3873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FileSystem</a:t>
            </a:r>
            <a:endParaRPr/>
          </a:p>
        </p:txBody>
      </p:sp>
      <p:sp>
        <p:nvSpPr>
          <p:cNvPr id="571" name="Google Shape;571;p33"/>
          <p:cNvSpPr/>
          <p:nvPr/>
        </p:nvSpPr>
        <p:spPr>
          <a:xfrm>
            <a:off x="871250" y="5233325"/>
            <a:ext cx="4342800" cy="858000"/>
          </a:xfrm>
          <a:prstGeom prst="roundRect">
            <a:avLst>
              <a:gd fmla="val 8403" name="adj"/>
            </a:avLst>
          </a:prstGeom>
          <a:solidFill>
            <a:srgbClr val="EFEFEF"/>
          </a:solidFill>
          <a:ln cap="flat" cmpd="sng" w="381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572" name="Google Shape;572;p33"/>
          <p:cNvSpPr txBox="1"/>
          <p:nvPr/>
        </p:nvSpPr>
        <p:spPr>
          <a:xfrm>
            <a:off x="1814400" y="5334525"/>
            <a:ext cx="3399600" cy="6642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000000"/>
              </a:buClr>
              <a:buSzPts val="2600"/>
              <a:buFont typeface="Helvetica Neue"/>
              <a:buNone/>
            </a:pPr>
            <a:r>
              <a:rPr b="0" i="0" lang="en" sz="2200" u="none" cap="none" strike="noStrike">
                <a:solidFill>
                  <a:srgbClr val="000000"/>
                </a:solidFill>
                <a:latin typeface="Helvetica Neue"/>
                <a:ea typeface="Helvetica Neue"/>
                <a:cs typeface="Helvetica Neue"/>
                <a:sym typeface="Helvetica Neue"/>
              </a:rPr>
              <a:t>Fully Controllable </a:t>
            </a:r>
            <a:br>
              <a:rPr b="0" i="0" lang="en" sz="2200" u="none" cap="none" strike="noStrike">
                <a:solidFill>
                  <a:srgbClr val="000000"/>
                </a:solidFill>
                <a:latin typeface="Helvetica Neue"/>
                <a:ea typeface="Helvetica Neue"/>
                <a:cs typeface="Helvetica Neue"/>
                <a:sym typeface="Helvetica Neue"/>
              </a:rPr>
            </a:br>
            <a:r>
              <a:rPr b="0" i="0" lang="en" sz="2200" u="none" cap="none" strike="noStrike">
                <a:solidFill>
                  <a:srgbClr val="000000"/>
                </a:solidFill>
                <a:latin typeface="Helvetica Neue"/>
                <a:ea typeface="Helvetica Neue"/>
                <a:cs typeface="Helvetica Neue"/>
                <a:sym typeface="Helvetica Neue"/>
              </a:rPr>
              <a:t>Local DB &amp; API</a:t>
            </a:r>
            <a:r>
              <a:rPr lang="en" sz="2200">
                <a:latin typeface="Helvetica Neue"/>
                <a:ea typeface="Helvetica Neue"/>
                <a:cs typeface="Helvetica Neue"/>
                <a:sym typeface="Helvetica Neue"/>
              </a:rPr>
              <a:t> </a:t>
            </a:r>
            <a:r>
              <a:rPr b="0" i="0" lang="en" sz="2200" u="none" cap="none" strike="noStrike">
                <a:solidFill>
                  <a:srgbClr val="000000"/>
                </a:solidFill>
                <a:latin typeface="Helvetica Neue"/>
                <a:ea typeface="Helvetica Neue"/>
                <a:cs typeface="Helvetica Neue"/>
                <a:sym typeface="Helvetica Neue"/>
              </a:rPr>
              <a:t>Server</a:t>
            </a:r>
            <a:endParaRPr sz="1000"/>
          </a:p>
        </p:txBody>
      </p:sp>
      <p:pic>
        <p:nvPicPr>
          <p:cNvPr descr="pasted-movie.png" id="573" name="Google Shape;573;p33"/>
          <p:cNvPicPr preferRelativeResize="0"/>
          <p:nvPr/>
        </p:nvPicPr>
        <p:blipFill rotWithShape="1">
          <a:blip r:embed="rId16">
            <a:alphaModFix/>
          </a:blip>
          <a:srcRect b="0" l="0" r="0" t="0"/>
          <a:stretch/>
        </p:blipFill>
        <p:spPr>
          <a:xfrm>
            <a:off x="916636" y="5200603"/>
            <a:ext cx="936495" cy="936500"/>
          </a:xfrm>
          <a:prstGeom prst="rect">
            <a:avLst/>
          </a:prstGeom>
          <a:noFill/>
          <a:ln>
            <a:noFill/>
          </a:ln>
        </p:spPr>
      </p:pic>
      <p:pic>
        <p:nvPicPr>
          <p:cNvPr descr="pasted-movie.png" id="574" name="Google Shape;574;p33"/>
          <p:cNvPicPr preferRelativeResize="0"/>
          <p:nvPr/>
        </p:nvPicPr>
        <p:blipFill rotWithShape="1">
          <a:blip r:embed="rId17">
            <a:alphaModFix/>
          </a:blip>
          <a:srcRect b="30298" l="24341" r="29609" t="30302"/>
          <a:stretch/>
        </p:blipFill>
        <p:spPr>
          <a:xfrm>
            <a:off x="2489481" y="4025986"/>
            <a:ext cx="830844" cy="617274"/>
          </a:xfrm>
          <a:custGeom>
            <a:rect b="b" l="l" r="r" t="t"/>
            <a:pathLst>
              <a:path extrusionOk="0" h="21600" w="21600">
                <a:moveTo>
                  <a:pt x="2206" y="0"/>
                </a:moveTo>
                <a:cubicBezTo>
                  <a:pt x="42" y="0"/>
                  <a:pt x="0" y="210"/>
                  <a:pt x="0" y="10988"/>
                </a:cubicBezTo>
                <a:cubicBezTo>
                  <a:pt x="0" y="17911"/>
                  <a:pt x="100" y="20737"/>
                  <a:pt x="366" y="21096"/>
                </a:cubicBezTo>
                <a:cubicBezTo>
                  <a:pt x="587" y="21393"/>
                  <a:pt x="1654" y="21600"/>
                  <a:pt x="2995" y="21600"/>
                </a:cubicBezTo>
                <a:lnTo>
                  <a:pt x="5249" y="21600"/>
                </a:lnTo>
                <a:lnTo>
                  <a:pt x="5249" y="16380"/>
                </a:lnTo>
                <a:lnTo>
                  <a:pt x="5249" y="11159"/>
                </a:lnTo>
                <a:lnTo>
                  <a:pt x="6555" y="12445"/>
                </a:lnTo>
                <a:cubicBezTo>
                  <a:pt x="7276" y="13153"/>
                  <a:pt x="8512" y="14378"/>
                  <a:pt x="9295" y="15168"/>
                </a:cubicBezTo>
                <a:lnTo>
                  <a:pt x="10712" y="16605"/>
                </a:lnTo>
                <a:lnTo>
                  <a:pt x="13460" y="13957"/>
                </a:lnTo>
                <a:lnTo>
                  <a:pt x="16200" y="11309"/>
                </a:lnTo>
                <a:lnTo>
                  <a:pt x="16288" y="16455"/>
                </a:lnTo>
                <a:lnTo>
                  <a:pt x="16375" y="21600"/>
                </a:lnTo>
                <a:lnTo>
                  <a:pt x="18621" y="21600"/>
                </a:lnTo>
                <a:cubicBezTo>
                  <a:pt x="19955" y="21600"/>
                  <a:pt x="21014" y="21392"/>
                  <a:pt x="21234" y="21096"/>
                </a:cubicBezTo>
                <a:cubicBezTo>
                  <a:pt x="21500" y="20738"/>
                  <a:pt x="21600" y="17963"/>
                  <a:pt x="21600" y="11223"/>
                </a:cubicBezTo>
                <a:cubicBezTo>
                  <a:pt x="21600" y="418"/>
                  <a:pt x="21519" y="0"/>
                  <a:pt x="19410" y="0"/>
                </a:cubicBezTo>
                <a:cubicBezTo>
                  <a:pt x="18337" y="0"/>
                  <a:pt x="17705" y="479"/>
                  <a:pt x="14480" y="3773"/>
                </a:cubicBezTo>
                <a:lnTo>
                  <a:pt x="10784" y="7557"/>
                </a:lnTo>
                <a:lnTo>
                  <a:pt x="7033" y="3773"/>
                </a:lnTo>
                <a:cubicBezTo>
                  <a:pt x="3980" y="699"/>
                  <a:pt x="3084" y="0"/>
                  <a:pt x="2206" y="0"/>
                </a:cubicBezTo>
                <a:close/>
              </a:path>
            </a:pathLst>
          </a:custGeom>
          <a:noFill/>
          <a:ln>
            <a:noFill/>
          </a:ln>
        </p:spPr>
      </p:pic>
      <p:sp>
        <p:nvSpPr>
          <p:cNvPr id="575" name="Google Shape;575;p33"/>
          <p:cNvSpPr/>
          <p:nvPr/>
        </p:nvSpPr>
        <p:spPr>
          <a:xfrm>
            <a:off x="-125" y="500"/>
            <a:ext cx="13002900" cy="9747600"/>
          </a:xfrm>
          <a:prstGeom prst="roundRect">
            <a:avLst>
              <a:gd fmla="val 0" name="adj"/>
            </a:avLst>
          </a:prstGeom>
          <a:solidFill>
            <a:srgbClr val="BABABA">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endParaRPr>
          </a:p>
        </p:txBody>
      </p:sp>
      <p:sp>
        <p:nvSpPr>
          <p:cNvPr id="576" name="Google Shape;576;p33"/>
          <p:cNvSpPr/>
          <p:nvPr/>
        </p:nvSpPr>
        <p:spPr>
          <a:xfrm>
            <a:off x="5999125" y="3539325"/>
            <a:ext cx="6334200" cy="1797900"/>
          </a:xfrm>
          <a:prstGeom prst="roundRect">
            <a:avLst>
              <a:gd fmla="val 9956" name="adj"/>
            </a:avLst>
          </a:prstGeom>
          <a:solidFill>
            <a:srgbClr val="D9D2E9"/>
          </a:solidFill>
          <a:ln cap="flat" cmpd="sng" w="76200">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2900">
                <a:solidFill>
                  <a:schemeClr val="dk1"/>
                </a:solidFill>
                <a:latin typeface="Helvetica Neue"/>
                <a:ea typeface="Helvetica Neue"/>
                <a:cs typeface="Helvetica Neue"/>
                <a:sym typeface="Helvetica Neue"/>
              </a:rPr>
              <a:t>⇒ </a:t>
            </a:r>
            <a:r>
              <a:rPr b="1" lang="en" sz="2900">
                <a:solidFill>
                  <a:schemeClr val="dk1"/>
                </a:solidFill>
                <a:latin typeface="Helvetica Neue"/>
                <a:ea typeface="Helvetica Neue"/>
                <a:cs typeface="Helvetica Neue"/>
                <a:sym typeface="Helvetica Neue"/>
              </a:rPr>
              <a:t>High Fidelity</a:t>
            </a:r>
            <a:r>
              <a:rPr lang="en" sz="2900">
                <a:solidFill>
                  <a:schemeClr val="dk1"/>
                </a:solidFill>
                <a:latin typeface="Helvetica Neue"/>
                <a:ea typeface="Helvetica Neue"/>
                <a:cs typeface="Helvetica Neue"/>
                <a:sym typeface="Helvetica Neue"/>
              </a:rPr>
              <a:t>: 60K+ code lines,</a:t>
            </a:r>
            <a:br>
              <a:rPr lang="en" sz="2900">
                <a:solidFill>
                  <a:schemeClr val="dk1"/>
                </a:solidFill>
                <a:latin typeface="Helvetica Neue"/>
                <a:ea typeface="Helvetica Neue"/>
                <a:cs typeface="Helvetica Neue"/>
                <a:sym typeface="Helvetica Neue"/>
              </a:rPr>
            </a:br>
            <a:r>
              <a:rPr lang="en" sz="2900">
                <a:solidFill>
                  <a:schemeClr val="dk1"/>
                </a:solidFill>
                <a:latin typeface="Helvetica Neue"/>
                <a:ea typeface="Helvetica Neue"/>
                <a:cs typeface="Helvetica Neue"/>
                <a:sym typeface="Helvetica Neue"/>
              </a:rPr>
              <a:t>    457 APIs, 100+ DB tables</a:t>
            </a:r>
            <a:endParaRPr sz="2900">
              <a:solidFill>
                <a:schemeClr val="dk1"/>
              </a:solidFill>
              <a:latin typeface="Helvetica Neue"/>
              <a:ea typeface="Helvetica Neue"/>
              <a:cs typeface="Helvetica Neue"/>
              <a:sym typeface="Helvetica Neue"/>
            </a:endParaRPr>
          </a:p>
          <a:p>
            <a:pPr indent="0" lvl="0" marL="0" rtl="0" algn="l">
              <a:lnSpc>
                <a:spcPct val="90000"/>
              </a:lnSpc>
              <a:spcBef>
                <a:spcPts val="0"/>
              </a:spcBef>
              <a:spcAft>
                <a:spcPts val="0"/>
              </a:spcAft>
              <a:buNone/>
            </a:pPr>
            <a:r>
              <a:rPr lang="en" sz="2900">
                <a:solidFill>
                  <a:schemeClr val="dk1"/>
                </a:solidFill>
                <a:latin typeface="Helvetica Neue"/>
                <a:ea typeface="Helvetica Neue"/>
                <a:cs typeface="Helvetica Neue"/>
                <a:sym typeface="Helvetica Neue"/>
              </a:rPr>
              <a:t>⇒ </a:t>
            </a:r>
            <a:r>
              <a:rPr b="1" lang="en" sz="2900">
                <a:solidFill>
                  <a:schemeClr val="dk1"/>
                </a:solidFill>
                <a:latin typeface="Helvetica Neue"/>
                <a:ea typeface="Helvetica Neue"/>
                <a:cs typeface="Helvetica Neue"/>
                <a:sym typeface="Helvetica Neue"/>
              </a:rPr>
              <a:t>Reliable</a:t>
            </a:r>
            <a:r>
              <a:rPr lang="en" sz="2900">
                <a:solidFill>
                  <a:schemeClr val="dk1"/>
                </a:solidFill>
                <a:latin typeface="Helvetica Neue"/>
                <a:ea typeface="Helvetica Neue"/>
                <a:cs typeface="Helvetica Neue"/>
                <a:sym typeface="Helvetica Neue"/>
              </a:rPr>
              <a:t>: 1700+ unit tests</a:t>
            </a:r>
            <a:br>
              <a:rPr lang="en" sz="2900">
                <a:solidFill>
                  <a:schemeClr val="dk1"/>
                </a:solidFill>
                <a:latin typeface="Helvetica Neue"/>
                <a:ea typeface="Helvetica Neue"/>
                <a:cs typeface="Helvetica Neue"/>
                <a:sym typeface="Helvetica Neue"/>
              </a:rPr>
            </a:br>
            <a:r>
              <a:rPr lang="en" sz="2900">
                <a:solidFill>
                  <a:schemeClr val="dk1"/>
                </a:solidFill>
                <a:latin typeface="Helvetica Neue"/>
                <a:ea typeface="Helvetica Neue"/>
                <a:cs typeface="Helvetica Neue"/>
                <a:sym typeface="Helvetica Neue"/>
              </a:rPr>
              <a:t>⇒ </a:t>
            </a:r>
            <a:r>
              <a:rPr b="1" lang="en" sz="2900">
                <a:solidFill>
                  <a:schemeClr val="dk1"/>
                </a:solidFill>
                <a:latin typeface="Helvetica Neue"/>
                <a:ea typeface="Helvetica Neue"/>
                <a:cs typeface="Helvetica Neue"/>
                <a:sym typeface="Helvetica Neue"/>
              </a:rPr>
              <a:t>Documented</a:t>
            </a:r>
            <a:r>
              <a:rPr lang="en" sz="2900">
                <a:solidFill>
                  <a:schemeClr val="dk1"/>
                </a:solidFill>
                <a:latin typeface="Helvetica Neue"/>
                <a:ea typeface="Helvetica Neue"/>
                <a:cs typeface="Helvetica Neue"/>
                <a:sym typeface="Helvetica Neue"/>
              </a:rPr>
              <a:t> API specs</a:t>
            </a:r>
            <a:endParaRPr sz="2900">
              <a:solidFill>
                <a:schemeClr val="dk1"/>
              </a:solidFill>
              <a:latin typeface="Helvetica Neue"/>
              <a:ea typeface="Helvetica Neue"/>
              <a:cs typeface="Helvetica Neue"/>
              <a:sym typeface="Helvetica Neue"/>
            </a:endParaRPr>
          </a:p>
        </p:txBody>
      </p:sp>
      <p:sp>
        <p:nvSpPr>
          <p:cNvPr id="577" name="Google Shape;577;p33"/>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4"/>
          <p:cNvSpPr/>
          <p:nvPr/>
        </p:nvSpPr>
        <p:spPr>
          <a:xfrm>
            <a:off x="5853350" y="1353025"/>
            <a:ext cx="6631200" cy="4122000"/>
          </a:xfrm>
          <a:prstGeom prst="roundRect">
            <a:avLst>
              <a:gd fmla="val 3149" name="adj"/>
            </a:avLst>
          </a:prstGeom>
          <a:noFill/>
          <a:ln cap="flat" cmpd="sng" w="381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583" name="Google Shape;583;p34"/>
          <p:cNvSpPr txBox="1"/>
          <p:nvPr/>
        </p:nvSpPr>
        <p:spPr>
          <a:xfrm>
            <a:off x="8139300" y="1218025"/>
            <a:ext cx="1768200" cy="567300"/>
          </a:xfrm>
          <a:prstGeom prst="rect">
            <a:avLst/>
          </a:prstGeom>
          <a:solidFill>
            <a:schemeClr val="lt1"/>
          </a:solid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4000"/>
              <a:buFont typeface="Helvetica Neue"/>
              <a:buNone/>
            </a:pPr>
            <a:r>
              <a:rPr b="1" i="0" lang="en" sz="3700" u="none" cap="none" strike="noStrike">
                <a:solidFill>
                  <a:schemeClr val="dk1"/>
                </a:solidFill>
                <a:latin typeface="Helvetica Neue"/>
                <a:ea typeface="Helvetica Neue"/>
                <a:cs typeface="Helvetica Neue"/>
                <a:sym typeface="Helvetica Neue"/>
              </a:rPr>
              <a:t>Apps</a:t>
            </a:r>
            <a:endParaRPr sz="1100">
              <a:solidFill>
                <a:schemeClr val="dk1"/>
              </a:solidFill>
            </a:endParaRPr>
          </a:p>
        </p:txBody>
      </p:sp>
      <p:sp>
        <p:nvSpPr>
          <p:cNvPr id="584" name="Google Shape;584;p34"/>
          <p:cNvSpPr txBox="1"/>
          <p:nvPr/>
        </p:nvSpPr>
        <p:spPr>
          <a:xfrm>
            <a:off x="6161125" y="2013925"/>
            <a:ext cx="6133500" cy="1478700"/>
          </a:xfrm>
          <a:prstGeom prst="rect">
            <a:avLst/>
          </a:prstGeom>
          <a:noFill/>
          <a:ln>
            <a:noFill/>
          </a:ln>
        </p:spPr>
        <p:txBody>
          <a:bodyPr anchorCtr="0" anchor="ctr" bIns="27075" lIns="27075" spcFirstLastPara="1" rIns="27075" wrap="square" tIns="27075">
            <a:noAutofit/>
          </a:bodyPr>
          <a:lstStyle/>
          <a:p>
            <a:pPr indent="0" lvl="0" marL="0" rtl="0" algn="l">
              <a:lnSpc>
                <a:spcPct val="90000"/>
              </a:lnSpc>
              <a:spcBef>
                <a:spcPts val="0"/>
              </a:spcBef>
              <a:spcAft>
                <a:spcPts val="0"/>
              </a:spcAft>
              <a:buClr>
                <a:schemeClr val="dk1"/>
              </a:buClr>
              <a:buSzPts val="1100"/>
              <a:buFont typeface="Arial"/>
              <a:buNone/>
            </a:pPr>
            <a:r>
              <a:rPr lang="en" sz="2900">
                <a:solidFill>
                  <a:schemeClr val="dk1"/>
                </a:solidFill>
                <a:latin typeface="Helvetica Neue"/>
                <a:ea typeface="Helvetica Neue"/>
                <a:cs typeface="Helvetica Neue"/>
                <a:sym typeface="Helvetica Neue"/>
              </a:rPr>
              <a:t>Has implementation of many day-to-day apps in a local backend of APIs and databases.</a:t>
            </a:r>
            <a:endParaRPr sz="2900">
              <a:solidFill>
                <a:schemeClr val="dk1"/>
              </a:solidFill>
            </a:endParaRPr>
          </a:p>
        </p:txBody>
      </p:sp>
      <p:sp>
        <p:nvSpPr>
          <p:cNvPr id="585" name="Google Shape;585;p34"/>
          <p:cNvSpPr/>
          <p:nvPr/>
        </p:nvSpPr>
        <p:spPr>
          <a:xfrm>
            <a:off x="5999125" y="3539325"/>
            <a:ext cx="6334200" cy="1797900"/>
          </a:xfrm>
          <a:prstGeom prst="roundRect">
            <a:avLst>
              <a:gd fmla="val 9956" name="adj"/>
            </a:avLst>
          </a:prstGeom>
          <a:solidFill>
            <a:srgbClr val="D9D2E9"/>
          </a:solidFill>
          <a:ln cap="flat" cmpd="sng" w="76200">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2900">
                <a:solidFill>
                  <a:schemeClr val="dk1"/>
                </a:solidFill>
                <a:latin typeface="Helvetica Neue"/>
                <a:ea typeface="Helvetica Neue"/>
                <a:cs typeface="Helvetica Neue"/>
                <a:sym typeface="Helvetica Neue"/>
              </a:rPr>
              <a:t>⇒ </a:t>
            </a:r>
            <a:r>
              <a:rPr b="1" lang="en" sz="2900">
                <a:solidFill>
                  <a:schemeClr val="dk1"/>
                </a:solidFill>
                <a:latin typeface="Helvetica Neue"/>
                <a:ea typeface="Helvetica Neue"/>
                <a:cs typeface="Helvetica Neue"/>
                <a:sym typeface="Helvetica Neue"/>
              </a:rPr>
              <a:t>High Fidelity</a:t>
            </a:r>
            <a:r>
              <a:rPr lang="en" sz="2900">
                <a:solidFill>
                  <a:schemeClr val="dk1"/>
                </a:solidFill>
                <a:latin typeface="Helvetica Neue"/>
                <a:ea typeface="Helvetica Neue"/>
                <a:cs typeface="Helvetica Neue"/>
                <a:sym typeface="Helvetica Neue"/>
              </a:rPr>
              <a:t>: 60K+ code lines,</a:t>
            </a:r>
            <a:br>
              <a:rPr lang="en" sz="2900">
                <a:solidFill>
                  <a:schemeClr val="dk1"/>
                </a:solidFill>
                <a:latin typeface="Helvetica Neue"/>
                <a:ea typeface="Helvetica Neue"/>
                <a:cs typeface="Helvetica Neue"/>
                <a:sym typeface="Helvetica Neue"/>
              </a:rPr>
            </a:br>
            <a:r>
              <a:rPr lang="en" sz="2900">
                <a:solidFill>
                  <a:schemeClr val="dk1"/>
                </a:solidFill>
                <a:latin typeface="Helvetica Neue"/>
                <a:ea typeface="Helvetica Neue"/>
                <a:cs typeface="Helvetica Neue"/>
                <a:sym typeface="Helvetica Neue"/>
              </a:rPr>
              <a:t>    457 APIs, 100+ DB tables</a:t>
            </a:r>
            <a:endParaRPr sz="2900">
              <a:solidFill>
                <a:schemeClr val="dk1"/>
              </a:solidFill>
              <a:latin typeface="Helvetica Neue"/>
              <a:ea typeface="Helvetica Neue"/>
              <a:cs typeface="Helvetica Neue"/>
              <a:sym typeface="Helvetica Neue"/>
            </a:endParaRPr>
          </a:p>
          <a:p>
            <a:pPr indent="0" lvl="0" marL="0" rtl="0" algn="l">
              <a:lnSpc>
                <a:spcPct val="90000"/>
              </a:lnSpc>
              <a:spcBef>
                <a:spcPts val="0"/>
              </a:spcBef>
              <a:spcAft>
                <a:spcPts val="0"/>
              </a:spcAft>
              <a:buNone/>
            </a:pPr>
            <a:r>
              <a:rPr lang="en" sz="2900">
                <a:solidFill>
                  <a:schemeClr val="dk1"/>
                </a:solidFill>
                <a:latin typeface="Helvetica Neue"/>
                <a:ea typeface="Helvetica Neue"/>
                <a:cs typeface="Helvetica Neue"/>
                <a:sym typeface="Helvetica Neue"/>
              </a:rPr>
              <a:t>⇒ </a:t>
            </a:r>
            <a:r>
              <a:rPr b="1" lang="en" sz="2900">
                <a:solidFill>
                  <a:schemeClr val="dk1"/>
                </a:solidFill>
                <a:latin typeface="Helvetica Neue"/>
                <a:ea typeface="Helvetica Neue"/>
                <a:cs typeface="Helvetica Neue"/>
                <a:sym typeface="Helvetica Neue"/>
              </a:rPr>
              <a:t>Reliable</a:t>
            </a:r>
            <a:r>
              <a:rPr lang="en" sz="2900">
                <a:solidFill>
                  <a:schemeClr val="dk1"/>
                </a:solidFill>
                <a:latin typeface="Helvetica Neue"/>
                <a:ea typeface="Helvetica Neue"/>
                <a:cs typeface="Helvetica Neue"/>
                <a:sym typeface="Helvetica Neue"/>
              </a:rPr>
              <a:t>: 1700+ unit tests</a:t>
            </a:r>
            <a:br>
              <a:rPr lang="en" sz="2900">
                <a:solidFill>
                  <a:schemeClr val="dk1"/>
                </a:solidFill>
                <a:latin typeface="Helvetica Neue"/>
                <a:ea typeface="Helvetica Neue"/>
                <a:cs typeface="Helvetica Neue"/>
                <a:sym typeface="Helvetica Neue"/>
              </a:rPr>
            </a:br>
            <a:r>
              <a:rPr lang="en" sz="2900">
                <a:solidFill>
                  <a:schemeClr val="dk1"/>
                </a:solidFill>
                <a:latin typeface="Helvetica Neue"/>
                <a:ea typeface="Helvetica Neue"/>
                <a:cs typeface="Helvetica Neue"/>
                <a:sym typeface="Helvetica Neue"/>
              </a:rPr>
              <a:t>⇒ </a:t>
            </a:r>
            <a:r>
              <a:rPr b="1" lang="en" sz="2900">
                <a:solidFill>
                  <a:schemeClr val="dk1"/>
                </a:solidFill>
                <a:latin typeface="Helvetica Neue"/>
                <a:ea typeface="Helvetica Neue"/>
                <a:cs typeface="Helvetica Neue"/>
                <a:sym typeface="Helvetica Neue"/>
              </a:rPr>
              <a:t>Documented</a:t>
            </a:r>
            <a:r>
              <a:rPr lang="en" sz="2900">
                <a:solidFill>
                  <a:schemeClr val="dk1"/>
                </a:solidFill>
                <a:latin typeface="Helvetica Neue"/>
                <a:ea typeface="Helvetica Neue"/>
                <a:cs typeface="Helvetica Neue"/>
                <a:sym typeface="Helvetica Neue"/>
              </a:rPr>
              <a:t> API specs</a:t>
            </a:r>
            <a:endParaRPr sz="2900">
              <a:solidFill>
                <a:schemeClr val="dk1"/>
              </a:solidFill>
              <a:latin typeface="Helvetica Neue"/>
              <a:ea typeface="Helvetica Neue"/>
              <a:cs typeface="Helvetica Neue"/>
              <a:sym typeface="Helvetica Neue"/>
            </a:endParaRPr>
          </a:p>
        </p:txBody>
      </p:sp>
      <p:sp>
        <p:nvSpPr>
          <p:cNvPr id="586" name="Google Shape;586;p34"/>
          <p:cNvSpPr/>
          <p:nvPr/>
        </p:nvSpPr>
        <p:spPr>
          <a:xfrm>
            <a:off x="5853350" y="5727275"/>
            <a:ext cx="6631200" cy="3632100"/>
          </a:xfrm>
          <a:prstGeom prst="roundRect">
            <a:avLst>
              <a:gd fmla="val 3547" name="adj"/>
            </a:avLst>
          </a:prstGeom>
          <a:noFill/>
          <a:ln cap="flat" cmpd="sng" w="381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587" name="Google Shape;587;p34"/>
          <p:cNvSpPr txBox="1"/>
          <p:nvPr/>
        </p:nvSpPr>
        <p:spPr>
          <a:xfrm>
            <a:off x="8097925" y="5545875"/>
            <a:ext cx="1945800" cy="567300"/>
          </a:xfrm>
          <a:prstGeom prst="rect">
            <a:avLst/>
          </a:prstGeom>
          <a:solidFill>
            <a:schemeClr val="lt1"/>
          </a:solid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4000"/>
              <a:buFont typeface="Helvetica Neue"/>
              <a:buNone/>
            </a:pPr>
            <a:r>
              <a:rPr b="1" i="0" lang="en" sz="3700" u="none" cap="none" strike="noStrike">
                <a:solidFill>
                  <a:srgbClr val="000000"/>
                </a:solidFill>
                <a:latin typeface="Helvetica Neue"/>
                <a:ea typeface="Helvetica Neue"/>
                <a:cs typeface="Helvetica Neue"/>
                <a:sym typeface="Helvetica Neue"/>
              </a:rPr>
              <a:t>People</a:t>
            </a:r>
            <a:endParaRPr sz="1100"/>
          </a:p>
        </p:txBody>
      </p:sp>
      <p:sp>
        <p:nvSpPr>
          <p:cNvPr id="588" name="Google Shape;588;p34"/>
          <p:cNvSpPr/>
          <p:nvPr/>
        </p:nvSpPr>
        <p:spPr>
          <a:xfrm>
            <a:off x="521100" y="1353125"/>
            <a:ext cx="4953900" cy="4122000"/>
          </a:xfrm>
          <a:prstGeom prst="roundRect">
            <a:avLst>
              <a:gd fmla="val 3146" name="adj"/>
            </a:avLst>
          </a:prstGeom>
          <a:noFill/>
          <a:ln cap="flat" cmpd="sng" w="381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589" name="Google Shape;589;p34"/>
          <p:cNvSpPr/>
          <p:nvPr/>
        </p:nvSpPr>
        <p:spPr>
          <a:xfrm>
            <a:off x="307000" y="271275"/>
            <a:ext cx="3876600" cy="829500"/>
          </a:xfrm>
          <a:prstGeom prst="roundRect">
            <a:avLst>
              <a:gd fmla="val 5929"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590" name="Google Shape;590;p34"/>
          <p:cNvSpPr/>
          <p:nvPr/>
        </p:nvSpPr>
        <p:spPr>
          <a:xfrm>
            <a:off x="4566754" y="271275"/>
            <a:ext cx="3881100" cy="829500"/>
          </a:xfrm>
          <a:prstGeom prst="roundRect">
            <a:avLst>
              <a:gd fmla="val 4717"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591" name="Google Shape;591;p34"/>
          <p:cNvSpPr/>
          <p:nvPr/>
        </p:nvSpPr>
        <p:spPr>
          <a:xfrm>
            <a:off x="8758973" y="271275"/>
            <a:ext cx="3879300" cy="829500"/>
          </a:xfrm>
          <a:prstGeom prst="roundRect">
            <a:avLst>
              <a:gd fmla="val 441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pic>
        <p:nvPicPr>
          <p:cNvPr descr="pasted-movie.png" id="592" name="Google Shape;592;p34"/>
          <p:cNvPicPr preferRelativeResize="0"/>
          <p:nvPr/>
        </p:nvPicPr>
        <p:blipFill rotWithShape="1">
          <a:blip r:embed="rId3">
            <a:alphaModFix/>
          </a:blip>
          <a:srcRect b="0" l="0" r="0" t="0"/>
          <a:stretch/>
        </p:blipFill>
        <p:spPr>
          <a:xfrm>
            <a:off x="818156" y="1353127"/>
            <a:ext cx="1127382" cy="1127386"/>
          </a:xfrm>
          <a:prstGeom prst="rect">
            <a:avLst/>
          </a:prstGeom>
          <a:noFill/>
          <a:ln>
            <a:noFill/>
          </a:ln>
        </p:spPr>
      </p:pic>
      <p:pic>
        <p:nvPicPr>
          <p:cNvPr descr="pasted-movie.png" id="593" name="Google Shape;593;p34"/>
          <p:cNvPicPr preferRelativeResize="0"/>
          <p:nvPr/>
        </p:nvPicPr>
        <p:blipFill rotWithShape="1">
          <a:blip r:embed="rId4">
            <a:alphaModFix/>
          </a:blip>
          <a:srcRect b="0" l="0" r="0" t="0"/>
          <a:stretch/>
        </p:blipFill>
        <p:spPr>
          <a:xfrm>
            <a:off x="2369716" y="2573950"/>
            <a:ext cx="1166432" cy="1186206"/>
          </a:xfrm>
          <a:prstGeom prst="rect">
            <a:avLst/>
          </a:prstGeom>
          <a:noFill/>
          <a:ln>
            <a:noFill/>
          </a:ln>
        </p:spPr>
      </p:pic>
      <p:pic>
        <p:nvPicPr>
          <p:cNvPr descr="pasted-movie.png" id="594" name="Google Shape;594;p34"/>
          <p:cNvPicPr preferRelativeResize="0"/>
          <p:nvPr/>
        </p:nvPicPr>
        <p:blipFill rotWithShape="1">
          <a:blip r:embed="rId5">
            <a:alphaModFix/>
          </a:blip>
          <a:srcRect b="0" l="0" r="0" t="0"/>
          <a:stretch/>
        </p:blipFill>
        <p:spPr>
          <a:xfrm>
            <a:off x="3934172" y="1372734"/>
            <a:ext cx="1127382" cy="1127386"/>
          </a:xfrm>
          <a:prstGeom prst="rect">
            <a:avLst/>
          </a:prstGeom>
          <a:noFill/>
          <a:ln>
            <a:noFill/>
          </a:ln>
        </p:spPr>
      </p:pic>
      <p:pic>
        <p:nvPicPr>
          <p:cNvPr descr="pasted-movie.png" id="595" name="Google Shape;595;p34"/>
          <p:cNvPicPr preferRelativeResize="0"/>
          <p:nvPr/>
        </p:nvPicPr>
        <p:blipFill rotWithShape="1">
          <a:blip r:embed="rId6">
            <a:alphaModFix/>
          </a:blip>
          <a:srcRect b="0" l="0" r="0" t="0"/>
          <a:stretch/>
        </p:blipFill>
        <p:spPr>
          <a:xfrm>
            <a:off x="2376164" y="1372734"/>
            <a:ext cx="1127382" cy="1127386"/>
          </a:xfrm>
          <a:prstGeom prst="rect">
            <a:avLst/>
          </a:prstGeom>
          <a:noFill/>
          <a:ln>
            <a:noFill/>
          </a:ln>
        </p:spPr>
      </p:pic>
      <p:pic>
        <p:nvPicPr>
          <p:cNvPr descr="pasted-movie.png" id="596" name="Google Shape;596;p34"/>
          <p:cNvPicPr preferRelativeResize="0"/>
          <p:nvPr/>
        </p:nvPicPr>
        <p:blipFill rotWithShape="1">
          <a:blip r:embed="rId7">
            <a:alphaModFix/>
          </a:blip>
          <a:srcRect b="0" l="0" r="0" t="0"/>
          <a:stretch/>
        </p:blipFill>
        <p:spPr>
          <a:xfrm>
            <a:off x="809391" y="2603360"/>
            <a:ext cx="1127382" cy="1127386"/>
          </a:xfrm>
          <a:prstGeom prst="rect">
            <a:avLst/>
          </a:prstGeom>
          <a:noFill/>
          <a:ln>
            <a:noFill/>
          </a:ln>
        </p:spPr>
      </p:pic>
      <p:pic>
        <p:nvPicPr>
          <p:cNvPr descr="pasted-movie.png" id="597" name="Google Shape;597;p34"/>
          <p:cNvPicPr preferRelativeResize="0"/>
          <p:nvPr/>
        </p:nvPicPr>
        <p:blipFill rotWithShape="1">
          <a:blip r:embed="rId8">
            <a:alphaModFix/>
          </a:blip>
          <a:srcRect b="0" l="0" r="0" t="0"/>
          <a:stretch/>
        </p:blipFill>
        <p:spPr>
          <a:xfrm>
            <a:off x="3969091" y="2603363"/>
            <a:ext cx="1146172" cy="1127386"/>
          </a:xfrm>
          <a:prstGeom prst="rect">
            <a:avLst/>
          </a:prstGeom>
          <a:noFill/>
          <a:ln>
            <a:noFill/>
          </a:ln>
        </p:spPr>
      </p:pic>
      <p:pic>
        <p:nvPicPr>
          <p:cNvPr descr="pasted-movie.png" id="598" name="Google Shape;598;p34"/>
          <p:cNvPicPr preferRelativeResize="0"/>
          <p:nvPr/>
        </p:nvPicPr>
        <p:blipFill rotWithShape="1">
          <a:blip r:embed="rId9">
            <a:alphaModFix/>
          </a:blip>
          <a:srcRect b="0" l="0" r="0" t="0"/>
          <a:stretch/>
        </p:blipFill>
        <p:spPr>
          <a:xfrm>
            <a:off x="3929482" y="3721904"/>
            <a:ext cx="1225415" cy="1225420"/>
          </a:xfrm>
          <a:prstGeom prst="rect">
            <a:avLst/>
          </a:prstGeom>
          <a:noFill/>
          <a:ln>
            <a:noFill/>
          </a:ln>
        </p:spPr>
      </p:pic>
      <p:pic>
        <p:nvPicPr>
          <p:cNvPr descr="pasted-movie.png" id="599" name="Google Shape;599;p34"/>
          <p:cNvPicPr preferRelativeResize="0"/>
          <p:nvPr/>
        </p:nvPicPr>
        <p:blipFill rotWithShape="1">
          <a:blip r:embed="rId10">
            <a:alphaModFix/>
          </a:blip>
          <a:srcRect b="0" l="0" r="0" t="0"/>
          <a:stretch/>
        </p:blipFill>
        <p:spPr>
          <a:xfrm>
            <a:off x="798430" y="3742744"/>
            <a:ext cx="1127382" cy="1127386"/>
          </a:xfrm>
          <a:prstGeom prst="rect">
            <a:avLst/>
          </a:prstGeom>
          <a:noFill/>
          <a:ln>
            <a:noFill/>
          </a:ln>
        </p:spPr>
      </p:pic>
      <p:sp>
        <p:nvSpPr>
          <p:cNvPr id="600" name="Google Shape;600;p34"/>
          <p:cNvSpPr txBox="1"/>
          <p:nvPr/>
        </p:nvSpPr>
        <p:spPr>
          <a:xfrm>
            <a:off x="743247" y="2362300"/>
            <a:ext cx="12807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Amazon</a:t>
            </a:r>
            <a:endParaRPr sz="1200"/>
          </a:p>
        </p:txBody>
      </p:sp>
      <p:sp>
        <p:nvSpPr>
          <p:cNvPr id="601" name="Google Shape;601;p34"/>
          <p:cNvSpPr txBox="1"/>
          <p:nvPr/>
        </p:nvSpPr>
        <p:spPr>
          <a:xfrm>
            <a:off x="544850" y="3568725"/>
            <a:ext cx="17682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SimpleNote</a:t>
            </a:r>
            <a:endParaRPr sz="1200"/>
          </a:p>
        </p:txBody>
      </p:sp>
      <p:sp>
        <p:nvSpPr>
          <p:cNvPr id="602" name="Google Shape;602;p34"/>
          <p:cNvSpPr txBox="1"/>
          <p:nvPr/>
        </p:nvSpPr>
        <p:spPr>
          <a:xfrm>
            <a:off x="907021" y="4714350"/>
            <a:ext cx="1127400" cy="3873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Phone</a:t>
            </a:r>
            <a:endParaRPr/>
          </a:p>
        </p:txBody>
      </p:sp>
      <p:sp>
        <p:nvSpPr>
          <p:cNvPr id="603" name="Google Shape;603;p34"/>
          <p:cNvSpPr txBox="1"/>
          <p:nvPr/>
        </p:nvSpPr>
        <p:spPr>
          <a:xfrm>
            <a:off x="2424344" y="2362300"/>
            <a:ext cx="12255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Todoist</a:t>
            </a:r>
            <a:endParaRPr sz="1200"/>
          </a:p>
        </p:txBody>
      </p:sp>
      <p:sp>
        <p:nvSpPr>
          <p:cNvPr id="604" name="Google Shape;604;p34"/>
          <p:cNvSpPr txBox="1"/>
          <p:nvPr/>
        </p:nvSpPr>
        <p:spPr>
          <a:xfrm>
            <a:off x="2435248" y="3566775"/>
            <a:ext cx="10629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Spotify</a:t>
            </a:r>
            <a:endParaRPr sz="1200"/>
          </a:p>
        </p:txBody>
      </p:sp>
      <p:sp>
        <p:nvSpPr>
          <p:cNvPr id="605" name="Google Shape;605;p34"/>
          <p:cNvSpPr txBox="1"/>
          <p:nvPr/>
        </p:nvSpPr>
        <p:spPr>
          <a:xfrm>
            <a:off x="2478377" y="4733950"/>
            <a:ext cx="936600" cy="3873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Gmail</a:t>
            </a:r>
            <a:endParaRPr/>
          </a:p>
        </p:txBody>
      </p:sp>
      <p:sp>
        <p:nvSpPr>
          <p:cNvPr id="606" name="Google Shape;606;p34"/>
          <p:cNvSpPr txBox="1"/>
          <p:nvPr/>
        </p:nvSpPr>
        <p:spPr>
          <a:xfrm>
            <a:off x="3894083" y="2372100"/>
            <a:ext cx="1280700" cy="3594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200" u="none" cap="none" strike="noStrike">
                <a:solidFill>
                  <a:srgbClr val="000000"/>
                </a:solidFill>
                <a:latin typeface="Helvetica Neue"/>
                <a:ea typeface="Helvetica Neue"/>
                <a:cs typeface="Helvetica Neue"/>
                <a:sym typeface="Helvetica Neue"/>
              </a:rPr>
              <a:t>Venmo</a:t>
            </a:r>
            <a:endParaRPr sz="1200"/>
          </a:p>
        </p:txBody>
      </p:sp>
      <p:sp>
        <p:nvSpPr>
          <p:cNvPr id="607" name="Google Shape;607;p34"/>
          <p:cNvSpPr txBox="1"/>
          <p:nvPr/>
        </p:nvSpPr>
        <p:spPr>
          <a:xfrm>
            <a:off x="3881888" y="3539325"/>
            <a:ext cx="1280700" cy="3594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000000"/>
              </a:buClr>
              <a:buSzPts val="2400"/>
              <a:buFont typeface="Helvetica Neue"/>
              <a:buNone/>
            </a:pPr>
            <a:r>
              <a:rPr lang="en" sz="2200">
                <a:latin typeface="Helvetica Neue"/>
                <a:ea typeface="Helvetica Neue"/>
                <a:cs typeface="Helvetica Neue"/>
                <a:sym typeface="Helvetica Neue"/>
              </a:rPr>
              <a:t>Splitwise</a:t>
            </a:r>
            <a:endParaRPr sz="1200"/>
          </a:p>
        </p:txBody>
      </p:sp>
      <p:sp>
        <p:nvSpPr>
          <p:cNvPr id="608" name="Google Shape;608;p34"/>
          <p:cNvSpPr txBox="1"/>
          <p:nvPr/>
        </p:nvSpPr>
        <p:spPr>
          <a:xfrm>
            <a:off x="3717774" y="4733950"/>
            <a:ext cx="1688400" cy="3873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FileSystem</a:t>
            </a:r>
            <a:endParaRPr/>
          </a:p>
        </p:txBody>
      </p:sp>
      <p:pic>
        <p:nvPicPr>
          <p:cNvPr descr="pasted-movie.png" id="609" name="Google Shape;609;p34"/>
          <p:cNvPicPr preferRelativeResize="0"/>
          <p:nvPr/>
        </p:nvPicPr>
        <p:blipFill rotWithShape="1">
          <a:blip r:embed="rId11">
            <a:alphaModFix/>
          </a:blip>
          <a:srcRect b="30298" l="24341" r="29609" t="30302"/>
          <a:stretch/>
        </p:blipFill>
        <p:spPr>
          <a:xfrm>
            <a:off x="2489481" y="4025986"/>
            <a:ext cx="830844" cy="617274"/>
          </a:xfrm>
          <a:custGeom>
            <a:rect b="b" l="l" r="r" t="t"/>
            <a:pathLst>
              <a:path extrusionOk="0" h="21600" w="21600">
                <a:moveTo>
                  <a:pt x="2206" y="0"/>
                </a:moveTo>
                <a:cubicBezTo>
                  <a:pt x="42" y="0"/>
                  <a:pt x="0" y="210"/>
                  <a:pt x="0" y="10988"/>
                </a:cubicBezTo>
                <a:cubicBezTo>
                  <a:pt x="0" y="17911"/>
                  <a:pt x="100" y="20737"/>
                  <a:pt x="366" y="21096"/>
                </a:cubicBezTo>
                <a:cubicBezTo>
                  <a:pt x="587" y="21393"/>
                  <a:pt x="1654" y="21600"/>
                  <a:pt x="2995" y="21600"/>
                </a:cubicBezTo>
                <a:lnTo>
                  <a:pt x="5249" y="21600"/>
                </a:lnTo>
                <a:lnTo>
                  <a:pt x="5249" y="16380"/>
                </a:lnTo>
                <a:lnTo>
                  <a:pt x="5249" y="11159"/>
                </a:lnTo>
                <a:lnTo>
                  <a:pt x="6555" y="12445"/>
                </a:lnTo>
                <a:cubicBezTo>
                  <a:pt x="7276" y="13153"/>
                  <a:pt x="8512" y="14378"/>
                  <a:pt x="9295" y="15168"/>
                </a:cubicBezTo>
                <a:lnTo>
                  <a:pt x="10712" y="16605"/>
                </a:lnTo>
                <a:lnTo>
                  <a:pt x="13460" y="13957"/>
                </a:lnTo>
                <a:lnTo>
                  <a:pt x="16200" y="11309"/>
                </a:lnTo>
                <a:lnTo>
                  <a:pt x="16288" y="16455"/>
                </a:lnTo>
                <a:lnTo>
                  <a:pt x="16375" y="21600"/>
                </a:lnTo>
                <a:lnTo>
                  <a:pt x="18621" y="21600"/>
                </a:lnTo>
                <a:cubicBezTo>
                  <a:pt x="19955" y="21600"/>
                  <a:pt x="21014" y="21392"/>
                  <a:pt x="21234" y="21096"/>
                </a:cubicBezTo>
                <a:cubicBezTo>
                  <a:pt x="21500" y="20738"/>
                  <a:pt x="21600" y="17963"/>
                  <a:pt x="21600" y="11223"/>
                </a:cubicBezTo>
                <a:cubicBezTo>
                  <a:pt x="21600" y="418"/>
                  <a:pt x="21519" y="0"/>
                  <a:pt x="19410" y="0"/>
                </a:cubicBezTo>
                <a:cubicBezTo>
                  <a:pt x="18337" y="0"/>
                  <a:pt x="17705" y="479"/>
                  <a:pt x="14480" y="3773"/>
                </a:cubicBezTo>
                <a:lnTo>
                  <a:pt x="10784" y="7557"/>
                </a:lnTo>
                <a:lnTo>
                  <a:pt x="7033" y="3773"/>
                </a:lnTo>
                <a:cubicBezTo>
                  <a:pt x="3980" y="699"/>
                  <a:pt x="3084" y="0"/>
                  <a:pt x="2206" y="0"/>
                </a:cubicBezTo>
                <a:close/>
              </a:path>
            </a:pathLst>
          </a:custGeom>
          <a:noFill/>
          <a:ln>
            <a:noFill/>
          </a:ln>
        </p:spPr>
      </p:pic>
      <p:sp>
        <p:nvSpPr>
          <p:cNvPr id="610" name="Google Shape;610;p34"/>
          <p:cNvSpPr txBox="1"/>
          <p:nvPr/>
        </p:nvSpPr>
        <p:spPr>
          <a:xfrm>
            <a:off x="6190375" y="5949900"/>
            <a:ext cx="5951700" cy="12600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929292"/>
              </a:buClr>
              <a:buSzPts val="2600"/>
              <a:buFont typeface="Helvetica Neue"/>
              <a:buNone/>
            </a:pPr>
            <a:r>
              <a:rPr lang="en" sz="2900">
                <a:solidFill>
                  <a:schemeClr val="dk1"/>
                </a:solidFill>
                <a:latin typeface="Helvetica Neue"/>
                <a:ea typeface="Helvetica Neue"/>
                <a:cs typeface="Helvetica Neue"/>
                <a:sym typeface="Helvetica Neue"/>
              </a:rPr>
              <a:t>Apps populated with realistic simulated digital activities of people on their app accounts.</a:t>
            </a:r>
            <a:endParaRPr sz="2900">
              <a:solidFill>
                <a:schemeClr val="dk1"/>
              </a:solidFill>
            </a:endParaRPr>
          </a:p>
        </p:txBody>
      </p:sp>
      <p:sp>
        <p:nvSpPr>
          <p:cNvPr id="611" name="Google Shape;611;p34"/>
          <p:cNvSpPr/>
          <p:nvPr/>
        </p:nvSpPr>
        <p:spPr>
          <a:xfrm>
            <a:off x="-125" y="500"/>
            <a:ext cx="13002900" cy="9747600"/>
          </a:xfrm>
          <a:prstGeom prst="roundRect">
            <a:avLst>
              <a:gd fmla="val 0" name="adj"/>
            </a:avLst>
          </a:prstGeom>
          <a:solidFill>
            <a:srgbClr val="BABABA">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endParaRPr>
          </a:p>
        </p:txBody>
      </p:sp>
      <p:sp>
        <p:nvSpPr>
          <p:cNvPr id="612" name="Google Shape;612;p34"/>
          <p:cNvSpPr/>
          <p:nvPr/>
        </p:nvSpPr>
        <p:spPr>
          <a:xfrm>
            <a:off x="473500" y="5727475"/>
            <a:ext cx="4953900" cy="3632100"/>
          </a:xfrm>
          <a:prstGeom prst="roundRect">
            <a:avLst>
              <a:gd fmla="val 3547" name="adj"/>
            </a:avLst>
          </a:prstGeom>
          <a:solidFill>
            <a:schemeClr val="lt1"/>
          </a:solidFill>
          <a:ln cap="flat" cmpd="sng" w="381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pic>
        <p:nvPicPr>
          <p:cNvPr descr="pasted-movie.png" id="613" name="Google Shape;613;p34"/>
          <p:cNvPicPr preferRelativeResize="0"/>
          <p:nvPr/>
        </p:nvPicPr>
        <p:blipFill rotWithShape="1">
          <a:blip r:embed="rId12">
            <a:alphaModFix/>
          </a:blip>
          <a:srcRect b="0" l="0" r="0" t="0"/>
          <a:stretch/>
        </p:blipFill>
        <p:spPr>
          <a:xfrm>
            <a:off x="642425" y="6154919"/>
            <a:ext cx="1066356" cy="1066353"/>
          </a:xfrm>
          <a:prstGeom prst="rect">
            <a:avLst/>
          </a:prstGeom>
          <a:noFill/>
          <a:ln>
            <a:noFill/>
          </a:ln>
        </p:spPr>
      </p:pic>
      <p:pic>
        <p:nvPicPr>
          <p:cNvPr descr="pasted-movie.png" id="614" name="Google Shape;614;p34"/>
          <p:cNvPicPr preferRelativeResize="0"/>
          <p:nvPr/>
        </p:nvPicPr>
        <p:blipFill rotWithShape="1">
          <a:blip r:embed="rId13">
            <a:alphaModFix/>
          </a:blip>
          <a:srcRect b="0" l="0" r="0" t="0"/>
          <a:stretch/>
        </p:blipFill>
        <p:spPr>
          <a:xfrm>
            <a:off x="1824074" y="6155015"/>
            <a:ext cx="1063133" cy="1063132"/>
          </a:xfrm>
          <a:prstGeom prst="rect">
            <a:avLst/>
          </a:prstGeom>
          <a:noFill/>
          <a:ln>
            <a:noFill/>
          </a:ln>
        </p:spPr>
      </p:pic>
      <p:pic>
        <p:nvPicPr>
          <p:cNvPr descr="pasted-movie.png" id="615" name="Google Shape;615;p34"/>
          <p:cNvPicPr preferRelativeResize="0"/>
          <p:nvPr/>
        </p:nvPicPr>
        <p:blipFill rotWithShape="1">
          <a:blip r:embed="rId14">
            <a:alphaModFix/>
          </a:blip>
          <a:srcRect b="0" l="0" r="0" t="0"/>
          <a:stretch/>
        </p:blipFill>
        <p:spPr>
          <a:xfrm>
            <a:off x="3078943" y="6155015"/>
            <a:ext cx="1080853" cy="1063132"/>
          </a:xfrm>
          <a:prstGeom prst="rect">
            <a:avLst/>
          </a:prstGeom>
          <a:noFill/>
          <a:ln>
            <a:noFill/>
          </a:ln>
        </p:spPr>
      </p:pic>
      <p:pic>
        <p:nvPicPr>
          <p:cNvPr descr="pasted-movie.png" id="616" name="Google Shape;616;p34"/>
          <p:cNvPicPr preferRelativeResize="0"/>
          <p:nvPr/>
        </p:nvPicPr>
        <p:blipFill rotWithShape="1">
          <a:blip r:embed="rId15">
            <a:alphaModFix/>
          </a:blip>
          <a:srcRect b="0" l="0" r="0" t="0"/>
          <a:stretch/>
        </p:blipFill>
        <p:spPr>
          <a:xfrm>
            <a:off x="4245404" y="6155015"/>
            <a:ext cx="1045414" cy="1063132"/>
          </a:xfrm>
          <a:prstGeom prst="rect">
            <a:avLst/>
          </a:prstGeom>
          <a:noFill/>
          <a:ln>
            <a:noFill/>
          </a:ln>
        </p:spPr>
      </p:pic>
      <p:pic>
        <p:nvPicPr>
          <p:cNvPr descr="pasted-movie.png" id="617" name="Google Shape;617;p34"/>
          <p:cNvPicPr preferRelativeResize="0"/>
          <p:nvPr/>
        </p:nvPicPr>
        <p:blipFill rotWithShape="1">
          <a:blip r:embed="rId16">
            <a:alphaModFix/>
          </a:blip>
          <a:srcRect b="0" l="0" r="0" t="0"/>
          <a:stretch/>
        </p:blipFill>
        <p:spPr>
          <a:xfrm>
            <a:off x="635177" y="7128572"/>
            <a:ext cx="1080853" cy="1063132"/>
          </a:xfrm>
          <a:prstGeom prst="rect">
            <a:avLst/>
          </a:prstGeom>
          <a:noFill/>
          <a:ln>
            <a:noFill/>
          </a:ln>
        </p:spPr>
      </p:pic>
      <p:pic>
        <p:nvPicPr>
          <p:cNvPr descr="pasted-movie.png" id="618" name="Google Shape;618;p34"/>
          <p:cNvPicPr preferRelativeResize="0"/>
          <p:nvPr/>
        </p:nvPicPr>
        <p:blipFill rotWithShape="1">
          <a:blip r:embed="rId12">
            <a:alphaModFix/>
          </a:blip>
          <a:srcRect b="0" l="0" r="0" t="0"/>
          <a:stretch/>
        </p:blipFill>
        <p:spPr>
          <a:xfrm>
            <a:off x="1774139" y="7128572"/>
            <a:ext cx="1066355" cy="1066353"/>
          </a:xfrm>
          <a:prstGeom prst="rect">
            <a:avLst/>
          </a:prstGeom>
          <a:noFill/>
          <a:ln>
            <a:noFill/>
          </a:ln>
        </p:spPr>
      </p:pic>
      <p:pic>
        <p:nvPicPr>
          <p:cNvPr descr="pasted-movie.png" id="619" name="Google Shape;619;p34"/>
          <p:cNvPicPr preferRelativeResize="0"/>
          <p:nvPr/>
        </p:nvPicPr>
        <p:blipFill rotWithShape="1">
          <a:blip r:embed="rId15">
            <a:alphaModFix/>
          </a:blip>
          <a:srcRect b="0" l="0" r="0" t="0"/>
          <a:stretch/>
        </p:blipFill>
        <p:spPr>
          <a:xfrm>
            <a:off x="3096662" y="7128572"/>
            <a:ext cx="1045414" cy="1063132"/>
          </a:xfrm>
          <a:prstGeom prst="rect">
            <a:avLst/>
          </a:prstGeom>
          <a:noFill/>
          <a:ln>
            <a:noFill/>
          </a:ln>
        </p:spPr>
      </p:pic>
      <p:pic>
        <p:nvPicPr>
          <p:cNvPr descr="pasted-movie.png" id="620" name="Google Shape;620;p34"/>
          <p:cNvPicPr preferRelativeResize="0"/>
          <p:nvPr/>
        </p:nvPicPr>
        <p:blipFill rotWithShape="1">
          <a:blip r:embed="rId13">
            <a:alphaModFix/>
          </a:blip>
          <a:srcRect b="0" l="0" r="0" t="0"/>
          <a:stretch/>
        </p:blipFill>
        <p:spPr>
          <a:xfrm>
            <a:off x="4236544" y="7131162"/>
            <a:ext cx="1063133" cy="1063132"/>
          </a:xfrm>
          <a:prstGeom prst="rect">
            <a:avLst/>
          </a:prstGeom>
          <a:noFill/>
          <a:ln>
            <a:noFill/>
          </a:ln>
        </p:spPr>
      </p:pic>
      <p:pic>
        <p:nvPicPr>
          <p:cNvPr descr="pasted-movie.png" id="621" name="Google Shape;621;p34"/>
          <p:cNvPicPr preferRelativeResize="0"/>
          <p:nvPr/>
        </p:nvPicPr>
        <p:blipFill rotWithShape="1">
          <a:blip r:embed="rId12">
            <a:alphaModFix/>
          </a:blip>
          <a:srcRect b="0" l="0" r="0" t="0"/>
          <a:stretch/>
        </p:blipFill>
        <p:spPr>
          <a:xfrm>
            <a:off x="642425" y="8033271"/>
            <a:ext cx="1066356" cy="1066353"/>
          </a:xfrm>
          <a:prstGeom prst="rect">
            <a:avLst/>
          </a:prstGeom>
          <a:noFill/>
          <a:ln>
            <a:noFill/>
          </a:ln>
        </p:spPr>
      </p:pic>
      <p:pic>
        <p:nvPicPr>
          <p:cNvPr descr="pasted-movie.png" id="622" name="Google Shape;622;p34"/>
          <p:cNvPicPr preferRelativeResize="0"/>
          <p:nvPr/>
        </p:nvPicPr>
        <p:blipFill rotWithShape="1">
          <a:blip r:embed="rId16">
            <a:alphaModFix/>
          </a:blip>
          <a:srcRect b="0" l="0" r="0" t="0"/>
          <a:stretch/>
        </p:blipFill>
        <p:spPr>
          <a:xfrm>
            <a:off x="1766890" y="8092727"/>
            <a:ext cx="1080852" cy="1063132"/>
          </a:xfrm>
          <a:prstGeom prst="rect">
            <a:avLst/>
          </a:prstGeom>
          <a:noFill/>
          <a:ln>
            <a:noFill/>
          </a:ln>
        </p:spPr>
      </p:pic>
      <p:pic>
        <p:nvPicPr>
          <p:cNvPr descr="pasted-movie.png" id="623" name="Google Shape;623;p34"/>
          <p:cNvPicPr preferRelativeResize="0"/>
          <p:nvPr/>
        </p:nvPicPr>
        <p:blipFill rotWithShape="1">
          <a:blip r:embed="rId13">
            <a:alphaModFix/>
          </a:blip>
          <a:srcRect b="0" l="0" r="0" t="0"/>
          <a:stretch/>
        </p:blipFill>
        <p:spPr>
          <a:xfrm>
            <a:off x="3136127" y="8087981"/>
            <a:ext cx="1063133" cy="1063132"/>
          </a:xfrm>
          <a:prstGeom prst="rect">
            <a:avLst/>
          </a:prstGeom>
          <a:noFill/>
          <a:ln>
            <a:noFill/>
          </a:ln>
        </p:spPr>
      </p:pic>
      <p:pic>
        <p:nvPicPr>
          <p:cNvPr descr="pasted-movie.png" id="624" name="Google Shape;624;p34"/>
          <p:cNvPicPr preferRelativeResize="0"/>
          <p:nvPr/>
        </p:nvPicPr>
        <p:blipFill rotWithShape="1">
          <a:blip r:embed="rId15">
            <a:alphaModFix/>
          </a:blip>
          <a:srcRect b="0" l="0" r="0" t="0"/>
          <a:stretch/>
        </p:blipFill>
        <p:spPr>
          <a:xfrm>
            <a:off x="4245404" y="8087981"/>
            <a:ext cx="1045415" cy="1063132"/>
          </a:xfrm>
          <a:prstGeom prst="rect">
            <a:avLst/>
          </a:prstGeom>
          <a:noFill/>
          <a:ln>
            <a:noFill/>
          </a:ln>
        </p:spPr>
      </p:pic>
      <p:sp>
        <p:nvSpPr>
          <p:cNvPr id="625" name="Google Shape;625;p34"/>
          <p:cNvSpPr/>
          <p:nvPr/>
        </p:nvSpPr>
        <p:spPr>
          <a:xfrm>
            <a:off x="871250" y="5233325"/>
            <a:ext cx="4342800" cy="858000"/>
          </a:xfrm>
          <a:prstGeom prst="roundRect">
            <a:avLst>
              <a:gd fmla="val 8403" name="adj"/>
            </a:avLst>
          </a:prstGeom>
          <a:solidFill>
            <a:srgbClr val="EFEFEF"/>
          </a:solidFill>
          <a:ln cap="flat" cmpd="sng" w="381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626" name="Google Shape;626;p34"/>
          <p:cNvSpPr txBox="1"/>
          <p:nvPr/>
        </p:nvSpPr>
        <p:spPr>
          <a:xfrm>
            <a:off x="1814400" y="5334525"/>
            <a:ext cx="3399600" cy="664200"/>
          </a:xfrm>
          <a:prstGeom prst="rect">
            <a:avLst/>
          </a:prstGeom>
          <a:noFill/>
          <a:ln>
            <a:noFill/>
          </a:ln>
        </p:spPr>
        <p:txBody>
          <a:bodyPr anchorCtr="0" anchor="ctr" bIns="27075" lIns="27075" spcFirstLastPara="1" rIns="27075" wrap="square" tIns="27075">
            <a:spAutoFit/>
          </a:bodyPr>
          <a:lstStyle/>
          <a:p>
            <a:pPr indent="0" lvl="0" marL="0" marR="0" rtl="0" algn="l">
              <a:lnSpc>
                <a:spcPct val="90000"/>
              </a:lnSpc>
              <a:spcBef>
                <a:spcPts val="0"/>
              </a:spcBef>
              <a:spcAft>
                <a:spcPts val="0"/>
              </a:spcAft>
              <a:buClr>
                <a:srgbClr val="000000"/>
              </a:buClr>
              <a:buSzPts val="2600"/>
              <a:buFont typeface="Helvetica Neue"/>
              <a:buNone/>
            </a:pPr>
            <a:r>
              <a:rPr b="0" i="0" lang="en" sz="2200" u="none" cap="none" strike="noStrike">
                <a:solidFill>
                  <a:srgbClr val="000000"/>
                </a:solidFill>
                <a:latin typeface="Helvetica Neue"/>
                <a:ea typeface="Helvetica Neue"/>
                <a:cs typeface="Helvetica Neue"/>
                <a:sym typeface="Helvetica Neue"/>
              </a:rPr>
              <a:t>Fully Controllable </a:t>
            </a:r>
            <a:br>
              <a:rPr b="0" i="0" lang="en" sz="2200" u="none" cap="none" strike="noStrike">
                <a:solidFill>
                  <a:srgbClr val="000000"/>
                </a:solidFill>
                <a:latin typeface="Helvetica Neue"/>
                <a:ea typeface="Helvetica Neue"/>
                <a:cs typeface="Helvetica Neue"/>
                <a:sym typeface="Helvetica Neue"/>
              </a:rPr>
            </a:br>
            <a:r>
              <a:rPr b="0" i="0" lang="en" sz="2200" u="none" cap="none" strike="noStrike">
                <a:solidFill>
                  <a:srgbClr val="000000"/>
                </a:solidFill>
                <a:latin typeface="Helvetica Neue"/>
                <a:ea typeface="Helvetica Neue"/>
                <a:cs typeface="Helvetica Neue"/>
                <a:sym typeface="Helvetica Neue"/>
              </a:rPr>
              <a:t>Local DB &amp; API</a:t>
            </a:r>
            <a:r>
              <a:rPr lang="en" sz="2200">
                <a:latin typeface="Helvetica Neue"/>
                <a:ea typeface="Helvetica Neue"/>
                <a:cs typeface="Helvetica Neue"/>
                <a:sym typeface="Helvetica Neue"/>
              </a:rPr>
              <a:t> </a:t>
            </a:r>
            <a:r>
              <a:rPr b="0" i="0" lang="en" sz="2200" u="none" cap="none" strike="noStrike">
                <a:solidFill>
                  <a:srgbClr val="000000"/>
                </a:solidFill>
                <a:latin typeface="Helvetica Neue"/>
                <a:ea typeface="Helvetica Neue"/>
                <a:cs typeface="Helvetica Neue"/>
                <a:sym typeface="Helvetica Neue"/>
              </a:rPr>
              <a:t>Server</a:t>
            </a:r>
            <a:endParaRPr sz="1000"/>
          </a:p>
        </p:txBody>
      </p:sp>
      <p:pic>
        <p:nvPicPr>
          <p:cNvPr descr="pasted-movie.png" id="627" name="Google Shape;627;p34"/>
          <p:cNvPicPr preferRelativeResize="0"/>
          <p:nvPr/>
        </p:nvPicPr>
        <p:blipFill rotWithShape="1">
          <a:blip r:embed="rId17">
            <a:alphaModFix/>
          </a:blip>
          <a:srcRect b="0" l="0" r="0" t="0"/>
          <a:stretch/>
        </p:blipFill>
        <p:spPr>
          <a:xfrm>
            <a:off x="916636" y="5200603"/>
            <a:ext cx="936495" cy="936500"/>
          </a:xfrm>
          <a:prstGeom prst="rect">
            <a:avLst/>
          </a:prstGeom>
          <a:noFill/>
          <a:ln>
            <a:noFill/>
          </a:ln>
        </p:spPr>
      </p:pic>
      <p:sp>
        <p:nvSpPr>
          <p:cNvPr id="628" name="Google Shape;628;p34"/>
          <p:cNvSpPr/>
          <p:nvPr/>
        </p:nvSpPr>
        <p:spPr>
          <a:xfrm rot="-2023940">
            <a:off x="3783547" y="7180124"/>
            <a:ext cx="902192" cy="87615"/>
          </a:xfrm>
          <a:prstGeom prst="rightArrow">
            <a:avLst>
              <a:gd fmla="val 17974" name="adj1"/>
              <a:gd fmla="val 100547" name="adj2"/>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629" name="Google Shape;629;p34"/>
          <p:cNvSpPr/>
          <p:nvPr/>
        </p:nvSpPr>
        <p:spPr>
          <a:xfrm rot="2582170">
            <a:off x="3829580" y="8107212"/>
            <a:ext cx="755209" cy="143916"/>
          </a:xfrm>
          <a:prstGeom prst="rightArrow">
            <a:avLst>
              <a:gd fmla="val 17974" name="adj1"/>
              <a:gd fmla="val 63171" name="adj2"/>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630" name="Google Shape;630;p34"/>
          <p:cNvSpPr/>
          <p:nvPr/>
        </p:nvSpPr>
        <p:spPr>
          <a:xfrm>
            <a:off x="3646933" y="7067419"/>
            <a:ext cx="1277700" cy="346200"/>
          </a:xfrm>
          <a:prstGeom prst="roundRect">
            <a:avLst>
              <a:gd fmla="val 10162" name="adj"/>
            </a:avLst>
          </a:prstGeom>
          <a:solidFill>
            <a:srgbClr val="DAE8FC"/>
          </a:solidFill>
          <a:ln cap="flat" cmpd="sng" w="127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4C7F"/>
              </a:buClr>
              <a:buSzPts val="1700"/>
              <a:buFont typeface="Helvetica Neue"/>
              <a:buNone/>
            </a:pPr>
            <a:r>
              <a:rPr b="0" i="0" lang="en" sz="1700" u="none" cap="none" strike="noStrike">
                <a:solidFill>
                  <a:srgbClr val="004C7F"/>
                </a:solidFill>
                <a:latin typeface="Helvetica Neue"/>
                <a:ea typeface="Helvetica Neue"/>
                <a:cs typeface="Helvetica Neue"/>
                <a:sym typeface="Helvetica Neue"/>
              </a:rPr>
              <a:t>Roommate</a:t>
            </a:r>
            <a:endParaRPr/>
          </a:p>
        </p:txBody>
      </p:sp>
      <p:sp>
        <p:nvSpPr>
          <p:cNvPr id="631" name="Google Shape;631;p34"/>
          <p:cNvSpPr/>
          <p:nvPr/>
        </p:nvSpPr>
        <p:spPr>
          <a:xfrm>
            <a:off x="3621533" y="7954698"/>
            <a:ext cx="1013700" cy="347700"/>
          </a:xfrm>
          <a:prstGeom prst="roundRect">
            <a:avLst>
              <a:gd fmla="val 11815" name="adj"/>
            </a:avLst>
          </a:prstGeom>
          <a:solidFill>
            <a:srgbClr val="DAE8FC"/>
          </a:solidFill>
          <a:ln cap="flat" cmpd="sng" w="127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4C7F"/>
              </a:buClr>
              <a:buSzPts val="1700"/>
              <a:buFont typeface="Helvetica Neue"/>
              <a:buNone/>
            </a:pPr>
            <a:r>
              <a:rPr b="0" i="0" lang="en" sz="1700" u="none" cap="none" strike="noStrike">
                <a:solidFill>
                  <a:srgbClr val="004C7F"/>
                </a:solidFill>
                <a:latin typeface="Helvetica Neue"/>
                <a:ea typeface="Helvetica Neue"/>
                <a:cs typeface="Helvetica Neue"/>
                <a:sym typeface="Helvetica Neue"/>
              </a:rPr>
              <a:t>Manager</a:t>
            </a:r>
            <a:endParaRPr/>
          </a:p>
        </p:txBody>
      </p:sp>
      <p:grpSp>
        <p:nvGrpSpPr>
          <p:cNvPr id="632" name="Google Shape;632;p34"/>
          <p:cNvGrpSpPr/>
          <p:nvPr/>
        </p:nvGrpSpPr>
        <p:grpSpPr>
          <a:xfrm>
            <a:off x="230788" y="5891300"/>
            <a:ext cx="3024463" cy="1268600"/>
            <a:chOff x="597063" y="8729925"/>
            <a:chExt cx="3024463" cy="1268600"/>
          </a:xfrm>
        </p:grpSpPr>
        <p:sp>
          <p:nvSpPr>
            <p:cNvPr id="633" name="Google Shape;633;p34"/>
            <p:cNvSpPr/>
            <p:nvPr/>
          </p:nvSpPr>
          <p:spPr>
            <a:xfrm>
              <a:off x="769125" y="8984825"/>
              <a:ext cx="2852400" cy="1013700"/>
            </a:xfrm>
            <a:prstGeom prst="wedgeRoundRectCallout">
              <a:avLst>
                <a:gd fmla="val 57176" name="adj1"/>
                <a:gd fmla="val 39903" name="adj2"/>
                <a:gd fmla="val 0" name="adj3"/>
              </a:avLst>
            </a:prstGeom>
            <a:solidFill>
              <a:srgbClr val="FFCCE6"/>
            </a:solidFill>
            <a:ln cap="flat" cmpd="sng" w="25400">
              <a:solidFill>
                <a:srgbClr val="950D5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chemeClr val="lt1"/>
                  </a:solidFill>
                  <a:latin typeface="Helvetica Neue"/>
                  <a:ea typeface="Helvetica Neue"/>
                  <a:cs typeface="Helvetica Neue"/>
                  <a:sym typeface="Helvetica Neue"/>
                </a:rPr>
                <a:t>    </a:t>
              </a:r>
              <a:r>
                <a:rPr lang="en" sz="2000">
                  <a:solidFill>
                    <a:srgbClr val="950D51"/>
                  </a:solidFill>
                  <a:latin typeface="Helvetica Neue"/>
                  <a:ea typeface="Helvetica Neue"/>
                  <a:cs typeface="Helvetica Neue"/>
                  <a:sym typeface="Helvetica Neue"/>
                </a:rPr>
                <a:t>[phone.message]</a:t>
              </a:r>
              <a:endParaRPr sz="1700">
                <a:solidFill>
                  <a:schemeClr val="dk1"/>
                </a:solidFill>
              </a:endParaRPr>
            </a:p>
            <a:p>
              <a:pPr indent="0" lvl="0" marL="0" rtl="0" algn="ctr">
                <a:spcBef>
                  <a:spcPts val="0"/>
                </a:spcBef>
                <a:spcAft>
                  <a:spcPts val="0"/>
                </a:spcAft>
                <a:buNone/>
              </a:pPr>
              <a:br>
                <a:rPr lang="en" sz="500">
                  <a:solidFill>
                    <a:schemeClr val="dk1"/>
                  </a:solidFill>
                  <a:latin typeface="Helvetica Neue"/>
                  <a:ea typeface="Helvetica Neue"/>
                  <a:cs typeface="Helvetica Neue"/>
                  <a:sym typeface="Helvetica Neue"/>
                </a:rPr>
              </a:br>
              <a:r>
                <a:rPr lang="en" sz="1700">
                  <a:solidFill>
                    <a:schemeClr val="dk1"/>
                  </a:solidFill>
                  <a:latin typeface="Helvetica Neue"/>
                  <a:ea typeface="Helvetica Neue"/>
                  <a:cs typeface="Helvetica Neue"/>
                  <a:sym typeface="Helvetica Neue"/>
                </a:rPr>
                <a:t>Hey Roomie, have </a:t>
              </a:r>
              <a:br>
                <a:rPr lang="en" sz="1700">
                  <a:solidFill>
                    <a:schemeClr val="dk1"/>
                  </a:solidFill>
                  <a:latin typeface="Helvetica Neue"/>
                  <a:ea typeface="Helvetica Neue"/>
                  <a:cs typeface="Helvetica Neue"/>
                  <a:sym typeface="Helvetica Neue"/>
                </a:rPr>
              </a:br>
              <a:r>
                <a:rPr lang="en" sz="1700">
                  <a:solidFill>
                    <a:schemeClr val="dk1"/>
                  </a:solidFill>
                  <a:latin typeface="Helvetica Neue"/>
                  <a:ea typeface="Helvetica Neue"/>
                  <a:cs typeface="Helvetica Neue"/>
                  <a:sym typeface="Helvetica Neue"/>
                </a:rPr>
                <a:t>you seen my car keys?</a:t>
              </a:r>
              <a:endParaRPr/>
            </a:p>
          </p:txBody>
        </p:sp>
        <p:pic>
          <p:nvPicPr>
            <p:cNvPr descr="pasted-movie.png" id="634" name="Google Shape;634;p34"/>
            <p:cNvPicPr preferRelativeResize="0"/>
            <p:nvPr/>
          </p:nvPicPr>
          <p:blipFill rotWithShape="1">
            <a:blip r:embed="rId18">
              <a:alphaModFix/>
            </a:blip>
            <a:srcRect b="0" l="0" r="0" t="0"/>
            <a:stretch/>
          </p:blipFill>
          <p:spPr>
            <a:xfrm>
              <a:off x="597063" y="8729925"/>
              <a:ext cx="1045425" cy="1045425"/>
            </a:xfrm>
            <a:prstGeom prst="rect">
              <a:avLst/>
            </a:prstGeom>
            <a:noFill/>
            <a:ln>
              <a:noFill/>
            </a:ln>
          </p:spPr>
        </p:pic>
      </p:grpSp>
      <p:grpSp>
        <p:nvGrpSpPr>
          <p:cNvPr id="635" name="Google Shape;635;p34"/>
          <p:cNvGrpSpPr/>
          <p:nvPr/>
        </p:nvGrpSpPr>
        <p:grpSpPr>
          <a:xfrm>
            <a:off x="402850" y="8432200"/>
            <a:ext cx="2852400" cy="1013700"/>
            <a:chOff x="479050" y="8432200"/>
            <a:chExt cx="2852400" cy="1013700"/>
          </a:xfrm>
        </p:grpSpPr>
        <p:sp>
          <p:nvSpPr>
            <p:cNvPr id="636" name="Google Shape;636;p34"/>
            <p:cNvSpPr/>
            <p:nvPr/>
          </p:nvSpPr>
          <p:spPr>
            <a:xfrm>
              <a:off x="479050" y="8432200"/>
              <a:ext cx="2852400" cy="1013700"/>
            </a:xfrm>
            <a:prstGeom prst="wedgeRoundRectCallout">
              <a:avLst>
                <a:gd fmla="val 57490" name="adj1"/>
                <a:gd fmla="val -50101" name="adj2"/>
                <a:gd fmla="val 0" name="adj3"/>
              </a:avLst>
            </a:prstGeom>
            <a:solidFill>
              <a:srgbClr val="FFCCE6"/>
            </a:solidFill>
            <a:ln cap="flat" cmpd="sng" w="25400">
              <a:solidFill>
                <a:srgbClr val="950D5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lt1"/>
                </a:buClr>
                <a:buSzPts val="1700"/>
                <a:buFont typeface="Helvetica Neue"/>
                <a:buNone/>
              </a:pPr>
              <a:r>
                <a:rPr lang="en" sz="1700">
                  <a:solidFill>
                    <a:schemeClr val="lt1"/>
                  </a:solidFill>
                  <a:latin typeface="Helvetica Neue"/>
                  <a:ea typeface="Helvetica Neue"/>
                  <a:cs typeface="Helvetica Neue"/>
                  <a:sym typeface="Helvetica Neue"/>
                </a:rPr>
                <a:t>       </a:t>
              </a:r>
              <a:r>
                <a:rPr lang="en" sz="2000">
                  <a:solidFill>
                    <a:srgbClr val="950D51"/>
                  </a:solidFill>
                  <a:latin typeface="Helvetica Neue"/>
                  <a:ea typeface="Helvetica Neue"/>
                  <a:cs typeface="Helvetica Neue"/>
                  <a:sym typeface="Helvetica Neue"/>
                </a:rPr>
                <a:t>[gmail.send_email]</a:t>
              </a:r>
              <a:endParaRPr sz="2000">
                <a:solidFill>
                  <a:schemeClr val="dk1"/>
                </a:solidFill>
              </a:endParaRPr>
            </a:p>
            <a:p>
              <a:pPr indent="0" lvl="0" marL="0" rtl="0" algn="ctr">
                <a:spcBef>
                  <a:spcPts val="0"/>
                </a:spcBef>
                <a:spcAft>
                  <a:spcPts val="0"/>
                </a:spcAft>
                <a:buNone/>
              </a:pPr>
              <a:br>
                <a:rPr lang="en" sz="500">
                  <a:solidFill>
                    <a:schemeClr val="dk1"/>
                  </a:solidFill>
                  <a:latin typeface="Helvetica Neue"/>
                  <a:ea typeface="Helvetica Neue"/>
                  <a:cs typeface="Helvetica Neue"/>
                  <a:sym typeface="Helvetica Neue"/>
                </a:rPr>
              </a:br>
              <a:r>
                <a:rPr lang="en" sz="1700">
                  <a:solidFill>
                    <a:schemeClr val="dk1"/>
                  </a:solidFill>
                  <a:latin typeface="Helvetica Neue"/>
                  <a:ea typeface="Helvetica Neue"/>
                  <a:cs typeface="Helvetica Neue"/>
                  <a:sym typeface="Helvetica Neue"/>
                </a:rPr>
                <a:t>Can you approve my </a:t>
              </a:r>
              <a:br>
                <a:rPr lang="en" sz="1700">
                  <a:solidFill>
                    <a:schemeClr val="dk1"/>
                  </a:solidFill>
                  <a:latin typeface="Helvetica Neue"/>
                  <a:ea typeface="Helvetica Neue"/>
                  <a:cs typeface="Helvetica Neue"/>
                  <a:sym typeface="Helvetica Neue"/>
                </a:rPr>
              </a:br>
              <a:r>
                <a:rPr lang="en" sz="1700">
                  <a:solidFill>
                    <a:schemeClr val="dk1"/>
                  </a:solidFill>
                  <a:latin typeface="Helvetica Neue"/>
                  <a:ea typeface="Helvetica Neue"/>
                  <a:cs typeface="Helvetica Neue"/>
                  <a:sym typeface="Helvetica Neue"/>
                </a:rPr>
                <a:t>leave for tomorrow?</a:t>
              </a:r>
              <a:endParaRPr sz="1700">
                <a:solidFill>
                  <a:schemeClr val="lt1"/>
                </a:solidFill>
                <a:latin typeface="Helvetica Neue"/>
                <a:ea typeface="Helvetica Neue"/>
                <a:cs typeface="Helvetica Neue"/>
                <a:sym typeface="Helvetica Neue"/>
              </a:endParaRPr>
            </a:p>
          </p:txBody>
        </p:sp>
        <p:pic>
          <p:nvPicPr>
            <p:cNvPr descr="pasted-movie.png" id="637" name="Google Shape;637;p34"/>
            <p:cNvPicPr preferRelativeResize="0"/>
            <p:nvPr/>
          </p:nvPicPr>
          <p:blipFill rotWithShape="1">
            <a:blip r:embed="rId11">
              <a:alphaModFix/>
            </a:blip>
            <a:srcRect b="30291" l="24340" r="29587" t="30303"/>
            <a:stretch/>
          </p:blipFill>
          <p:spPr>
            <a:xfrm>
              <a:off x="597309" y="8525196"/>
              <a:ext cx="382590" cy="284148"/>
            </a:xfrm>
            <a:custGeom>
              <a:rect b="b" l="l" r="r" t="t"/>
              <a:pathLst>
                <a:path extrusionOk="0" h="21600" w="21600">
                  <a:moveTo>
                    <a:pt x="2196" y="0"/>
                  </a:moveTo>
                  <a:cubicBezTo>
                    <a:pt x="32" y="0"/>
                    <a:pt x="0" y="205"/>
                    <a:pt x="0" y="10981"/>
                  </a:cubicBezTo>
                  <a:cubicBezTo>
                    <a:pt x="0" y="17903"/>
                    <a:pt x="114" y="20728"/>
                    <a:pt x="381" y="21087"/>
                  </a:cubicBezTo>
                  <a:cubicBezTo>
                    <a:pt x="601" y="21384"/>
                    <a:pt x="1662" y="21600"/>
                    <a:pt x="3002" y="21600"/>
                  </a:cubicBezTo>
                  <a:lnTo>
                    <a:pt x="5243" y="21600"/>
                  </a:lnTo>
                  <a:lnTo>
                    <a:pt x="5243" y="16381"/>
                  </a:lnTo>
                  <a:lnTo>
                    <a:pt x="5243" y="11162"/>
                  </a:lnTo>
                  <a:lnTo>
                    <a:pt x="6565" y="12459"/>
                  </a:lnTo>
                  <a:cubicBezTo>
                    <a:pt x="7286" y="13166"/>
                    <a:pt x="8494" y="14384"/>
                    <a:pt x="9276" y="15174"/>
                  </a:cubicBezTo>
                  <a:lnTo>
                    <a:pt x="10710" y="16592"/>
                  </a:lnTo>
                  <a:lnTo>
                    <a:pt x="13444" y="13968"/>
                  </a:lnTo>
                  <a:lnTo>
                    <a:pt x="16200" y="11313"/>
                  </a:lnTo>
                  <a:lnTo>
                    <a:pt x="16290" y="16441"/>
                  </a:lnTo>
                  <a:lnTo>
                    <a:pt x="16357" y="21600"/>
                  </a:lnTo>
                  <a:lnTo>
                    <a:pt x="18598" y="21600"/>
                  </a:lnTo>
                  <a:cubicBezTo>
                    <a:pt x="19930" y="21600"/>
                    <a:pt x="20999" y="21383"/>
                    <a:pt x="21219" y="21087"/>
                  </a:cubicBezTo>
                  <a:cubicBezTo>
                    <a:pt x="21485" y="20729"/>
                    <a:pt x="21600" y="17961"/>
                    <a:pt x="21600" y="11222"/>
                  </a:cubicBezTo>
                  <a:cubicBezTo>
                    <a:pt x="21600" y="418"/>
                    <a:pt x="21513" y="0"/>
                    <a:pt x="19404" y="0"/>
                  </a:cubicBezTo>
                  <a:cubicBezTo>
                    <a:pt x="18331" y="0"/>
                    <a:pt x="17699" y="477"/>
                    <a:pt x="14475" y="3771"/>
                  </a:cubicBezTo>
                  <a:lnTo>
                    <a:pt x="10778" y="7542"/>
                  </a:lnTo>
                  <a:lnTo>
                    <a:pt x="7036" y="3771"/>
                  </a:lnTo>
                  <a:cubicBezTo>
                    <a:pt x="3984" y="697"/>
                    <a:pt x="3073" y="0"/>
                    <a:pt x="2196" y="0"/>
                  </a:cubicBezTo>
                  <a:close/>
                </a:path>
              </a:pathLst>
            </a:custGeom>
            <a:noFill/>
            <a:ln>
              <a:noFill/>
            </a:ln>
          </p:spPr>
        </p:pic>
      </p:grpSp>
      <p:sp>
        <p:nvSpPr>
          <p:cNvPr id="638" name="Google Shape;638;p34"/>
          <p:cNvSpPr/>
          <p:nvPr/>
        </p:nvSpPr>
        <p:spPr>
          <a:xfrm>
            <a:off x="5999125" y="7281750"/>
            <a:ext cx="6334200" cy="2001300"/>
          </a:xfrm>
          <a:prstGeom prst="roundRect">
            <a:avLst>
              <a:gd fmla="val 9956" name="adj"/>
            </a:avLst>
          </a:prstGeom>
          <a:solidFill>
            <a:srgbClr val="D9D2E9"/>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5000"/>
              </a:lnSpc>
              <a:spcBef>
                <a:spcPts val="0"/>
              </a:spcBef>
              <a:spcAft>
                <a:spcPts val="0"/>
              </a:spcAft>
              <a:buNone/>
            </a:pPr>
            <a:r>
              <a:rPr lang="en" sz="2900">
                <a:solidFill>
                  <a:schemeClr val="dk1"/>
                </a:solidFill>
                <a:latin typeface="Helvetica Neue"/>
                <a:ea typeface="Helvetica Neue"/>
                <a:cs typeface="Helvetica Neue"/>
                <a:sym typeface="Helvetica Neue"/>
              </a:rPr>
              <a:t>⇒ 106 fictitious </a:t>
            </a:r>
            <a:r>
              <a:rPr b="1" lang="en" sz="2900">
                <a:solidFill>
                  <a:schemeClr val="dk1"/>
                </a:solidFill>
                <a:latin typeface="Helvetica Neue"/>
                <a:ea typeface="Helvetica Neue"/>
                <a:cs typeface="Helvetica Neue"/>
                <a:sym typeface="Helvetica Neue"/>
              </a:rPr>
              <a:t>people</a:t>
            </a:r>
            <a:br>
              <a:rPr lang="en" sz="2900">
                <a:solidFill>
                  <a:schemeClr val="dk1"/>
                </a:solidFill>
                <a:latin typeface="Helvetica Neue"/>
                <a:ea typeface="Helvetica Neue"/>
                <a:cs typeface="Helvetica Neue"/>
                <a:sym typeface="Helvetica Neue"/>
              </a:rPr>
            </a:br>
            <a:r>
              <a:rPr lang="en" sz="2900">
                <a:solidFill>
                  <a:schemeClr val="dk1"/>
                </a:solidFill>
                <a:latin typeface="Helvetica Neue"/>
                <a:ea typeface="Helvetica Neue"/>
                <a:cs typeface="Helvetica Neue"/>
                <a:sym typeface="Helvetica Neue"/>
              </a:rPr>
              <a:t>⇒ Related via various </a:t>
            </a:r>
            <a:r>
              <a:rPr b="1" lang="en" sz="2900">
                <a:solidFill>
                  <a:schemeClr val="dk1"/>
                </a:solidFill>
                <a:latin typeface="Helvetica Neue"/>
                <a:ea typeface="Helvetica Neue"/>
                <a:cs typeface="Helvetica Neue"/>
                <a:sym typeface="Helvetica Neue"/>
              </a:rPr>
              <a:t>relationships</a:t>
            </a:r>
            <a:br>
              <a:rPr lang="en" sz="2900">
                <a:solidFill>
                  <a:schemeClr val="dk1"/>
                </a:solidFill>
                <a:latin typeface="Helvetica Neue"/>
                <a:ea typeface="Helvetica Neue"/>
                <a:cs typeface="Helvetica Neue"/>
                <a:sym typeface="Helvetica Neue"/>
              </a:rPr>
            </a:br>
            <a:r>
              <a:rPr lang="en" sz="2900">
                <a:solidFill>
                  <a:schemeClr val="dk1"/>
                </a:solidFill>
                <a:latin typeface="Helvetica Neue"/>
                <a:ea typeface="Helvetica Neue"/>
                <a:cs typeface="Helvetica Neue"/>
                <a:sym typeface="Helvetica Neue"/>
              </a:rPr>
              <a:t>⇒ Realistic (inter)personal</a:t>
            </a:r>
            <a:br>
              <a:rPr lang="en" sz="2900">
                <a:solidFill>
                  <a:schemeClr val="dk1"/>
                </a:solidFill>
                <a:latin typeface="Helvetica Neue"/>
                <a:ea typeface="Helvetica Neue"/>
                <a:cs typeface="Helvetica Neue"/>
                <a:sym typeface="Helvetica Neue"/>
              </a:rPr>
            </a:br>
            <a:r>
              <a:rPr lang="en" sz="2900">
                <a:solidFill>
                  <a:schemeClr val="dk1"/>
                </a:solidFill>
                <a:latin typeface="Helvetica Neue"/>
                <a:ea typeface="Helvetica Neue"/>
                <a:cs typeface="Helvetica Neue"/>
                <a:sym typeface="Helvetica Neue"/>
              </a:rPr>
              <a:t>    </a:t>
            </a:r>
            <a:r>
              <a:rPr b="1" lang="en" sz="2900">
                <a:solidFill>
                  <a:schemeClr val="dk1"/>
                </a:solidFill>
                <a:latin typeface="Helvetica Neue"/>
                <a:ea typeface="Helvetica Neue"/>
                <a:cs typeface="Helvetica Neue"/>
                <a:sym typeface="Helvetica Neue"/>
              </a:rPr>
              <a:t>digital activities</a:t>
            </a:r>
            <a:endParaRPr sz="2900">
              <a:solidFill>
                <a:schemeClr val="dk1"/>
              </a:solidFill>
              <a:latin typeface="Helvetica Neue"/>
              <a:ea typeface="Helvetica Neue"/>
              <a:cs typeface="Helvetica Neue"/>
              <a:sym typeface="Helvetica Neue"/>
            </a:endParaRPr>
          </a:p>
        </p:txBody>
      </p:sp>
      <p:grpSp>
        <p:nvGrpSpPr>
          <p:cNvPr id="639" name="Google Shape;639;p34"/>
          <p:cNvGrpSpPr/>
          <p:nvPr/>
        </p:nvGrpSpPr>
        <p:grpSpPr>
          <a:xfrm>
            <a:off x="78400" y="7133500"/>
            <a:ext cx="3141200" cy="1109247"/>
            <a:chOff x="78400" y="7133500"/>
            <a:chExt cx="3141200" cy="1109247"/>
          </a:xfrm>
        </p:grpSpPr>
        <p:sp>
          <p:nvSpPr>
            <p:cNvPr id="640" name="Google Shape;640;p34"/>
            <p:cNvSpPr/>
            <p:nvPr/>
          </p:nvSpPr>
          <p:spPr>
            <a:xfrm>
              <a:off x="180750" y="7306225"/>
              <a:ext cx="3038850" cy="936522"/>
            </a:xfrm>
            <a:custGeom>
              <a:rect b="b" l="l" r="r" t="t"/>
              <a:pathLst>
                <a:path extrusionOk="0" h="21600" w="21600">
                  <a:moveTo>
                    <a:pt x="801" y="0"/>
                  </a:moveTo>
                  <a:cubicBezTo>
                    <a:pt x="358" y="0"/>
                    <a:pt x="0" y="948"/>
                    <a:pt x="0" y="2120"/>
                  </a:cubicBezTo>
                  <a:lnTo>
                    <a:pt x="0" y="19472"/>
                  </a:lnTo>
                  <a:cubicBezTo>
                    <a:pt x="0" y="20644"/>
                    <a:pt x="358" y="21600"/>
                    <a:pt x="801" y="21600"/>
                  </a:cubicBezTo>
                  <a:lnTo>
                    <a:pt x="19270" y="21600"/>
                  </a:lnTo>
                  <a:cubicBezTo>
                    <a:pt x="19713" y="21600"/>
                    <a:pt x="20071" y="20644"/>
                    <a:pt x="20071" y="19472"/>
                  </a:cubicBezTo>
                  <a:lnTo>
                    <a:pt x="20071" y="14022"/>
                  </a:lnTo>
                  <a:lnTo>
                    <a:pt x="21600" y="9512"/>
                  </a:lnTo>
                  <a:lnTo>
                    <a:pt x="20071" y="5002"/>
                  </a:lnTo>
                  <a:lnTo>
                    <a:pt x="20071" y="2120"/>
                  </a:lnTo>
                  <a:cubicBezTo>
                    <a:pt x="20071" y="948"/>
                    <a:pt x="19713" y="0"/>
                    <a:pt x="19270" y="0"/>
                  </a:cubicBezTo>
                  <a:lnTo>
                    <a:pt x="801" y="0"/>
                  </a:lnTo>
                  <a:close/>
                </a:path>
              </a:pathLst>
            </a:custGeom>
            <a:solidFill>
              <a:srgbClr val="FFCCE6"/>
            </a:solidFill>
            <a:ln cap="flat" cmpd="sng" w="25400">
              <a:solidFill>
                <a:srgbClr val="950D51"/>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1700"/>
                <a:buFont typeface="Helvetica Neue"/>
                <a:buNone/>
              </a:pPr>
              <a:r>
                <a:rPr b="0" i="0" lang="en" sz="1700" u="none" cap="none" strike="noStrike">
                  <a:solidFill>
                    <a:srgbClr val="FFFFFF"/>
                  </a:solidFill>
                  <a:latin typeface="Helvetica Neue"/>
                  <a:ea typeface="Helvetica Neue"/>
                  <a:cs typeface="Helvetica Neue"/>
                  <a:sym typeface="Helvetica Neue"/>
                </a:rPr>
                <a:t>   </a:t>
              </a:r>
              <a:r>
                <a:rPr b="0" i="0" lang="en" sz="1700" u="none" cap="none" strike="noStrike">
                  <a:solidFill>
                    <a:srgbClr val="FFFFFF"/>
                  </a:solidFill>
                  <a:latin typeface="Helvetica Neue"/>
                  <a:ea typeface="Helvetica Neue"/>
                  <a:cs typeface="Helvetica Neue"/>
                  <a:sym typeface="Helvetica Neue"/>
                </a:rPr>
                <a:t>    </a:t>
              </a:r>
              <a:r>
                <a:rPr b="0" i="0" lang="en" sz="2000" u="none" cap="none" strike="noStrike">
                  <a:solidFill>
                    <a:srgbClr val="950D51"/>
                  </a:solidFill>
                  <a:latin typeface="Helvetica Neue"/>
                  <a:ea typeface="Helvetica Neue"/>
                  <a:cs typeface="Helvetica Neue"/>
                  <a:sym typeface="Helvetica Neue"/>
                </a:rPr>
                <a:t>[amazon.order]</a:t>
              </a:r>
              <a:endParaRPr sz="1700"/>
            </a:p>
            <a:p>
              <a:pPr indent="0" lvl="0" marL="0" marR="0" rtl="0" algn="ctr">
                <a:lnSpc>
                  <a:spcPct val="100000"/>
                </a:lnSpc>
                <a:spcBef>
                  <a:spcPts val="0"/>
                </a:spcBef>
                <a:spcAft>
                  <a:spcPts val="0"/>
                </a:spcAft>
                <a:buClr>
                  <a:srgbClr val="000000"/>
                </a:buClr>
                <a:buSzPts val="500"/>
                <a:buFont typeface="Helvetica Neue"/>
                <a:buNone/>
              </a:pPr>
              <a:br>
                <a:rPr b="0" i="0" lang="en" sz="500" u="none" cap="none" strike="noStrike">
                  <a:solidFill>
                    <a:srgbClr val="000000"/>
                  </a:solidFill>
                  <a:latin typeface="Helvetica Neue"/>
                  <a:ea typeface="Helvetica Neue"/>
                  <a:cs typeface="Helvetica Neue"/>
                  <a:sym typeface="Helvetica Neue"/>
                </a:rPr>
              </a:br>
              <a:r>
                <a:rPr b="0" i="0" lang="en" sz="1700" u="none" cap="none" strike="noStrike">
                  <a:solidFill>
                    <a:srgbClr val="000000"/>
                  </a:solidFill>
                  <a:latin typeface="Helvetica Neue"/>
                  <a:ea typeface="Helvetica Neue"/>
                  <a:cs typeface="Helvetica Neue"/>
                  <a:sym typeface="Helvetica Neue"/>
                </a:rPr>
                <a:t>Ordered two red </a:t>
              </a:r>
              <a:br>
                <a:rPr b="0" i="0" lang="en" sz="1700" u="none" cap="none" strike="noStrike">
                  <a:solidFill>
                    <a:srgbClr val="000000"/>
                  </a:solidFill>
                  <a:latin typeface="Helvetica Neue"/>
                  <a:ea typeface="Helvetica Neue"/>
                  <a:cs typeface="Helvetica Neue"/>
                  <a:sym typeface="Helvetica Neue"/>
                </a:rPr>
              </a:br>
              <a:r>
                <a:rPr b="0" i="0" lang="en" sz="1700" u="none" cap="none" strike="noStrike">
                  <a:solidFill>
                    <a:srgbClr val="000000"/>
                  </a:solidFill>
                  <a:latin typeface="Helvetica Neue"/>
                  <a:ea typeface="Helvetica Neue"/>
                  <a:cs typeface="Helvetica Neue"/>
                  <a:sym typeface="Helvetica Neue"/>
                </a:rPr>
                <a:t>T-shirts for home delivery.</a:t>
              </a:r>
              <a:endParaRPr/>
            </a:p>
          </p:txBody>
        </p:sp>
        <p:pic>
          <p:nvPicPr>
            <p:cNvPr descr="pasted-movie.png" id="641" name="Google Shape;641;p34"/>
            <p:cNvPicPr preferRelativeResize="0"/>
            <p:nvPr/>
          </p:nvPicPr>
          <p:blipFill rotWithShape="1">
            <a:blip r:embed="rId19">
              <a:alphaModFix/>
            </a:blip>
            <a:srcRect b="0" l="0" r="0" t="0"/>
            <a:stretch/>
          </p:blipFill>
          <p:spPr>
            <a:xfrm>
              <a:off x="78400" y="7133500"/>
              <a:ext cx="1013700" cy="1013672"/>
            </a:xfrm>
            <a:prstGeom prst="rect">
              <a:avLst/>
            </a:prstGeom>
            <a:noFill/>
            <a:ln>
              <a:noFill/>
            </a:ln>
          </p:spPr>
        </p:pic>
      </p:grpSp>
      <p:sp>
        <p:nvSpPr>
          <p:cNvPr id="642" name="Google Shape;642;p34"/>
          <p:cNvSpPr/>
          <p:nvPr/>
        </p:nvSpPr>
        <p:spPr>
          <a:xfrm>
            <a:off x="5999125" y="7228325"/>
            <a:ext cx="6334200" cy="2001300"/>
          </a:xfrm>
          <a:prstGeom prst="roundRect">
            <a:avLst>
              <a:gd fmla="val 9956" name="adj"/>
            </a:avLst>
          </a:prstGeom>
          <a:noFill/>
          <a:ln cap="flat" cmpd="sng" w="76200">
            <a:solidFill>
              <a:srgbClr val="FF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2900">
              <a:solidFill>
                <a:schemeClr val="dk1"/>
              </a:solidFill>
              <a:latin typeface="Helvetica Neue"/>
              <a:ea typeface="Helvetica Neue"/>
              <a:cs typeface="Helvetica Neue"/>
              <a:sym typeface="Helvetica Neue"/>
            </a:endParaRPr>
          </a:p>
        </p:txBody>
      </p:sp>
      <p:sp>
        <p:nvSpPr>
          <p:cNvPr id="643" name="Google Shape;643;p34"/>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35"/>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649" name="Google Shape;649;p35"/>
          <p:cNvSpPr/>
          <p:nvPr/>
        </p:nvSpPr>
        <p:spPr>
          <a:xfrm>
            <a:off x="4566754" y="271275"/>
            <a:ext cx="3881100" cy="829500"/>
          </a:xfrm>
          <a:prstGeom prst="roundRect">
            <a:avLst>
              <a:gd fmla="val 4717"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650" name="Google Shape;650;p35"/>
          <p:cNvSpPr/>
          <p:nvPr/>
        </p:nvSpPr>
        <p:spPr>
          <a:xfrm>
            <a:off x="8758973" y="271275"/>
            <a:ext cx="3879300" cy="829500"/>
          </a:xfrm>
          <a:prstGeom prst="roundRect">
            <a:avLst>
              <a:gd fmla="val 441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651" name="Google Shape;651;p35"/>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D</a:t>
            </a:r>
            <a:r>
              <a:rPr lang="en" sz="3100">
                <a:solidFill>
                  <a:schemeClr val="dk1"/>
                </a:solidFill>
                <a:latin typeface="Helvetica Neue"/>
                <a:ea typeface="Helvetica Neue"/>
                <a:cs typeface="Helvetica Neue"/>
                <a:sym typeface="Helvetica Neue"/>
              </a:rPr>
              <a:t>ay-to-day rich &amp; interactive coding tasks developed on Engine </a:t>
            </a:r>
            <a:endParaRPr sz="2200">
              <a:solidFill>
                <a:schemeClr val="dk1"/>
              </a:solidFill>
            </a:endParaRPr>
          </a:p>
        </p:txBody>
      </p:sp>
      <p:sp>
        <p:nvSpPr>
          <p:cNvPr id="652" name="Google Shape;652;p35"/>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36"/>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658" name="Google Shape;658;p36"/>
          <p:cNvSpPr/>
          <p:nvPr/>
        </p:nvSpPr>
        <p:spPr>
          <a:xfrm>
            <a:off x="4566754" y="271275"/>
            <a:ext cx="3881100" cy="829500"/>
          </a:xfrm>
          <a:prstGeom prst="roundRect">
            <a:avLst>
              <a:gd fmla="val 4717"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659" name="Google Shape;659;p36"/>
          <p:cNvSpPr/>
          <p:nvPr/>
        </p:nvSpPr>
        <p:spPr>
          <a:xfrm>
            <a:off x="8758973" y="271275"/>
            <a:ext cx="3879300" cy="829500"/>
          </a:xfrm>
          <a:prstGeom prst="roundRect">
            <a:avLst>
              <a:gd fmla="val 441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660" name="Google Shape;660;p36"/>
          <p:cNvSpPr/>
          <p:nvPr/>
        </p:nvSpPr>
        <p:spPr>
          <a:xfrm>
            <a:off x="493150" y="2648825"/>
            <a:ext cx="2226300" cy="13104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2500"/>
              <a:t>Play Spotify .. with enough songs …</a:t>
            </a:r>
            <a:endParaRPr sz="2500"/>
          </a:p>
        </p:txBody>
      </p:sp>
      <p:sp>
        <p:nvSpPr>
          <p:cNvPr id="661" name="Google Shape;661;p36"/>
          <p:cNvSpPr txBox="1"/>
          <p:nvPr/>
        </p:nvSpPr>
        <p:spPr>
          <a:xfrm>
            <a:off x="609600" y="4038600"/>
            <a:ext cx="16911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Scenario</a:t>
            </a:r>
            <a:endParaRPr b="1" sz="2800"/>
          </a:p>
        </p:txBody>
      </p:sp>
      <p:sp>
        <p:nvSpPr>
          <p:cNvPr id="662" name="Google Shape;662;p36"/>
          <p:cNvSpPr txBox="1"/>
          <p:nvPr/>
        </p:nvSpPr>
        <p:spPr>
          <a:xfrm>
            <a:off x="266700" y="4610100"/>
            <a:ext cx="2667000" cy="131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dk2"/>
                </a:solidFill>
              </a:rPr>
              <a:t>Naturally require rich &amp; interacting coding</a:t>
            </a:r>
            <a:endParaRPr sz="2500">
              <a:solidFill>
                <a:schemeClr val="dk2"/>
              </a:solidFill>
            </a:endParaRPr>
          </a:p>
        </p:txBody>
      </p:sp>
      <p:sp>
        <p:nvSpPr>
          <p:cNvPr id="663" name="Google Shape;663;p36"/>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Day-to-day rich &amp; interactive coding tasks developed on Engine </a:t>
            </a:r>
            <a:endParaRPr sz="2200">
              <a:solidFill>
                <a:schemeClr val="dk1"/>
              </a:solidFill>
            </a:endParaRPr>
          </a:p>
        </p:txBody>
      </p:sp>
      <p:sp>
        <p:nvSpPr>
          <p:cNvPr id="664" name="Google Shape;664;p36"/>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37"/>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670" name="Google Shape;670;p37"/>
          <p:cNvSpPr/>
          <p:nvPr/>
        </p:nvSpPr>
        <p:spPr>
          <a:xfrm>
            <a:off x="4566754" y="271275"/>
            <a:ext cx="3881100" cy="829500"/>
          </a:xfrm>
          <a:prstGeom prst="roundRect">
            <a:avLst>
              <a:gd fmla="val 4717"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671" name="Google Shape;671;p37"/>
          <p:cNvSpPr/>
          <p:nvPr/>
        </p:nvSpPr>
        <p:spPr>
          <a:xfrm>
            <a:off x="8758973" y="271275"/>
            <a:ext cx="3879300" cy="829500"/>
          </a:xfrm>
          <a:prstGeom prst="roundRect">
            <a:avLst>
              <a:gd fmla="val 441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672" name="Google Shape;672;p37"/>
          <p:cNvSpPr/>
          <p:nvPr/>
        </p:nvSpPr>
        <p:spPr>
          <a:xfrm>
            <a:off x="493150" y="2648825"/>
            <a:ext cx="2226300" cy="13104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2500"/>
              <a:t>Play Spotify .. with enough songs …</a:t>
            </a:r>
            <a:endParaRPr sz="2500"/>
          </a:p>
        </p:txBody>
      </p:sp>
      <p:sp>
        <p:nvSpPr>
          <p:cNvPr id="673" name="Google Shape;673;p37"/>
          <p:cNvSpPr txBox="1"/>
          <p:nvPr/>
        </p:nvSpPr>
        <p:spPr>
          <a:xfrm>
            <a:off x="609600" y="4038600"/>
            <a:ext cx="16911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Scenario</a:t>
            </a:r>
            <a:endParaRPr b="1" sz="2800"/>
          </a:p>
        </p:txBody>
      </p:sp>
      <p:pic>
        <p:nvPicPr>
          <p:cNvPr id="674" name="Google Shape;674;p37"/>
          <p:cNvPicPr preferRelativeResize="0"/>
          <p:nvPr/>
        </p:nvPicPr>
        <p:blipFill>
          <a:blip r:embed="rId3">
            <a:alphaModFix/>
          </a:blip>
          <a:stretch>
            <a:fillRect/>
          </a:stretch>
        </p:blipFill>
        <p:spPr>
          <a:xfrm>
            <a:off x="383199" y="6024326"/>
            <a:ext cx="829500" cy="829500"/>
          </a:xfrm>
          <a:prstGeom prst="rect">
            <a:avLst/>
          </a:prstGeom>
          <a:noFill/>
          <a:ln>
            <a:noFill/>
          </a:ln>
        </p:spPr>
      </p:pic>
      <p:cxnSp>
        <p:nvCxnSpPr>
          <p:cNvPr id="675" name="Google Shape;675;p37"/>
          <p:cNvCxnSpPr/>
          <p:nvPr/>
        </p:nvCxnSpPr>
        <p:spPr>
          <a:xfrm>
            <a:off x="1026625" y="5319625"/>
            <a:ext cx="1408500" cy="0"/>
          </a:xfrm>
          <a:prstGeom prst="straightConnector1">
            <a:avLst/>
          </a:prstGeom>
          <a:noFill/>
          <a:ln cap="flat" cmpd="sng" w="38100">
            <a:solidFill>
              <a:schemeClr val="dk1"/>
            </a:solidFill>
            <a:prstDash val="solid"/>
            <a:round/>
            <a:headEnd len="med" w="med" type="none"/>
            <a:tailEnd len="med" w="med" type="triangle"/>
          </a:ln>
        </p:spPr>
      </p:cxnSp>
      <p:cxnSp>
        <p:nvCxnSpPr>
          <p:cNvPr id="676" name="Google Shape;676;p37"/>
          <p:cNvCxnSpPr/>
          <p:nvPr/>
        </p:nvCxnSpPr>
        <p:spPr>
          <a:xfrm>
            <a:off x="1026625" y="4659025"/>
            <a:ext cx="0" cy="664200"/>
          </a:xfrm>
          <a:prstGeom prst="straightConnector1">
            <a:avLst/>
          </a:prstGeom>
          <a:noFill/>
          <a:ln cap="flat" cmpd="sng" w="38100">
            <a:solidFill>
              <a:schemeClr val="dk1"/>
            </a:solidFill>
            <a:prstDash val="solid"/>
            <a:round/>
            <a:headEnd len="med" w="med" type="none"/>
            <a:tailEnd len="med" w="med" type="none"/>
          </a:ln>
        </p:spPr>
      </p:cxnSp>
      <p:sp>
        <p:nvSpPr>
          <p:cNvPr id="677" name="Google Shape;677;p37"/>
          <p:cNvSpPr txBox="1"/>
          <p:nvPr/>
        </p:nvSpPr>
        <p:spPr>
          <a:xfrm rot="800">
            <a:off x="1114450" y="4703475"/>
            <a:ext cx="1288500" cy="57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999999"/>
                </a:solidFill>
              </a:rPr>
              <a:t>ground</a:t>
            </a:r>
            <a:endParaRPr sz="2600">
              <a:solidFill>
                <a:srgbClr val="999999"/>
              </a:solidFill>
            </a:endParaRPr>
          </a:p>
        </p:txBody>
      </p:sp>
      <p:sp>
        <p:nvSpPr>
          <p:cNvPr id="678" name="Google Shape;678;p37"/>
          <p:cNvSpPr/>
          <p:nvPr/>
        </p:nvSpPr>
        <p:spPr>
          <a:xfrm>
            <a:off x="279875" y="4843375"/>
            <a:ext cx="610500" cy="385800"/>
          </a:xfrm>
          <a:prstGeom prst="roundRect">
            <a:avLst>
              <a:gd fmla="val 24339" name="adj"/>
            </a:avLst>
          </a:prstGeom>
          <a:solidFill>
            <a:srgbClr val="FBAB0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chemeClr val="lt1"/>
                </a:solidFill>
                <a:latin typeface="Helvetica Neue"/>
                <a:ea typeface="Helvetica Neue"/>
                <a:cs typeface="Helvetica Neue"/>
                <a:sym typeface="Helvetica Neue"/>
              </a:rPr>
              <a:t>3x</a:t>
            </a:r>
            <a:endParaRPr/>
          </a:p>
        </p:txBody>
      </p:sp>
      <p:sp>
        <p:nvSpPr>
          <p:cNvPr id="679" name="Google Shape;679;p37"/>
          <p:cNvSpPr txBox="1"/>
          <p:nvPr/>
        </p:nvSpPr>
        <p:spPr>
          <a:xfrm>
            <a:off x="1223050" y="5935975"/>
            <a:ext cx="1920300" cy="91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1"/>
                </a:solidFill>
              </a:rPr>
              <a:t>Generator Code</a:t>
            </a:r>
            <a:endParaRPr b="1" sz="2600">
              <a:solidFill>
                <a:schemeClr val="dk1"/>
              </a:solidFill>
            </a:endParaRPr>
          </a:p>
        </p:txBody>
      </p:sp>
      <p:sp>
        <p:nvSpPr>
          <p:cNvPr id="680" name="Google Shape;680;p37"/>
          <p:cNvSpPr txBox="1"/>
          <p:nvPr/>
        </p:nvSpPr>
        <p:spPr>
          <a:xfrm rot="-5400000">
            <a:off x="2291950" y="4807950"/>
            <a:ext cx="1046400" cy="66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Task</a:t>
            </a:r>
            <a:endParaRPr b="1" sz="2800">
              <a:solidFill>
                <a:schemeClr val="dk1"/>
              </a:solidFill>
            </a:endParaRPr>
          </a:p>
        </p:txBody>
      </p:sp>
      <p:sp>
        <p:nvSpPr>
          <p:cNvPr id="681" name="Google Shape;681;p37"/>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Day-to-day rich &amp; interactive coding tasks developed on Engine </a:t>
            </a:r>
            <a:endParaRPr sz="2200">
              <a:solidFill>
                <a:schemeClr val="dk1"/>
              </a:solidFill>
            </a:endParaRPr>
          </a:p>
        </p:txBody>
      </p:sp>
      <p:sp>
        <p:nvSpPr>
          <p:cNvPr id="682" name="Google Shape;682;p37"/>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38"/>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688" name="Google Shape;688;p38"/>
          <p:cNvSpPr/>
          <p:nvPr/>
        </p:nvSpPr>
        <p:spPr>
          <a:xfrm>
            <a:off x="4566754" y="271275"/>
            <a:ext cx="3881100" cy="829500"/>
          </a:xfrm>
          <a:prstGeom prst="roundRect">
            <a:avLst>
              <a:gd fmla="val 4717"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689" name="Google Shape;689;p38"/>
          <p:cNvSpPr/>
          <p:nvPr/>
        </p:nvSpPr>
        <p:spPr>
          <a:xfrm>
            <a:off x="8758973" y="271275"/>
            <a:ext cx="3879300" cy="829500"/>
          </a:xfrm>
          <a:prstGeom prst="roundRect">
            <a:avLst>
              <a:gd fmla="val 441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690" name="Google Shape;690;p38"/>
          <p:cNvSpPr txBox="1"/>
          <p:nvPr/>
        </p:nvSpPr>
        <p:spPr>
          <a:xfrm>
            <a:off x="6449050" y="5686025"/>
            <a:ext cx="3680400" cy="14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World State</a:t>
            </a:r>
            <a:br>
              <a:rPr lang="en" sz="2800">
                <a:solidFill>
                  <a:schemeClr val="dk1"/>
                </a:solidFill>
              </a:rPr>
            </a:br>
            <a:r>
              <a:rPr lang="en" sz="2600">
                <a:solidFill>
                  <a:schemeClr val="dk1"/>
                </a:solidFill>
              </a:rPr>
              <a:t>The Initial DB State &amp;</a:t>
            </a:r>
            <a:br>
              <a:rPr lang="en" sz="2600">
                <a:solidFill>
                  <a:schemeClr val="dk1"/>
                </a:solidFill>
              </a:rPr>
            </a:br>
            <a:r>
              <a:rPr lang="en" sz="2600">
                <a:solidFill>
                  <a:schemeClr val="dk1"/>
                </a:solidFill>
              </a:rPr>
              <a:t>Time Now in World</a:t>
            </a:r>
            <a:endParaRPr b="1" sz="2600">
              <a:solidFill>
                <a:schemeClr val="dk1"/>
              </a:solidFill>
            </a:endParaRPr>
          </a:p>
        </p:txBody>
      </p:sp>
      <p:sp>
        <p:nvSpPr>
          <p:cNvPr id="691" name="Google Shape;691;p38"/>
          <p:cNvSpPr/>
          <p:nvPr/>
        </p:nvSpPr>
        <p:spPr>
          <a:xfrm>
            <a:off x="4248675" y="4295425"/>
            <a:ext cx="1691100" cy="13104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t/>
            </a:r>
            <a:endParaRPr sz="1800"/>
          </a:p>
        </p:txBody>
      </p:sp>
      <p:sp>
        <p:nvSpPr>
          <p:cNvPr id="692" name="Google Shape;692;p38"/>
          <p:cNvSpPr/>
          <p:nvPr/>
        </p:nvSpPr>
        <p:spPr>
          <a:xfrm>
            <a:off x="6970750" y="4277425"/>
            <a:ext cx="2706000" cy="13104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t/>
            </a:r>
            <a:endParaRPr sz="1800"/>
          </a:p>
        </p:txBody>
      </p:sp>
      <p:pic>
        <p:nvPicPr>
          <p:cNvPr descr="pasted-movie.png" id="693" name="Google Shape;693;p38"/>
          <p:cNvPicPr preferRelativeResize="0"/>
          <p:nvPr/>
        </p:nvPicPr>
        <p:blipFill rotWithShape="1">
          <a:blip r:embed="rId3">
            <a:alphaModFix/>
          </a:blip>
          <a:srcRect b="0" l="0" r="0" t="0"/>
          <a:stretch/>
        </p:blipFill>
        <p:spPr>
          <a:xfrm>
            <a:off x="4497475" y="4268200"/>
            <a:ext cx="1288475" cy="1310314"/>
          </a:xfrm>
          <a:prstGeom prst="rect">
            <a:avLst/>
          </a:prstGeom>
          <a:noFill/>
          <a:ln>
            <a:noFill/>
          </a:ln>
        </p:spPr>
      </p:pic>
      <p:pic>
        <p:nvPicPr>
          <p:cNvPr id="694" name="Google Shape;694;p38"/>
          <p:cNvPicPr preferRelativeResize="0"/>
          <p:nvPr/>
        </p:nvPicPr>
        <p:blipFill>
          <a:blip r:embed="rId4">
            <a:alphaModFix/>
          </a:blip>
          <a:stretch>
            <a:fillRect/>
          </a:stretch>
        </p:blipFill>
        <p:spPr>
          <a:xfrm>
            <a:off x="7190675" y="4475536"/>
            <a:ext cx="936527" cy="936527"/>
          </a:xfrm>
          <a:prstGeom prst="rect">
            <a:avLst/>
          </a:prstGeom>
          <a:noFill/>
          <a:ln>
            <a:noFill/>
          </a:ln>
        </p:spPr>
      </p:pic>
      <p:pic>
        <p:nvPicPr>
          <p:cNvPr id="695" name="Google Shape;695;p38"/>
          <p:cNvPicPr preferRelativeResize="0"/>
          <p:nvPr/>
        </p:nvPicPr>
        <p:blipFill>
          <a:blip r:embed="rId5">
            <a:alphaModFix/>
          </a:blip>
          <a:stretch>
            <a:fillRect/>
          </a:stretch>
        </p:blipFill>
        <p:spPr>
          <a:xfrm>
            <a:off x="8363350" y="4420600"/>
            <a:ext cx="1046400" cy="1046400"/>
          </a:xfrm>
          <a:prstGeom prst="rect">
            <a:avLst/>
          </a:prstGeom>
          <a:noFill/>
          <a:ln>
            <a:noFill/>
          </a:ln>
        </p:spPr>
      </p:pic>
      <p:sp>
        <p:nvSpPr>
          <p:cNvPr id="696" name="Google Shape;696;p38"/>
          <p:cNvSpPr txBox="1"/>
          <p:nvPr/>
        </p:nvSpPr>
        <p:spPr>
          <a:xfrm>
            <a:off x="3248650" y="5686025"/>
            <a:ext cx="3680400" cy="14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Supervisor</a:t>
            </a:r>
            <a:br>
              <a:rPr lang="en" sz="2800">
                <a:solidFill>
                  <a:schemeClr val="dk1"/>
                </a:solidFill>
              </a:rPr>
            </a:br>
            <a:r>
              <a:rPr lang="en" sz="2600">
                <a:solidFill>
                  <a:schemeClr val="dk1"/>
                </a:solidFill>
              </a:rPr>
              <a:t>Person in AppWorld</a:t>
            </a:r>
            <a:br>
              <a:rPr lang="en" sz="2600">
                <a:solidFill>
                  <a:schemeClr val="dk1"/>
                </a:solidFill>
              </a:rPr>
            </a:br>
            <a:r>
              <a:rPr lang="en" sz="2600">
                <a:solidFill>
                  <a:schemeClr val="dk1"/>
                </a:solidFill>
              </a:rPr>
              <a:t>assigning the task</a:t>
            </a:r>
            <a:endParaRPr b="1" sz="2600">
              <a:solidFill>
                <a:schemeClr val="dk1"/>
              </a:solidFill>
            </a:endParaRPr>
          </a:p>
        </p:txBody>
      </p:sp>
      <p:sp>
        <p:nvSpPr>
          <p:cNvPr id="697" name="Google Shape;697;p38"/>
          <p:cNvSpPr/>
          <p:nvPr/>
        </p:nvSpPr>
        <p:spPr>
          <a:xfrm>
            <a:off x="3227350" y="2505425"/>
            <a:ext cx="420000" cy="4885200"/>
          </a:xfrm>
          <a:prstGeom prst="leftBrace">
            <a:avLst>
              <a:gd fmla="val 50000" name="adj1"/>
              <a:gd fmla="val 5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8" name="Google Shape;698;p38"/>
          <p:cNvSpPr txBox="1"/>
          <p:nvPr/>
        </p:nvSpPr>
        <p:spPr>
          <a:xfrm>
            <a:off x="4026375" y="3400025"/>
            <a:ext cx="5646900" cy="71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Instruction</a:t>
            </a:r>
            <a:endParaRPr b="1" sz="2800">
              <a:solidFill>
                <a:schemeClr val="dk1"/>
              </a:solidFill>
            </a:endParaRPr>
          </a:p>
        </p:txBody>
      </p:sp>
      <p:sp>
        <p:nvSpPr>
          <p:cNvPr id="699" name="Google Shape;699;p38"/>
          <p:cNvSpPr/>
          <p:nvPr/>
        </p:nvSpPr>
        <p:spPr>
          <a:xfrm>
            <a:off x="4067650" y="2655050"/>
            <a:ext cx="5646900" cy="711600"/>
          </a:xfrm>
          <a:prstGeom prst="roundRect">
            <a:avLst>
              <a:gd fmla="val 9127" name="adj"/>
            </a:avLst>
          </a:prstGeom>
          <a:noFill/>
          <a:ln cap="flat" cmpd="sng" w="19050">
            <a:solidFill>
              <a:srgbClr val="212121"/>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0" i="0" lang="en" sz="2800" u="none" cap="none" strike="noStrike">
                <a:solidFill>
                  <a:schemeClr val="dk1"/>
                </a:solidFill>
                <a:latin typeface="Helvetica Neue"/>
                <a:ea typeface="Helvetica Neue"/>
                <a:cs typeface="Helvetica Neue"/>
                <a:sym typeface="Helvetica Neue"/>
              </a:rPr>
              <a:t>Play my </a:t>
            </a:r>
            <a:r>
              <a:rPr i="0" lang="en" sz="2800" u="none" cap="none" strike="noStrike">
                <a:solidFill>
                  <a:schemeClr val="dk1"/>
                </a:solidFill>
                <a:latin typeface="Helvetica Neue"/>
                <a:ea typeface="Helvetica Neue"/>
                <a:cs typeface="Helvetica Neue"/>
                <a:sym typeface="Helvetica Neue"/>
              </a:rPr>
              <a:t>Spotify</a:t>
            </a:r>
            <a:r>
              <a:rPr b="0" i="0" lang="en" sz="2800" u="none" cap="none" strike="noStrike">
                <a:solidFill>
                  <a:schemeClr val="dk1"/>
                </a:solidFill>
                <a:latin typeface="Helvetica Neue"/>
                <a:ea typeface="Helvetica Neue"/>
                <a:cs typeface="Helvetica Neue"/>
                <a:sym typeface="Helvetica Neue"/>
              </a:rPr>
              <a:t> playlist with </a:t>
            </a:r>
            <a:r>
              <a:rPr lang="en" sz="2800">
                <a:solidFill>
                  <a:schemeClr val="dk1"/>
                </a:solidFill>
                <a:latin typeface="Helvetica Neue"/>
                <a:ea typeface="Helvetica Neue"/>
                <a:cs typeface="Helvetica Neue"/>
                <a:sym typeface="Helvetica Neue"/>
              </a:rPr>
              <a:t>…</a:t>
            </a:r>
            <a:endParaRPr sz="2800">
              <a:solidFill>
                <a:schemeClr val="dk1"/>
              </a:solidFill>
            </a:endParaRPr>
          </a:p>
        </p:txBody>
      </p:sp>
      <p:sp>
        <p:nvSpPr>
          <p:cNvPr id="700" name="Google Shape;700;p38"/>
          <p:cNvSpPr/>
          <p:nvPr/>
        </p:nvSpPr>
        <p:spPr>
          <a:xfrm>
            <a:off x="493150" y="2648825"/>
            <a:ext cx="2226300" cy="13104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2500"/>
              <a:t>Play Spotify .. with enough songs …</a:t>
            </a:r>
            <a:endParaRPr sz="2500"/>
          </a:p>
        </p:txBody>
      </p:sp>
      <p:sp>
        <p:nvSpPr>
          <p:cNvPr id="701" name="Google Shape;701;p38"/>
          <p:cNvSpPr txBox="1"/>
          <p:nvPr/>
        </p:nvSpPr>
        <p:spPr>
          <a:xfrm>
            <a:off x="609600" y="4038600"/>
            <a:ext cx="16911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Scenario</a:t>
            </a:r>
            <a:endParaRPr b="1" sz="2800"/>
          </a:p>
        </p:txBody>
      </p:sp>
      <p:pic>
        <p:nvPicPr>
          <p:cNvPr id="702" name="Google Shape;702;p38"/>
          <p:cNvPicPr preferRelativeResize="0"/>
          <p:nvPr/>
        </p:nvPicPr>
        <p:blipFill>
          <a:blip r:embed="rId6">
            <a:alphaModFix/>
          </a:blip>
          <a:stretch>
            <a:fillRect/>
          </a:stretch>
        </p:blipFill>
        <p:spPr>
          <a:xfrm>
            <a:off x="383199" y="6024326"/>
            <a:ext cx="829500" cy="829500"/>
          </a:xfrm>
          <a:prstGeom prst="rect">
            <a:avLst/>
          </a:prstGeom>
          <a:noFill/>
          <a:ln>
            <a:noFill/>
          </a:ln>
        </p:spPr>
      </p:pic>
      <p:cxnSp>
        <p:nvCxnSpPr>
          <p:cNvPr id="703" name="Google Shape;703;p38"/>
          <p:cNvCxnSpPr/>
          <p:nvPr/>
        </p:nvCxnSpPr>
        <p:spPr>
          <a:xfrm>
            <a:off x="1026625" y="5319625"/>
            <a:ext cx="1408500" cy="0"/>
          </a:xfrm>
          <a:prstGeom prst="straightConnector1">
            <a:avLst/>
          </a:prstGeom>
          <a:noFill/>
          <a:ln cap="flat" cmpd="sng" w="38100">
            <a:solidFill>
              <a:schemeClr val="dk1"/>
            </a:solidFill>
            <a:prstDash val="solid"/>
            <a:round/>
            <a:headEnd len="med" w="med" type="none"/>
            <a:tailEnd len="med" w="med" type="triangle"/>
          </a:ln>
        </p:spPr>
      </p:cxnSp>
      <p:cxnSp>
        <p:nvCxnSpPr>
          <p:cNvPr id="704" name="Google Shape;704;p38"/>
          <p:cNvCxnSpPr/>
          <p:nvPr/>
        </p:nvCxnSpPr>
        <p:spPr>
          <a:xfrm>
            <a:off x="1026625" y="4659025"/>
            <a:ext cx="0" cy="664200"/>
          </a:xfrm>
          <a:prstGeom prst="straightConnector1">
            <a:avLst/>
          </a:prstGeom>
          <a:noFill/>
          <a:ln cap="flat" cmpd="sng" w="38100">
            <a:solidFill>
              <a:schemeClr val="dk1"/>
            </a:solidFill>
            <a:prstDash val="solid"/>
            <a:round/>
            <a:headEnd len="med" w="med" type="none"/>
            <a:tailEnd len="med" w="med" type="none"/>
          </a:ln>
        </p:spPr>
      </p:cxnSp>
      <p:sp>
        <p:nvSpPr>
          <p:cNvPr id="705" name="Google Shape;705;p38"/>
          <p:cNvSpPr txBox="1"/>
          <p:nvPr/>
        </p:nvSpPr>
        <p:spPr>
          <a:xfrm rot="800">
            <a:off x="1114450" y="4703475"/>
            <a:ext cx="1288500" cy="57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999999"/>
                </a:solidFill>
              </a:rPr>
              <a:t>ground</a:t>
            </a:r>
            <a:endParaRPr sz="2600">
              <a:solidFill>
                <a:srgbClr val="999999"/>
              </a:solidFill>
            </a:endParaRPr>
          </a:p>
        </p:txBody>
      </p:sp>
      <p:sp>
        <p:nvSpPr>
          <p:cNvPr id="706" name="Google Shape;706;p38"/>
          <p:cNvSpPr/>
          <p:nvPr/>
        </p:nvSpPr>
        <p:spPr>
          <a:xfrm>
            <a:off x="279875" y="4843375"/>
            <a:ext cx="610500" cy="385800"/>
          </a:xfrm>
          <a:prstGeom prst="roundRect">
            <a:avLst>
              <a:gd fmla="val 24339" name="adj"/>
            </a:avLst>
          </a:prstGeom>
          <a:solidFill>
            <a:srgbClr val="FBAB0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chemeClr val="lt1"/>
                </a:solidFill>
                <a:latin typeface="Helvetica Neue"/>
                <a:ea typeface="Helvetica Neue"/>
                <a:cs typeface="Helvetica Neue"/>
                <a:sym typeface="Helvetica Neue"/>
              </a:rPr>
              <a:t>3x</a:t>
            </a:r>
            <a:endParaRPr/>
          </a:p>
        </p:txBody>
      </p:sp>
      <p:sp>
        <p:nvSpPr>
          <p:cNvPr id="707" name="Google Shape;707;p38"/>
          <p:cNvSpPr txBox="1"/>
          <p:nvPr/>
        </p:nvSpPr>
        <p:spPr>
          <a:xfrm>
            <a:off x="1223050" y="5935975"/>
            <a:ext cx="1920300" cy="91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1"/>
                </a:solidFill>
              </a:rPr>
              <a:t>Generator Code</a:t>
            </a:r>
            <a:endParaRPr b="1" sz="2600">
              <a:solidFill>
                <a:schemeClr val="dk1"/>
              </a:solidFill>
            </a:endParaRPr>
          </a:p>
        </p:txBody>
      </p:sp>
      <p:sp>
        <p:nvSpPr>
          <p:cNvPr id="708" name="Google Shape;708;p38"/>
          <p:cNvSpPr txBox="1"/>
          <p:nvPr/>
        </p:nvSpPr>
        <p:spPr>
          <a:xfrm rot="-5400000">
            <a:off x="2291950" y="4807950"/>
            <a:ext cx="1046400" cy="66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Task</a:t>
            </a:r>
            <a:endParaRPr b="1" sz="2800">
              <a:solidFill>
                <a:schemeClr val="dk1"/>
              </a:solidFill>
            </a:endParaRPr>
          </a:p>
        </p:txBody>
      </p:sp>
      <p:sp>
        <p:nvSpPr>
          <p:cNvPr id="709" name="Google Shape;709;p38"/>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Day-to-day rich &amp; interactive coding tasks developed on Engine </a:t>
            </a:r>
            <a:endParaRPr sz="2200">
              <a:solidFill>
                <a:schemeClr val="dk1"/>
              </a:solidFill>
            </a:endParaRPr>
          </a:p>
        </p:txBody>
      </p:sp>
      <p:sp>
        <p:nvSpPr>
          <p:cNvPr id="710" name="Google Shape;710;p38"/>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39"/>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716" name="Google Shape;716;p39"/>
          <p:cNvSpPr/>
          <p:nvPr/>
        </p:nvSpPr>
        <p:spPr>
          <a:xfrm>
            <a:off x="4566754" y="271275"/>
            <a:ext cx="3881100" cy="829500"/>
          </a:xfrm>
          <a:prstGeom prst="roundRect">
            <a:avLst>
              <a:gd fmla="val 4717"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717" name="Google Shape;717;p39"/>
          <p:cNvSpPr/>
          <p:nvPr/>
        </p:nvSpPr>
        <p:spPr>
          <a:xfrm>
            <a:off x="8758973" y="271275"/>
            <a:ext cx="3879300" cy="829500"/>
          </a:xfrm>
          <a:prstGeom prst="roundRect">
            <a:avLst>
              <a:gd fmla="val 441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718" name="Google Shape;718;p39"/>
          <p:cNvSpPr txBox="1"/>
          <p:nvPr/>
        </p:nvSpPr>
        <p:spPr>
          <a:xfrm>
            <a:off x="6449050" y="5686025"/>
            <a:ext cx="3680400" cy="14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World State</a:t>
            </a:r>
            <a:br>
              <a:rPr lang="en" sz="2800">
                <a:solidFill>
                  <a:schemeClr val="dk1"/>
                </a:solidFill>
              </a:rPr>
            </a:br>
            <a:r>
              <a:rPr lang="en" sz="2600">
                <a:solidFill>
                  <a:schemeClr val="dk1"/>
                </a:solidFill>
              </a:rPr>
              <a:t>The Initial DB State &amp;</a:t>
            </a:r>
            <a:br>
              <a:rPr lang="en" sz="2600">
                <a:solidFill>
                  <a:schemeClr val="dk1"/>
                </a:solidFill>
              </a:rPr>
            </a:br>
            <a:r>
              <a:rPr lang="en" sz="2600">
                <a:solidFill>
                  <a:schemeClr val="dk1"/>
                </a:solidFill>
              </a:rPr>
              <a:t>Time Now in World</a:t>
            </a:r>
            <a:endParaRPr b="1" sz="2600">
              <a:solidFill>
                <a:schemeClr val="dk1"/>
              </a:solidFill>
            </a:endParaRPr>
          </a:p>
        </p:txBody>
      </p:sp>
      <p:sp>
        <p:nvSpPr>
          <p:cNvPr id="719" name="Google Shape;719;p39"/>
          <p:cNvSpPr/>
          <p:nvPr/>
        </p:nvSpPr>
        <p:spPr>
          <a:xfrm>
            <a:off x="4248675" y="4295425"/>
            <a:ext cx="1691100" cy="13104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t/>
            </a:r>
            <a:endParaRPr sz="1800"/>
          </a:p>
        </p:txBody>
      </p:sp>
      <p:sp>
        <p:nvSpPr>
          <p:cNvPr id="720" name="Google Shape;720;p39"/>
          <p:cNvSpPr/>
          <p:nvPr/>
        </p:nvSpPr>
        <p:spPr>
          <a:xfrm>
            <a:off x="6970750" y="4277425"/>
            <a:ext cx="2706000" cy="13104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t/>
            </a:r>
            <a:endParaRPr sz="1800"/>
          </a:p>
        </p:txBody>
      </p:sp>
      <p:pic>
        <p:nvPicPr>
          <p:cNvPr descr="pasted-movie.png" id="721" name="Google Shape;721;p39"/>
          <p:cNvPicPr preferRelativeResize="0"/>
          <p:nvPr/>
        </p:nvPicPr>
        <p:blipFill rotWithShape="1">
          <a:blip r:embed="rId3">
            <a:alphaModFix/>
          </a:blip>
          <a:srcRect b="0" l="0" r="0" t="0"/>
          <a:stretch/>
        </p:blipFill>
        <p:spPr>
          <a:xfrm>
            <a:off x="4497475" y="4268200"/>
            <a:ext cx="1288475" cy="1310314"/>
          </a:xfrm>
          <a:prstGeom prst="rect">
            <a:avLst/>
          </a:prstGeom>
          <a:noFill/>
          <a:ln>
            <a:noFill/>
          </a:ln>
        </p:spPr>
      </p:pic>
      <p:pic>
        <p:nvPicPr>
          <p:cNvPr id="722" name="Google Shape;722;p39"/>
          <p:cNvPicPr preferRelativeResize="0"/>
          <p:nvPr/>
        </p:nvPicPr>
        <p:blipFill>
          <a:blip r:embed="rId4">
            <a:alphaModFix/>
          </a:blip>
          <a:stretch>
            <a:fillRect/>
          </a:stretch>
        </p:blipFill>
        <p:spPr>
          <a:xfrm>
            <a:off x="7190675" y="4475536"/>
            <a:ext cx="936527" cy="936527"/>
          </a:xfrm>
          <a:prstGeom prst="rect">
            <a:avLst/>
          </a:prstGeom>
          <a:noFill/>
          <a:ln>
            <a:noFill/>
          </a:ln>
        </p:spPr>
      </p:pic>
      <p:pic>
        <p:nvPicPr>
          <p:cNvPr id="723" name="Google Shape;723;p39"/>
          <p:cNvPicPr preferRelativeResize="0"/>
          <p:nvPr/>
        </p:nvPicPr>
        <p:blipFill>
          <a:blip r:embed="rId5">
            <a:alphaModFix/>
          </a:blip>
          <a:stretch>
            <a:fillRect/>
          </a:stretch>
        </p:blipFill>
        <p:spPr>
          <a:xfrm>
            <a:off x="8363350" y="4420600"/>
            <a:ext cx="1046400" cy="1046400"/>
          </a:xfrm>
          <a:prstGeom prst="rect">
            <a:avLst/>
          </a:prstGeom>
          <a:noFill/>
          <a:ln>
            <a:noFill/>
          </a:ln>
        </p:spPr>
      </p:pic>
      <p:sp>
        <p:nvSpPr>
          <p:cNvPr id="724" name="Google Shape;724;p39"/>
          <p:cNvSpPr txBox="1"/>
          <p:nvPr/>
        </p:nvSpPr>
        <p:spPr>
          <a:xfrm>
            <a:off x="3248650" y="5686025"/>
            <a:ext cx="3680400" cy="14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Supervisor</a:t>
            </a:r>
            <a:br>
              <a:rPr lang="en" sz="2800">
                <a:solidFill>
                  <a:schemeClr val="dk1"/>
                </a:solidFill>
              </a:rPr>
            </a:br>
            <a:r>
              <a:rPr lang="en" sz="2600">
                <a:solidFill>
                  <a:schemeClr val="dk1"/>
                </a:solidFill>
              </a:rPr>
              <a:t>Person in AppWorld</a:t>
            </a:r>
            <a:br>
              <a:rPr lang="en" sz="2600">
                <a:solidFill>
                  <a:schemeClr val="dk1"/>
                </a:solidFill>
              </a:rPr>
            </a:br>
            <a:r>
              <a:rPr lang="en" sz="2600">
                <a:solidFill>
                  <a:schemeClr val="dk1"/>
                </a:solidFill>
              </a:rPr>
              <a:t>assigning the task</a:t>
            </a:r>
            <a:endParaRPr b="1" sz="2600">
              <a:solidFill>
                <a:schemeClr val="dk1"/>
              </a:solidFill>
            </a:endParaRPr>
          </a:p>
        </p:txBody>
      </p:sp>
      <p:sp>
        <p:nvSpPr>
          <p:cNvPr id="725" name="Google Shape;725;p39"/>
          <p:cNvSpPr/>
          <p:nvPr/>
        </p:nvSpPr>
        <p:spPr>
          <a:xfrm>
            <a:off x="3227350" y="2505425"/>
            <a:ext cx="420000" cy="4885200"/>
          </a:xfrm>
          <a:prstGeom prst="leftBrace">
            <a:avLst>
              <a:gd fmla="val 50000" name="adj1"/>
              <a:gd fmla="val 5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26" name="Google Shape;726;p39"/>
          <p:cNvCxnSpPr/>
          <p:nvPr/>
        </p:nvCxnSpPr>
        <p:spPr>
          <a:xfrm>
            <a:off x="10226425" y="2353025"/>
            <a:ext cx="0" cy="5111700"/>
          </a:xfrm>
          <a:prstGeom prst="straightConnector1">
            <a:avLst/>
          </a:prstGeom>
          <a:noFill/>
          <a:ln cap="flat" cmpd="sng" w="28575">
            <a:solidFill>
              <a:srgbClr val="B7B7B7"/>
            </a:solidFill>
            <a:prstDash val="solid"/>
            <a:round/>
            <a:headEnd len="med" w="med" type="none"/>
            <a:tailEnd len="med" w="med" type="none"/>
          </a:ln>
        </p:spPr>
      </p:cxnSp>
      <p:pic>
        <p:nvPicPr>
          <p:cNvPr id="727" name="Google Shape;727;p39"/>
          <p:cNvPicPr preferRelativeResize="0"/>
          <p:nvPr/>
        </p:nvPicPr>
        <p:blipFill>
          <a:blip r:embed="rId6">
            <a:alphaModFix/>
          </a:blip>
          <a:stretch>
            <a:fillRect/>
          </a:stretch>
        </p:blipFill>
        <p:spPr>
          <a:xfrm>
            <a:off x="11274437" y="6448325"/>
            <a:ext cx="576076" cy="576076"/>
          </a:xfrm>
          <a:prstGeom prst="rect">
            <a:avLst/>
          </a:prstGeom>
          <a:noFill/>
          <a:ln>
            <a:noFill/>
          </a:ln>
        </p:spPr>
      </p:pic>
      <p:sp>
        <p:nvSpPr>
          <p:cNvPr id="728" name="Google Shape;728;p39"/>
          <p:cNvSpPr txBox="1"/>
          <p:nvPr/>
        </p:nvSpPr>
        <p:spPr>
          <a:xfrm>
            <a:off x="4026375" y="3400025"/>
            <a:ext cx="5646900" cy="71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Instruction</a:t>
            </a:r>
            <a:endParaRPr b="1" sz="2800">
              <a:solidFill>
                <a:schemeClr val="dk1"/>
              </a:solidFill>
            </a:endParaRPr>
          </a:p>
        </p:txBody>
      </p:sp>
      <p:sp>
        <p:nvSpPr>
          <p:cNvPr id="729" name="Google Shape;729;p39"/>
          <p:cNvSpPr/>
          <p:nvPr/>
        </p:nvSpPr>
        <p:spPr>
          <a:xfrm>
            <a:off x="4067650" y="2655050"/>
            <a:ext cx="5646900" cy="711600"/>
          </a:xfrm>
          <a:prstGeom prst="roundRect">
            <a:avLst>
              <a:gd fmla="val 9127" name="adj"/>
            </a:avLst>
          </a:prstGeom>
          <a:noFill/>
          <a:ln cap="flat" cmpd="sng" w="19050">
            <a:solidFill>
              <a:srgbClr val="212121"/>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0" i="0" lang="en" sz="2800" u="none" cap="none" strike="noStrike">
                <a:solidFill>
                  <a:schemeClr val="dk1"/>
                </a:solidFill>
                <a:latin typeface="Helvetica Neue"/>
                <a:ea typeface="Helvetica Neue"/>
                <a:cs typeface="Helvetica Neue"/>
                <a:sym typeface="Helvetica Neue"/>
              </a:rPr>
              <a:t>Play my </a:t>
            </a:r>
            <a:r>
              <a:rPr i="0" lang="en" sz="2800" u="none" cap="none" strike="noStrike">
                <a:solidFill>
                  <a:schemeClr val="dk1"/>
                </a:solidFill>
                <a:latin typeface="Helvetica Neue"/>
                <a:ea typeface="Helvetica Neue"/>
                <a:cs typeface="Helvetica Neue"/>
                <a:sym typeface="Helvetica Neue"/>
              </a:rPr>
              <a:t>Spotify</a:t>
            </a:r>
            <a:r>
              <a:rPr b="0" i="0" lang="en" sz="2800" u="none" cap="none" strike="noStrike">
                <a:solidFill>
                  <a:schemeClr val="dk1"/>
                </a:solidFill>
                <a:latin typeface="Helvetica Neue"/>
                <a:ea typeface="Helvetica Neue"/>
                <a:cs typeface="Helvetica Neue"/>
                <a:sym typeface="Helvetica Neue"/>
              </a:rPr>
              <a:t> playlist with </a:t>
            </a:r>
            <a:r>
              <a:rPr lang="en" sz="2800">
                <a:solidFill>
                  <a:schemeClr val="dk1"/>
                </a:solidFill>
                <a:latin typeface="Helvetica Neue"/>
                <a:ea typeface="Helvetica Neue"/>
                <a:cs typeface="Helvetica Neue"/>
                <a:sym typeface="Helvetica Neue"/>
              </a:rPr>
              <a:t>…</a:t>
            </a:r>
            <a:endParaRPr sz="2800">
              <a:solidFill>
                <a:schemeClr val="dk1"/>
              </a:solidFill>
            </a:endParaRPr>
          </a:p>
        </p:txBody>
      </p:sp>
      <p:sp>
        <p:nvSpPr>
          <p:cNvPr id="730" name="Google Shape;730;p39"/>
          <p:cNvSpPr/>
          <p:nvPr/>
        </p:nvSpPr>
        <p:spPr>
          <a:xfrm>
            <a:off x="493150" y="2648825"/>
            <a:ext cx="2226300" cy="13104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2500"/>
              <a:t>Play Spotify .. with enough songs …</a:t>
            </a:r>
            <a:endParaRPr sz="2500"/>
          </a:p>
        </p:txBody>
      </p:sp>
      <p:sp>
        <p:nvSpPr>
          <p:cNvPr id="731" name="Google Shape;731;p39"/>
          <p:cNvSpPr txBox="1"/>
          <p:nvPr/>
        </p:nvSpPr>
        <p:spPr>
          <a:xfrm>
            <a:off x="609600" y="4038600"/>
            <a:ext cx="16911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Scenario</a:t>
            </a:r>
            <a:endParaRPr b="1" sz="2800"/>
          </a:p>
        </p:txBody>
      </p:sp>
      <p:pic>
        <p:nvPicPr>
          <p:cNvPr id="732" name="Google Shape;732;p39"/>
          <p:cNvPicPr preferRelativeResize="0"/>
          <p:nvPr/>
        </p:nvPicPr>
        <p:blipFill>
          <a:blip r:embed="rId7">
            <a:alphaModFix/>
          </a:blip>
          <a:stretch>
            <a:fillRect/>
          </a:stretch>
        </p:blipFill>
        <p:spPr>
          <a:xfrm>
            <a:off x="383199" y="6024326"/>
            <a:ext cx="829500" cy="829500"/>
          </a:xfrm>
          <a:prstGeom prst="rect">
            <a:avLst/>
          </a:prstGeom>
          <a:noFill/>
          <a:ln>
            <a:noFill/>
          </a:ln>
        </p:spPr>
      </p:pic>
      <p:pic>
        <p:nvPicPr>
          <p:cNvPr id="733" name="Google Shape;733;p39"/>
          <p:cNvPicPr preferRelativeResize="0"/>
          <p:nvPr/>
        </p:nvPicPr>
        <p:blipFill>
          <a:blip r:embed="rId7">
            <a:alphaModFix/>
          </a:blip>
          <a:stretch>
            <a:fillRect/>
          </a:stretch>
        </p:blipFill>
        <p:spPr>
          <a:xfrm>
            <a:off x="11119297" y="4090575"/>
            <a:ext cx="987300" cy="987319"/>
          </a:xfrm>
          <a:prstGeom prst="rect">
            <a:avLst/>
          </a:prstGeom>
          <a:noFill/>
          <a:ln>
            <a:noFill/>
          </a:ln>
        </p:spPr>
      </p:pic>
      <p:cxnSp>
        <p:nvCxnSpPr>
          <p:cNvPr id="734" name="Google Shape;734;p39"/>
          <p:cNvCxnSpPr/>
          <p:nvPr/>
        </p:nvCxnSpPr>
        <p:spPr>
          <a:xfrm>
            <a:off x="1026625" y="5319625"/>
            <a:ext cx="1408500" cy="0"/>
          </a:xfrm>
          <a:prstGeom prst="straightConnector1">
            <a:avLst/>
          </a:prstGeom>
          <a:noFill/>
          <a:ln cap="flat" cmpd="sng" w="38100">
            <a:solidFill>
              <a:schemeClr val="dk1"/>
            </a:solidFill>
            <a:prstDash val="solid"/>
            <a:round/>
            <a:headEnd len="med" w="med" type="none"/>
            <a:tailEnd len="med" w="med" type="triangle"/>
          </a:ln>
        </p:spPr>
      </p:cxnSp>
      <p:cxnSp>
        <p:nvCxnSpPr>
          <p:cNvPr id="735" name="Google Shape;735;p39"/>
          <p:cNvCxnSpPr/>
          <p:nvPr/>
        </p:nvCxnSpPr>
        <p:spPr>
          <a:xfrm>
            <a:off x="1026625" y="4659025"/>
            <a:ext cx="0" cy="664200"/>
          </a:xfrm>
          <a:prstGeom prst="straightConnector1">
            <a:avLst/>
          </a:prstGeom>
          <a:noFill/>
          <a:ln cap="flat" cmpd="sng" w="38100">
            <a:solidFill>
              <a:schemeClr val="dk1"/>
            </a:solidFill>
            <a:prstDash val="solid"/>
            <a:round/>
            <a:headEnd len="med" w="med" type="none"/>
            <a:tailEnd len="med" w="med" type="none"/>
          </a:ln>
        </p:spPr>
      </p:cxnSp>
      <p:sp>
        <p:nvSpPr>
          <p:cNvPr id="736" name="Google Shape;736;p39"/>
          <p:cNvSpPr txBox="1"/>
          <p:nvPr/>
        </p:nvSpPr>
        <p:spPr>
          <a:xfrm rot="800">
            <a:off x="1114450" y="4703475"/>
            <a:ext cx="1288500" cy="57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999999"/>
                </a:solidFill>
              </a:rPr>
              <a:t>ground</a:t>
            </a:r>
            <a:endParaRPr sz="2600">
              <a:solidFill>
                <a:srgbClr val="999999"/>
              </a:solidFill>
            </a:endParaRPr>
          </a:p>
        </p:txBody>
      </p:sp>
      <p:sp>
        <p:nvSpPr>
          <p:cNvPr id="737" name="Google Shape;737;p39"/>
          <p:cNvSpPr/>
          <p:nvPr/>
        </p:nvSpPr>
        <p:spPr>
          <a:xfrm>
            <a:off x="279875" y="4843375"/>
            <a:ext cx="610500" cy="385800"/>
          </a:xfrm>
          <a:prstGeom prst="roundRect">
            <a:avLst>
              <a:gd fmla="val 24339" name="adj"/>
            </a:avLst>
          </a:prstGeom>
          <a:solidFill>
            <a:srgbClr val="FBAB0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chemeClr val="lt1"/>
                </a:solidFill>
                <a:latin typeface="Helvetica Neue"/>
                <a:ea typeface="Helvetica Neue"/>
                <a:cs typeface="Helvetica Neue"/>
                <a:sym typeface="Helvetica Neue"/>
              </a:rPr>
              <a:t>3x</a:t>
            </a:r>
            <a:endParaRPr/>
          </a:p>
        </p:txBody>
      </p:sp>
      <p:sp>
        <p:nvSpPr>
          <p:cNvPr id="738" name="Google Shape;738;p39"/>
          <p:cNvSpPr txBox="1"/>
          <p:nvPr/>
        </p:nvSpPr>
        <p:spPr>
          <a:xfrm>
            <a:off x="10412350" y="2726250"/>
            <a:ext cx="2490000" cy="10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1"/>
                </a:solidFill>
              </a:rPr>
              <a:t>Solution Code </a:t>
            </a:r>
            <a:br>
              <a:rPr b="1" lang="en" sz="2600">
                <a:solidFill>
                  <a:schemeClr val="dk1"/>
                </a:solidFill>
              </a:rPr>
            </a:br>
            <a:r>
              <a:rPr b="1" lang="en" sz="2600">
                <a:solidFill>
                  <a:schemeClr val="dk1"/>
                </a:solidFill>
              </a:rPr>
              <a:t>+ Eval. Tests</a:t>
            </a:r>
            <a:endParaRPr b="1" sz="2600">
              <a:solidFill>
                <a:schemeClr val="dk1"/>
              </a:solidFill>
            </a:endParaRPr>
          </a:p>
        </p:txBody>
      </p:sp>
      <p:sp>
        <p:nvSpPr>
          <p:cNvPr id="739" name="Google Shape;739;p39"/>
          <p:cNvSpPr txBox="1"/>
          <p:nvPr/>
        </p:nvSpPr>
        <p:spPr>
          <a:xfrm>
            <a:off x="1223050" y="5935975"/>
            <a:ext cx="1920300" cy="91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1"/>
                </a:solidFill>
              </a:rPr>
              <a:t>Generator Code</a:t>
            </a:r>
            <a:endParaRPr b="1" sz="2600">
              <a:solidFill>
                <a:schemeClr val="dk1"/>
              </a:solidFill>
            </a:endParaRPr>
          </a:p>
        </p:txBody>
      </p:sp>
      <p:sp>
        <p:nvSpPr>
          <p:cNvPr id="740" name="Google Shape;740;p39"/>
          <p:cNvSpPr txBox="1"/>
          <p:nvPr/>
        </p:nvSpPr>
        <p:spPr>
          <a:xfrm>
            <a:off x="10323400" y="5420575"/>
            <a:ext cx="2490000" cy="104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To Verify</a:t>
            </a:r>
            <a:endParaRPr sz="2800">
              <a:solidFill>
                <a:schemeClr val="dk1"/>
              </a:solidFill>
            </a:endParaRPr>
          </a:p>
          <a:p>
            <a:pPr indent="0" lvl="0" marL="0" rtl="0" algn="ctr">
              <a:spcBef>
                <a:spcPts val="0"/>
              </a:spcBef>
              <a:spcAft>
                <a:spcPts val="0"/>
              </a:spcAft>
              <a:buNone/>
            </a:pPr>
            <a:r>
              <a:rPr b="1" lang="en" sz="2800">
                <a:solidFill>
                  <a:schemeClr val="dk1"/>
                </a:solidFill>
              </a:rPr>
              <a:t>Solvability</a:t>
            </a:r>
            <a:endParaRPr b="1" sz="2600">
              <a:solidFill>
                <a:schemeClr val="dk1"/>
              </a:solidFill>
            </a:endParaRPr>
          </a:p>
        </p:txBody>
      </p:sp>
      <p:sp>
        <p:nvSpPr>
          <p:cNvPr id="741" name="Google Shape;741;p39"/>
          <p:cNvSpPr txBox="1"/>
          <p:nvPr/>
        </p:nvSpPr>
        <p:spPr>
          <a:xfrm rot="-5400000">
            <a:off x="2291950" y="4807950"/>
            <a:ext cx="1046400" cy="66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Task</a:t>
            </a:r>
            <a:endParaRPr b="1" sz="2800">
              <a:solidFill>
                <a:schemeClr val="dk1"/>
              </a:solidFill>
            </a:endParaRPr>
          </a:p>
        </p:txBody>
      </p:sp>
      <p:sp>
        <p:nvSpPr>
          <p:cNvPr id="742" name="Google Shape;742;p39"/>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Day-to-day rich &amp; interactive coding tasks developed on Engine </a:t>
            </a:r>
            <a:endParaRPr sz="2200">
              <a:solidFill>
                <a:schemeClr val="dk1"/>
              </a:solidFill>
            </a:endParaRPr>
          </a:p>
        </p:txBody>
      </p:sp>
      <p:sp>
        <p:nvSpPr>
          <p:cNvPr id="743" name="Google Shape;743;p39"/>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40"/>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Day-to-day rich &amp; interactive coding tasks developed on Engine </a:t>
            </a:r>
            <a:endParaRPr sz="2200">
              <a:solidFill>
                <a:schemeClr val="dk1"/>
              </a:solidFill>
            </a:endParaRPr>
          </a:p>
        </p:txBody>
      </p:sp>
      <p:sp>
        <p:nvSpPr>
          <p:cNvPr id="749" name="Google Shape;749;p40"/>
          <p:cNvSpPr txBox="1"/>
          <p:nvPr/>
        </p:nvSpPr>
        <p:spPr>
          <a:xfrm rot="-5400000">
            <a:off x="2291950" y="4807950"/>
            <a:ext cx="1046400" cy="66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Task</a:t>
            </a:r>
            <a:endParaRPr b="1" sz="2800">
              <a:solidFill>
                <a:schemeClr val="dk1"/>
              </a:solidFill>
            </a:endParaRPr>
          </a:p>
        </p:txBody>
      </p:sp>
      <p:sp>
        <p:nvSpPr>
          <p:cNvPr id="750" name="Google Shape;750;p40"/>
          <p:cNvSpPr txBox="1"/>
          <p:nvPr/>
        </p:nvSpPr>
        <p:spPr>
          <a:xfrm>
            <a:off x="10323400" y="5420575"/>
            <a:ext cx="2490000" cy="104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To Verify</a:t>
            </a:r>
            <a:endParaRPr sz="2800">
              <a:solidFill>
                <a:schemeClr val="dk1"/>
              </a:solidFill>
            </a:endParaRPr>
          </a:p>
          <a:p>
            <a:pPr indent="0" lvl="0" marL="0" rtl="0" algn="ctr">
              <a:spcBef>
                <a:spcPts val="0"/>
              </a:spcBef>
              <a:spcAft>
                <a:spcPts val="0"/>
              </a:spcAft>
              <a:buNone/>
            </a:pPr>
            <a:r>
              <a:rPr b="1" lang="en" sz="2800">
                <a:solidFill>
                  <a:schemeClr val="dk1"/>
                </a:solidFill>
              </a:rPr>
              <a:t>Solvability</a:t>
            </a:r>
            <a:endParaRPr b="1" sz="2600">
              <a:solidFill>
                <a:schemeClr val="dk1"/>
              </a:solidFill>
            </a:endParaRPr>
          </a:p>
        </p:txBody>
      </p:sp>
      <p:sp>
        <p:nvSpPr>
          <p:cNvPr id="751" name="Google Shape;751;p40"/>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752" name="Google Shape;752;p40"/>
          <p:cNvSpPr/>
          <p:nvPr/>
        </p:nvSpPr>
        <p:spPr>
          <a:xfrm>
            <a:off x="4566754" y="271275"/>
            <a:ext cx="3881100" cy="829500"/>
          </a:xfrm>
          <a:prstGeom prst="roundRect">
            <a:avLst>
              <a:gd fmla="val 4717"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753" name="Google Shape;753;p40"/>
          <p:cNvSpPr/>
          <p:nvPr/>
        </p:nvSpPr>
        <p:spPr>
          <a:xfrm>
            <a:off x="8758973" y="271275"/>
            <a:ext cx="3879300" cy="829500"/>
          </a:xfrm>
          <a:prstGeom prst="roundRect">
            <a:avLst>
              <a:gd fmla="val 441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754" name="Google Shape;754;p40"/>
          <p:cNvSpPr txBox="1"/>
          <p:nvPr/>
        </p:nvSpPr>
        <p:spPr>
          <a:xfrm>
            <a:off x="6449050" y="5686025"/>
            <a:ext cx="3680400" cy="14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World State</a:t>
            </a:r>
            <a:br>
              <a:rPr lang="en" sz="2800">
                <a:solidFill>
                  <a:schemeClr val="dk1"/>
                </a:solidFill>
              </a:rPr>
            </a:br>
            <a:r>
              <a:rPr lang="en" sz="2600">
                <a:solidFill>
                  <a:schemeClr val="dk1"/>
                </a:solidFill>
              </a:rPr>
              <a:t>The Initial DB State &amp;</a:t>
            </a:r>
            <a:br>
              <a:rPr lang="en" sz="2600">
                <a:solidFill>
                  <a:schemeClr val="dk1"/>
                </a:solidFill>
              </a:rPr>
            </a:br>
            <a:r>
              <a:rPr lang="en" sz="2600">
                <a:solidFill>
                  <a:schemeClr val="dk1"/>
                </a:solidFill>
              </a:rPr>
              <a:t>Time Now in World</a:t>
            </a:r>
            <a:endParaRPr b="1" sz="2600">
              <a:solidFill>
                <a:schemeClr val="dk1"/>
              </a:solidFill>
            </a:endParaRPr>
          </a:p>
        </p:txBody>
      </p:sp>
      <p:sp>
        <p:nvSpPr>
          <p:cNvPr id="755" name="Google Shape;755;p40"/>
          <p:cNvSpPr/>
          <p:nvPr/>
        </p:nvSpPr>
        <p:spPr>
          <a:xfrm>
            <a:off x="4248675" y="4295425"/>
            <a:ext cx="1691100" cy="13104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t/>
            </a:r>
            <a:endParaRPr sz="1800"/>
          </a:p>
        </p:txBody>
      </p:sp>
      <p:sp>
        <p:nvSpPr>
          <p:cNvPr id="756" name="Google Shape;756;p40"/>
          <p:cNvSpPr/>
          <p:nvPr/>
        </p:nvSpPr>
        <p:spPr>
          <a:xfrm>
            <a:off x="6970750" y="4277425"/>
            <a:ext cx="2706000" cy="13104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t/>
            </a:r>
            <a:endParaRPr sz="1800"/>
          </a:p>
        </p:txBody>
      </p:sp>
      <p:pic>
        <p:nvPicPr>
          <p:cNvPr descr="pasted-movie.png" id="757" name="Google Shape;757;p40"/>
          <p:cNvPicPr preferRelativeResize="0"/>
          <p:nvPr/>
        </p:nvPicPr>
        <p:blipFill rotWithShape="1">
          <a:blip r:embed="rId3">
            <a:alphaModFix/>
          </a:blip>
          <a:srcRect b="0" l="0" r="0" t="0"/>
          <a:stretch/>
        </p:blipFill>
        <p:spPr>
          <a:xfrm>
            <a:off x="4497475" y="4268200"/>
            <a:ext cx="1288475" cy="1310314"/>
          </a:xfrm>
          <a:prstGeom prst="rect">
            <a:avLst/>
          </a:prstGeom>
          <a:noFill/>
          <a:ln>
            <a:noFill/>
          </a:ln>
        </p:spPr>
      </p:pic>
      <p:pic>
        <p:nvPicPr>
          <p:cNvPr id="758" name="Google Shape;758;p40"/>
          <p:cNvPicPr preferRelativeResize="0"/>
          <p:nvPr/>
        </p:nvPicPr>
        <p:blipFill>
          <a:blip r:embed="rId4">
            <a:alphaModFix/>
          </a:blip>
          <a:stretch>
            <a:fillRect/>
          </a:stretch>
        </p:blipFill>
        <p:spPr>
          <a:xfrm>
            <a:off x="7190675" y="4475536"/>
            <a:ext cx="936527" cy="936527"/>
          </a:xfrm>
          <a:prstGeom prst="rect">
            <a:avLst/>
          </a:prstGeom>
          <a:noFill/>
          <a:ln>
            <a:noFill/>
          </a:ln>
        </p:spPr>
      </p:pic>
      <p:pic>
        <p:nvPicPr>
          <p:cNvPr id="759" name="Google Shape;759;p40"/>
          <p:cNvPicPr preferRelativeResize="0"/>
          <p:nvPr/>
        </p:nvPicPr>
        <p:blipFill>
          <a:blip r:embed="rId5">
            <a:alphaModFix/>
          </a:blip>
          <a:stretch>
            <a:fillRect/>
          </a:stretch>
        </p:blipFill>
        <p:spPr>
          <a:xfrm>
            <a:off x="8363350" y="4420600"/>
            <a:ext cx="1046400" cy="1046400"/>
          </a:xfrm>
          <a:prstGeom prst="rect">
            <a:avLst/>
          </a:prstGeom>
          <a:noFill/>
          <a:ln>
            <a:noFill/>
          </a:ln>
        </p:spPr>
      </p:pic>
      <p:sp>
        <p:nvSpPr>
          <p:cNvPr id="760" name="Google Shape;760;p40"/>
          <p:cNvSpPr txBox="1"/>
          <p:nvPr/>
        </p:nvSpPr>
        <p:spPr>
          <a:xfrm>
            <a:off x="3248650" y="5686025"/>
            <a:ext cx="3680400" cy="14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Supervisor</a:t>
            </a:r>
            <a:br>
              <a:rPr lang="en" sz="2800">
                <a:solidFill>
                  <a:schemeClr val="dk1"/>
                </a:solidFill>
              </a:rPr>
            </a:br>
            <a:r>
              <a:rPr lang="en" sz="2600">
                <a:solidFill>
                  <a:schemeClr val="dk1"/>
                </a:solidFill>
              </a:rPr>
              <a:t>Person in AppWorld</a:t>
            </a:r>
            <a:br>
              <a:rPr lang="en" sz="2600">
                <a:solidFill>
                  <a:schemeClr val="dk1"/>
                </a:solidFill>
              </a:rPr>
            </a:br>
            <a:r>
              <a:rPr lang="en" sz="2600">
                <a:solidFill>
                  <a:schemeClr val="dk1"/>
                </a:solidFill>
              </a:rPr>
              <a:t>assigning the task</a:t>
            </a:r>
            <a:endParaRPr b="1" sz="2600">
              <a:solidFill>
                <a:schemeClr val="dk1"/>
              </a:solidFill>
            </a:endParaRPr>
          </a:p>
        </p:txBody>
      </p:sp>
      <p:sp>
        <p:nvSpPr>
          <p:cNvPr id="761" name="Google Shape;761;p40"/>
          <p:cNvSpPr/>
          <p:nvPr/>
        </p:nvSpPr>
        <p:spPr>
          <a:xfrm>
            <a:off x="3227350" y="2505425"/>
            <a:ext cx="420000" cy="4885200"/>
          </a:xfrm>
          <a:prstGeom prst="leftBrace">
            <a:avLst>
              <a:gd fmla="val 50000" name="adj1"/>
              <a:gd fmla="val 5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2" name="Google Shape;762;p40"/>
          <p:cNvSpPr txBox="1"/>
          <p:nvPr/>
        </p:nvSpPr>
        <p:spPr>
          <a:xfrm>
            <a:off x="4026375" y="3400025"/>
            <a:ext cx="5646900" cy="71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Instruction</a:t>
            </a:r>
            <a:endParaRPr b="1" sz="2800">
              <a:solidFill>
                <a:schemeClr val="dk1"/>
              </a:solidFill>
            </a:endParaRPr>
          </a:p>
        </p:txBody>
      </p:sp>
      <p:sp>
        <p:nvSpPr>
          <p:cNvPr id="763" name="Google Shape;763;p40"/>
          <p:cNvSpPr/>
          <p:nvPr/>
        </p:nvSpPr>
        <p:spPr>
          <a:xfrm>
            <a:off x="4067650" y="2655050"/>
            <a:ext cx="5646900" cy="711600"/>
          </a:xfrm>
          <a:prstGeom prst="roundRect">
            <a:avLst>
              <a:gd fmla="val 9127" name="adj"/>
            </a:avLst>
          </a:prstGeom>
          <a:noFill/>
          <a:ln cap="flat" cmpd="sng" w="19050">
            <a:solidFill>
              <a:srgbClr val="212121"/>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0" i="0" lang="en" sz="2800" u="none" cap="none" strike="noStrike">
                <a:solidFill>
                  <a:schemeClr val="dk1"/>
                </a:solidFill>
                <a:latin typeface="Helvetica Neue"/>
                <a:ea typeface="Helvetica Neue"/>
                <a:cs typeface="Helvetica Neue"/>
                <a:sym typeface="Helvetica Neue"/>
              </a:rPr>
              <a:t>Play my </a:t>
            </a:r>
            <a:r>
              <a:rPr i="0" lang="en" sz="2800" u="none" cap="none" strike="noStrike">
                <a:solidFill>
                  <a:schemeClr val="dk1"/>
                </a:solidFill>
                <a:latin typeface="Helvetica Neue"/>
                <a:ea typeface="Helvetica Neue"/>
                <a:cs typeface="Helvetica Neue"/>
                <a:sym typeface="Helvetica Neue"/>
              </a:rPr>
              <a:t>Spotify</a:t>
            </a:r>
            <a:r>
              <a:rPr b="0" i="0" lang="en" sz="2800" u="none" cap="none" strike="noStrike">
                <a:solidFill>
                  <a:schemeClr val="dk1"/>
                </a:solidFill>
                <a:latin typeface="Helvetica Neue"/>
                <a:ea typeface="Helvetica Neue"/>
                <a:cs typeface="Helvetica Neue"/>
                <a:sym typeface="Helvetica Neue"/>
              </a:rPr>
              <a:t> playlist with </a:t>
            </a:r>
            <a:r>
              <a:rPr lang="en" sz="2800">
                <a:solidFill>
                  <a:schemeClr val="dk1"/>
                </a:solidFill>
                <a:latin typeface="Helvetica Neue"/>
                <a:ea typeface="Helvetica Neue"/>
                <a:cs typeface="Helvetica Neue"/>
                <a:sym typeface="Helvetica Neue"/>
              </a:rPr>
              <a:t>…</a:t>
            </a:r>
            <a:endParaRPr sz="2800">
              <a:solidFill>
                <a:schemeClr val="dk1"/>
              </a:solidFill>
            </a:endParaRPr>
          </a:p>
        </p:txBody>
      </p:sp>
      <p:sp>
        <p:nvSpPr>
          <p:cNvPr id="764" name="Google Shape;764;p40"/>
          <p:cNvSpPr/>
          <p:nvPr/>
        </p:nvSpPr>
        <p:spPr>
          <a:xfrm>
            <a:off x="493150" y="2648825"/>
            <a:ext cx="2226300" cy="13104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2500"/>
              <a:t>Play Spotify .. with enough songs …</a:t>
            </a:r>
            <a:endParaRPr sz="2500"/>
          </a:p>
        </p:txBody>
      </p:sp>
      <p:sp>
        <p:nvSpPr>
          <p:cNvPr id="765" name="Google Shape;765;p40"/>
          <p:cNvSpPr txBox="1"/>
          <p:nvPr/>
        </p:nvSpPr>
        <p:spPr>
          <a:xfrm>
            <a:off x="609600" y="4038600"/>
            <a:ext cx="16911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Scenario</a:t>
            </a:r>
            <a:endParaRPr b="1" sz="2800"/>
          </a:p>
        </p:txBody>
      </p:sp>
      <p:cxnSp>
        <p:nvCxnSpPr>
          <p:cNvPr id="766" name="Google Shape;766;p40"/>
          <p:cNvCxnSpPr/>
          <p:nvPr/>
        </p:nvCxnSpPr>
        <p:spPr>
          <a:xfrm>
            <a:off x="1026625" y="5319625"/>
            <a:ext cx="1408500" cy="0"/>
          </a:xfrm>
          <a:prstGeom prst="straightConnector1">
            <a:avLst/>
          </a:prstGeom>
          <a:noFill/>
          <a:ln cap="flat" cmpd="sng" w="38100">
            <a:solidFill>
              <a:schemeClr val="dk1"/>
            </a:solidFill>
            <a:prstDash val="solid"/>
            <a:round/>
            <a:headEnd len="med" w="med" type="none"/>
            <a:tailEnd len="med" w="med" type="triangle"/>
          </a:ln>
        </p:spPr>
      </p:cxnSp>
      <p:cxnSp>
        <p:nvCxnSpPr>
          <p:cNvPr id="767" name="Google Shape;767;p40"/>
          <p:cNvCxnSpPr/>
          <p:nvPr/>
        </p:nvCxnSpPr>
        <p:spPr>
          <a:xfrm>
            <a:off x="1026625" y="4659025"/>
            <a:ext cx="0" cy="664200"/>
          </a:xfrm>
          <a:prstGeom prst="straightConnector1">
            <a:avLst/>
          </a:prstGeom>
          <a:noFill/>
          <a:ln cap="flat" cmpd="sng" w="38100">
            <a:solidFill>
              <a:schemeClr val="dk1"/>
            </a:solidFill>
            <a:prstDash val="solid"/>
            <a:round/>
            <a:headEnd len="med" w="med" type="none"/>
            <a:tailEnd len="med" w="med" type="none"/>
          </a:ln>
        </p:spPr>
      </p:cxnSp>
      <p:sp>
        <p:nvSpPr>
          <p:cNvPr id="768" name="Google Shape;768;p40"/>
          <p:cNvSpPr txBox="1"/>
          <p:nvPr/>
        </p:nvSpPr>
        <p:spPr>
          <a:xfrm rot="800">
            <a:off x="1114450" y="4703475"/>
            <a:ext cx="1288500" cy="57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999999"/>
                </a:solidFill>
              </a:rPr>
              <a:t>ground</a:t>
            </a:r>
            <a:endParaRPr sz="2600">
              <a:solidFill>
                <a:srgbClr val="999999"/>
              </a:solidFill>
            </a:endParaRPr>
          </a:p>
        </p:txBody>
      </p:sp>
      <p:sp>
        <p:nvSpPr>
          <p:cNvPr id="769" name="Google Shape;769;p40"/>
          <p:cNvSpPr/>
          <p:nvPr/>
        </p:nvSpPr>
        <p:spPr>
          <a:xfrm>
            <a:off x="279875" y="4843375"/>
            <a:ext cx="610500" cy="385800"/>
          </a:xfrm>
          <a:prstGeom prst="roundRect">
            <a:avLst>
              <a:gd fmla="val 24339" name="adj"/>
            </a:avLst>
          </a:prstGeom>
          <a:solidFill>
            <a:srgbClr val="FBAB0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chemeClr val="lt1"/>
                </a:solidFill>
                <a:latin typeface="Helvetica Neue"/>
                <a:ea typeface="Helvetica Neue"/>
                <a:cs typeface="Helvetica Neue"/>
                <a:sym typeface="Helvetica Neue"/>
              </a:rPr>
              <a:t>3x</a:t>
            </a:r>
            <a:endParaRPr/>
          </a:p>
        </p:txBody>
      </p:sp>
      <p:cxnSp>
        <p:nvCxnSpPr>
          <p:cNvPr id="770" name="Google Shape;770;p40"/>
          <p:cNvCxnSpPr/>
          <p:nvPr/>
        </p:nvCxnSpPr>
        <p:spPr>
          <a:xfrm>
            <a:off x="10226425" y="2353025"/>
            <a:ext cx="0" cy="5111700"/>
          </a:xfrm>
          <a:prstGeom prst="straightConnector1">
            <a:avLst/>
          </a:prstGeom>
          <a:noFill/>
          <a:ln cap="flat" cmpd="sng" w="28575">
            <a:solidFill>
              <a:srgbClr val="B7B7B7"/>
            </a:solidFill>
            <a:prstDash val="solid"/>
            <a:round/>
            <a:headEnd len="med" w="med" type="none"/>
            <a:tailEnd len="med" w="med" type="none"/>
          </a:ln>
        </p:spPr>
      </p:cxnSp>
      <p:pic>
        <p:nvPicPr>
          <p:cNvPr id="771" name="Google Shape;771;p40"/>
          <p:cNvPicPr preferRelativeResize="0"/>
          <p:nvPr/>
        </p:nvPicPr>
        <p:blipFill>
          <a:blip r:embed="rId6">
            <a:alphaModFix/>
          </a:blip>
          <a:stretch>
            <a:fillRect/>
          </a:stretch>
        </p:blipFill>
        <p:spPr>
          <a:xfrm>
            <a:off x="11274437" y="6448325"/>
            <a:ext cx="576076" cy="576076"/>
          </a:xfrm>
          <a:prstGeom prst="rect">
            <a:avLst/>
          </a:prstGeom>
          <a:noFill/>
          <a:ln>
            <a:noFill/>
          </a:ln>
        </p:spPr>
      </p:pic>
      <p:sp>
        <p:nvSpPr>
          <p:cNvPr id="772" name="Google Shape;772;p40"/>
          <p:cNvSpPr/>
          <p:nvPr/>
        </p:nvSpPr>
        <p:spPr>
          <a:xfrm flipH="1" rot="10800000">
            <a:off x="-71875" y="-38100"/>
            <a:ext cx="13097400" cy="9790200"/>
          </a:xfrm>
          <a:prstGeom prst="roundRect">
            <a:avLst>
              <a:gd fmla="val 0" name="adj"/>
            </a:avLst>
          </a:prstGeom>
          <a:solidFill>
            <a:srgbClr val="BABABA">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endParaRPr>
          </a:p>
        </p:txBody>
      </p:sp>
      <p:sp>
        <p:nvSpPr>
          <p:cNvPr id="773" name="Google Shape;773;p40"/>
          <p:cNvSpPr/>
          <p:nvPr/>
        </p:nvSpPr>
        <p:spPr>
          <a:xfrm>
            <a:off x="210150" y="5846500"/>
            <a:ext cx="2962200" cy="1310400"/>
          </a:xfrm>
          <a:prstGeom prst="roundRect">
            <a:avLst>
              <a:gd fmla="val 711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74" name="Google Shape;774;p40"/>
          <p:cNvPicPr preferRelativeResize="0"/>
          <p:nvPr/>
        </p:nvPicPr>
        <p:blipFill>
          <a:blip r:embed="rId7">
            <a:alphaModFix/>
          </a:blip>
          <a:stretch>
            <a:fillRect/>
          </a:stretch>
        </p:blipFill>
        <p:spPr>
          <a:xfrm>
            <a:off x="383199" y="6024326"/>
            <a:ext cx="829500" cy="829500"/>
          </a:xfrm>
          <a:prstGeom prst="rect">
            <a:avLst/>
          </a:prstGeom>
          <a:noFill/>
          <a:ln>
            <a:noFill/>
          </a:ln>
        </p:spPr>
      </p:pic>
      <p:sp>
        <p:nvSpPr>
          <p:cNvPr id="775" name="Google Shape;775;p40"/>
          <p:cNvSpPr/>
          <p:nvPr/>
        </p:nvSpPr>
        <p:spPr>
          <a:xfrm>
            <a:off x="10382500" y="2601250"/>
            <a:ext cx="2490000" cy="2721900"/>
          </a:xfrm>
          <a:prstGeom prst="roundRect">
            <a:avLst>
              <a:gd fmla="val 711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76" name="Google Shape;776;p40"/>
          <p:cNvPicPr preferRelativeResize="0"/>
          <p:nvPr/>
        </p:nvPicPr>
        <p:blipFill>
          <a:blip r:embed="rId7">
            <a:alphaModFix/>
          </a:blip>
          <a:stretch>
            <a:fillRect/>
          </a:stretch>
        </p:blipFill>
        <p:spPr>
          <a:xfrm>
            <a:off x="11119297" y="4090575"/>
            <a:ext cx="987300" cy="987319"/>
          </a:xfrm>
          <a:prstGeom prst="rect">
            <a:avLst/>
          </a:prstGeom>
          <a:noFill/>
          <a:ln>
            <a:noFill/>
          </a:ln>
        </p:spPr>
      </p:pic>
      <p:cxnSp>
        <p:nvCxnSpPr>
          <p:cNvPr id="777" name="Google Shape;777;p40"/>
          <p:cNvCxnSpPr/>
          <p:nvPr/>
        </p:nvCxnSpPr>
        <p:spPr>
          <a:xfrm flipH="1">
            <a:off x="3210100" y="5901200"/>
            <a:ext cx="756300" cy="436500"/>
          </a:xfrm>
          <a:prstGeom prst="straightConnector1">
            <a:avLst/>
          </a:prstGeom>
          <a:noFill/>
          <a:ln cap="flat" cmpd="sng" w="76200">
            <a:solidFill>
              <a:srgbClr val="FF3333"/>
            </a:solidFill>
            <a:prstDash val="solid"/>
            <a:round/>
            <a:headEnd len="med" w="med" type="none"/>
            <a:tailEnd len="med" w="med" type="triangle"/>
          </a:ln>
        </p:spPr>
      </p:cxnSp>
      <p:cxnSp>
        <p:nvCxnSpPr>
          <p:cNvPr id="778" name="Google Shape;778;p40"/>
          <p:cNvCxnSpPr/>
          <p:nvPr/>
        </p:nvCxnSpPr>
        <p:spPr>
          <a:xfrm flipH="1" rot="10800000">
            <a:off x="9534700" y="3715700"/>
            <a:ext cx="756300" cy="436500"/>
          </a:xfrm>
          <a:prstGeom prst="straightConnector1">
            <a:avLst/>
          </a:prstGeom>
          <a:noFill/>
          <a:ln cap="flat" cmpd="sng" w="76200">
            <a:solidFill>
              <a:srgbClr val="FF3333"/>
            </a:solidFill>
            <a:prstDash val="solid"/>
            <a:round/>
            <a:headEnd len="med" w="med" type="none"/>
            <a:tailEnd len="med" w="med" type="triangle"/>
          </a:ln>
        </p:spPr>
      </p:cxnSp>
      <p:sp>
        <p:nvSpPr>
          <p:cNvPr id="779" name="Google Shape;779;p40"/>
          <p:cNvSpPr/>
          <p:nvPr/>
        </p:nvSpPr>
        <p:spPr>
          <a:xfrm>
            <a:off x="3890200" y="3603925"/>
            <a:ext cx="5646900" cy="3100800"/>
          </a:xfrm>
          <a:prstGeom prst="roundRect">
            <a:avLst>
              <a:gd fmla="val 4075" name="adj"/>
            </a:avLst>
          </a:prstGeom>
          <a:solidFill>
            <a:schemeClr val="lt1"/>
          </a:solidFill>
          <a:ln cap="flat" cmpd="sng" w="38100">
            <a:solidFill>
              <a:srgbClr val="FF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400"/>
              <a:t>We write them </a:t>
            </a:r>
            <a:r>
              <a:rPr i="1" lang="en" sz="3400"/>
              <a:t>individually</a:t>
            </a:r>
            <a:br>
              <a:rPr lang="en" sz="3400"/>
            </a:br>
            <a:r>
              <a:rPr lang="en" sz="3400"/>
              <a:t>for every task/scenario</a:t>
            </a:r>
            <a:br>
              <a:rPr lang="en" sz="1500"/>
            </a:br>
            <a:r>
              <a:rPr lang="en" sz="3400">
                <a:solidFill>
                  <a:srgbClr val="1155CC"/>
                </a:solidFill>
              </a:rPr>
              <a:t>(40K+ lines of code)</a:t>
            </a:r>
            <a:endParaRPr sz="3400">
              <a:solidFill>
                <a:srgbClr val="1155CC"/>
              </a:solidFill>
            </a:endParaRPr>
          </a:p>
        </p:txBody>
      </p:sp>
      <p:sp>
        <p:nvSpPr>
          <p:cNvPr id="780" name="Google Shape;780;p40"/>
          <p:cNvSpPr txBox="1"/>
          <p:nvPr/>
        </p:nvSpPr>
        <p:spPr>
          <a:xfrm>
            <a:off x="10412350" y="2726250"/>
            <a:ext cx="2490000" cy="10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1"/>
                </a:solidFill>
              </a:rPr>
              <a:t>Solution Code </a:t>
            </a:r>
            <a:br>
              <a:rPr b="1" lang="en" sz="2600">
                <a:solidFill>
                  <a:schemeClr val="dk1"/>
                </a:solidFill>
              </a:rPr>
            </a:br>
            <a:r>
              <a:rPr b="1" lang="en" sz="2600">
                <a:solidFill>
                  <a:schemeClr val="dk1"/>
                </a:solidFill>
              </a:rPr>
              <a:t>+ Eval. Tests</a:t>
            </a:r>
            <a:endParaRPr b="1" sz="2600">
              <a:solidFill>
                <a:schemeClr val="dk1"/>
              </a:solidFill>
            </a:endParaRPr>
          </a:p>
        </p:txBody>
      </p:sp>
      <p:sp>
        <p:nvSpPr>
          <p:cNvPr id="781" name="Google Shape;781;p40"/>
          <p:cNvSpPr txBox="1"/>
          <p:nvPr/>
        </p:nvSpPr>
        <p:spPr>
          <a:xfrm>
            <a:off x="1223050" y="5935975"/>
            <a:ext cx="1920300" cy="91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1"/>
                </a:solidFill>
              </a:rPr>
              <a:t>Generator Code</a:t>
            </a:r>
            <a:endParaRPr b="1" sz="2600">
              <a:solidFill>
                <a:schemeClr val="dk1"/>
              </a:solidFill>
            </a:endParaRPr>
          </a:p>
        </p:txBody>
      </p:sp>
      <p:sp>
        <p:nvSpPr>
          <p:cNvPr id="782" name="Google Shape;782;p40"/>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41"/>
          <p:cNvSpPr txBox="1"/>
          <p:nvPr/>
        </p:nvSpPr>
        <p:spPr>
          <a:xfrm rot="-5400000">
            <a:off x="2291950" y="4807950"/>
            <a:ext cx="1046400" cy="66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Task</a:t>
            </a:r>
            <a:endParaRPr b="1" sz="2800">
              <a:solidFill>
                <a:schemeClr val="dk1"/>
              </a:solidFill>
            </a:endParaRPr>
          </a:p>
        </p:txBody>
      </p:sp>
      <p:sp>
        <p:nvSpPr>
          <p:cNvPr id="788" name="Google Shape;788;p41"/>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789" name="Google Shape;789;p41"/>
          <p:cNvSpPr/>
          <p:nvPr/>
        </p:nvSpPr>
        <p:spPr>
          <a:xfrm>
            <a:off x="4566754" y="271275"/>
            <a:ext cx="3881100" cy="829500"/>
          </a:xfrm>
          <a:prstGeom prst="roundRect">
            <a:avLst>
              <a:gd fmla="val 4717"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790" name="Google Shape;790;p41"/>
          <p:cNvSpPr/>
          <p:nvPr/>
        </p:nvSpPr>
        <p:spPr>
          <a:xfrm>
            <a:off x="8758973" y="271275"/>
            <a:ext cx="3879300" cy="829500"/>
          </a:xfrm>
          <a:prstGeom prst="roundRect">
            <a:avLst>
              <a:gd fmla="val 441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791" name="Google Shape;791;p41"/>
          <p:cNvSpPr/>
          <p:nvPr/>
        </p:nvSpPr>
        <p:spPr>
          <a:xfrm>
            <a:off x="10115950" y="7965400"/>
            <a:ext cx="2490000" cy="1506600"/>
          </a:xfrm>
          <a:prstGeom prst="roundRect">
            <a:avLst>
              <a:gd fmla="val 9127" name="adj"/>
            </a:avLst>
          </a:prstGeom>
          <a:solidFill>
            <a:srgbClr val="D9D2E9"/>
          </a:solidFill>
          <a:ln cap="flat" cmpd="sng" w="19050">
            <a:solidFill>
              <a:srgbClr val="D9D2E9"/>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2800">
                <a:solidFill>
                  <a:srgbClr val="351C75"/>
                </a:solidFill>
              </a:rPr>
              <a:t>Interactive </a:t>
            </a:r>
            <a:br>
              <a:rPr lang="en" sz="2800">
                <a:solidFill>
                  <a:srgbClr val="351C75"/>
                </a:solidFill>
              </a:rPr>
            </a:br>
            <a:r>
              <a:rPr lang="en" sz="2800">
                <a:solidFill>
                  <a:srgbClr val="351C75"/>
                </a:solidFill>
              </a:rPr>
              <a:t>Coding Shell</a:t>
            </a:r>
            <a:endParaRPr sz="2800">
              <a:solidFill>
                <a:srgbClr val="351C75"/>
              </a:solidFill>
            </a:endParaRPr>
          </a:p>
          <a:p>
            <a:pPr indent="0" lvl="0" marL="0" marR="0" rtl="0" algn="ctr">
              <a:lnSpc>
                <a:spcPct val="100000"/>
              </a:lnSpc>
              <a:spcBef>
                <a:spcPts val="0"/>
              </a:spcBef>
              <a:spcAft>
                <a:spcPts val="0"/>
              </a:spcAft>
              <a:buClr>
                <a:srgbClr val="FFFFFF"/>
              </a:buClr>
              <a:buSzPts val="2600"/>
              <a:buFont typeface="Helvetica Neue"/>
              <a:buNone/>
            </a:pPr>
            <a:r>
              <a:rPr lang="en" sz="2800">
                <a:solidFill>
                  <a:srgbClr val="351C75"/>
                </a:solidFill>
              </a:rPr>
              <a:t>(w/ API client)</a:t>
            </a:r>
            <a:endParaRPr sz="2800">
              <a:solidFill>
                <a:srgbClr val="351C75"/>
              </a:solidFill>
            </a:endParaRPr>
          </a:p>
        </p:txBody>
      </p:sp>
      <p:sp>
        <p:nvSpPr>
          <p:cNvPr id="792" name="Google Shape;792;p41"/>
          <p:cNvSpPr/>
          <p:nvPr/>
        </p:nvSpPr>
        <p:spPr>
          <a:xfrm>
            <a:off x="5006525" y="7965525"/>
            <a:ext cx="2706000" cy="1506600"/>
          </a:xfrm>
          <a:prstGeom prst="roundRect">
            <a:avLst>
              <a:gd fmla="val 9127" name="adj"/>
            </a:avLst>
          </a:prstGeom>
          <a:solidFill>
            <a:srgbClr val="CFE2F3"/>
          </a:solidFill>
          <a:ln cap="flat" cmpd="sng" w="19050">
            <a:solidFill>
              <a:srgbClr val="CFE2F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2800">
                <a:solidFill>
                  <a:srgbClr val="1C4587"/>
                </a:solidFill>
              </a:rPr>
              <a:t>Supervisor’s App Credentials</a:t>
            </a:r>
            <a:endParaRPr sz="2800">
              <a:solidFill>
                <a:srgbClr val="1C4587"/>
              </a:solidFill>
            </a:endParaRPr>
          </a:p>
        </p:txBody>
      </p:sp>
      <p:sp>
        <p:nvSpPr>
          <p:cNvPr id="793" name="Google Shape;793;p41"/>
          <p:cNvSpPr/>
          <p:nvPr/>
        </p:nvSpPr>
        <p:spPr>
          <a:xfrm>
            <a:off x="7894450" y="7965400"/>
            <a:ext cx="2044500" cy="1506600"/>
          </a:xfrm>
          <a:prstGeom prst="roundRect">
            <a:avLst>
              <a:gd fmla="val 9127" name="adj"/>
            </a:avLst>
          </a:prstGeom>
          <a:solidFill>
            <a:srgbClr val="F4CCCC"/>
          </a:solidFill>
          <a:ln cap="flat" cmpd="sng" w="19050">
            <a:solidFill>
              <a:srgbClr val="F4CCCC"/>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2800">
                <a:solidFill>
                  <a:srgbClr val="B41600"/>
                </a:solidFill>
              </a:rPr>
              <a:t>API Docs</a:t>
            </a:r>
            <a:br>
              <a:rPr lang="en" sz="2800">
                <a:solidFill>
                  <a:srgbClr val="B41600"/>
                </a:solidFill>
              </a:rPr>
            </a:br>
            <a:r>
              <a:rPr lang="en" sz="2800">
                <a:solidFill>
                  <a:srgbClr val="B41600"/>
                </a:solidFill>
              </a:rPr>
              <a:t>of all Apps</a:t>
            </a:r>
            <a:endParaRPr sz="2800">
              <a:solidFill>
                <a:srgbClr val="B41600"/>
              </a:solidFill>
            </a:endParaRPr>
          </a:p>
        </p:txBody>
      </p:sp>
      <p:sp>
        <p:nvSpPr>
          <p:cNvPr id="794" name="Google Shape;794;p41"/>
          <p:cNvSpPr/>
          <p:nvPr/>
        </p:nvSpPr>
        <p:spPr>
          <a:xfrm>
            <a:off x="2110925" y="7965525"/>
            <a:ext cx="2706000" cy="1506600"/>
          </a:xfrm>
          <a:prstGeom prst="roundRect">
            <a:avLst>
              <a:gd fmla="val 9127" name="adj"/>
            </a:avLst>
          </a:prstGeom>
          <a:solidFill>
            <a:srgbClr val="D9EAD3"/>
          </a:solidFill>
          <a:ln cap="flat" cmpd="sng" w="19050">
            <a:solidFill>
              <a:srgbClr val="D9EAD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2800">
                <a:solidFill>
                  <a:srgbClr val="274E13"/>
                </a:solidFill>
              </a:rPr>
              <a:t>Task</a:t>
            </a:r>
            <a:br>
              <a:rPr lang="en" sz="2800">
                <a:solidFill>
                  <a:srgbClr val="274E13"/>
                </a:solidFill>
              </a:rPr>
            </a:br>
            <a:r>
              <a:rPr lang="en" sz="2800">
                <a:solidFill>
                  <a:srgbClr val="274E13"/>
                </a:solidFill>
              </a:rPr>
              <a:t>Instruction</a:t>
            </a:r>
            <a:endParaRPr sz="2800">
              <a:solidFill>
                <a:srgbClr val="274E13"/>
              </a:solidFill>
            </a:endParaRPr>
          </a:p>
        </p:txBody>
      </p:sp>
      <p:cxnSp>
        <p:nvCxnSpPr>
          <p:cNvPr id="795" name="Google Shape;795;p41"/>
          <p:cNvCxnSpPr/>
          <p:nvPr/>
        </p:nvCxnSpPr>
        <p:spPr>
          <a:xfrm>
            <a:off x="30750" y="7534900"/>
            <a:ext cx="13006800" cy="0"/>
          </a:xfrm>
          <a:prstGeom prst="straightConnector1">
            <a:avLst/>
          </a:prstGeom>
          <a:noFill/>
          <a:ln cap="flat" cmpd="sng" w="28575">
            <a:solidFill>
              <a:srgbClr val="B7B7B7"/>
            </a:solidFill>
            <a:prstDash val="solid"/>
            <a:round/>
            <a:headEnd len="med" w="med" type="none"/>
            <a:tailEnd len="med" w="med" type="none"/>
          </a:ln>
        </p:spPr>
      </p:cxnSp>
      <p:pic>
        <p:nvPicPr>
          <p:cNvPr id="796" name="Google Shape;796;p41"/>
          <p:cNvPicPr preferRelativeResize="0"/>
          <p:nvPr/>
        </p:nvPicPr>
        <p:blipFill>
          <a:blip r:embed="rId3">
            <a:alphaModFix/>
          </a:blip>
          <a:stretch>
            <a:fillRect/>
          </a:stretch>
        </p:blipFill>
        <p:spPr>
          <a:xfrm>
            <a:off x="1853913" y="7664261"/>
            <a:ext cx="576072" cy="576072"/>
          </a:xfrm>
          <a:prstGeom prst="rect">
            <a:avLst/>
          </a:prstGeom>
          <a:noFill/>
          <a:ln>
            <a:noFill/>
          </a:ln>
        </p:spPr>
      </p:pic>
      <p:pic>
        <p:nvPicPr>
          <p:cNvPr id="797" name="Google Shape;797;p41"/>
          <p:cNvPicPr preferRelativeResize="0"/>
          <p:nvPr/>
        </p:nvPicPr>
        <p:blipFill>
          <a:blip r:embed="rId4">
            <a:alphaModFix/>
          </a:blip>
          <a:stretch>
            <a:fillRect/>
          </a:stretch>
        </p:blipFill>
        <p:spPr>
          <a:xfrm>
            <a:off x="4728225" y="7664261"/>
            <a:ext cx="576072" cy="576072"/>
          </a:xfrm>
          <a:prstGeom prst="rect">
            <a:avLst/>
          </a:prstGeom>
          <a:noFill/>
          <a:ln>
            <a:noFill/>
          </a:ln>
        </p:spPr>
      </p:pic>
      <p:pic>
        <p:nvPicPr>
          <p:cNvPr id="798" name="Google Shape;798;p41"/>
          <p:cNvPicPr preferRelativeResize="0"/>
          <p:nvPr/>
        </p:nvPicPr>
        <p:blipFill>
          <a:blip r:embed="rId5">
            <a:alphaModFix/>
          </a:blip>
          <a:stretch>
            <a:fillRect/>
          </a:stretch>
        </p:blipFill>
        <p:spPr>
          <a:xfrm>
            <a:off x="7629550" y="7703460"/>
            <a:ext cx="497650" cy="497673"/>
          </a:xfrm>
          <a:prstGeom prst="rect">
            <a:avLst/>
          </a:prstGeom>
          <a:noFill/>
          <a:ln>
            <a:noFill/>
          </a:ln>
        </p:spPr>
      </p:pic>
      <p:pic>
        <p:nvPicPr>
          <p:cNvPr id="799" name="Google Shape;799;p41"/>
          <p:cNvPicPr preferRelativeResize="0"/>
          <p:nvPr/>
        </p:nvPicPr>
        <p:blipFill>
          <a:blip r:embed="rId6">
            <a:alphaModFix/>
          </a:blip>
          <a:stretch>
            <a:fillRect/>
          </a:stretch>
        </p:blipFill>
        <p:spPr>
          <a:xfrm>
            <a:off x="9893913" y="7664261"/>
            <a:ext cx="576072" cy="576072"/>
          </a:xfrm>
          <a:prstGeom prst="rect">
            <a:avLst/>
          </a:prstGeom>
          <a:noFill/>
          <a:ln>
            <a:noFill/>
          </a:ln>
        </p:spPr>
      </p:pic>
      <p:sp>
        <p:nvSpPr>
          <p:cNvPr id="800" name="Google Shape;800;p41"/>
          <p:cNvSpPr txBox="1"/>
          <p:nvPr/>
        </p:nvSpPr>
        <p:spPr>
          <a:xfrm>
            <a:off x="6449050" y="5686025"/>
            <a:ext cx="3680400" cy="14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World State</a:t>
            </a:r>
            <a:br>
              <a:rPr lang="en" sz="2800">
                <a:solidFill>
                  <a:schemeClr val="dk1"/>
                </a:solidFill>
              </a:rPr>
            </a:br>
            <a:r>
              <a:rPr lang="en" sz="2600">
                <a:solidFill>
                  <a:schemeClr val="dk1"/>
                </a:solidFill>
              </a:rPr>
              <a:t>The Initial DB State &amp;</a:t>
            </a:r>
            <a:br>
              <a:rPr lang="en" sz="2600">
                <a:solidFill>
                  <a:schemeClr val="dk1"/>
                </a:solidFill>
              </a:rPr>
            </a:br>
            <a:r>
              <a:rPr lang="en" sz="2600">
                <a:solidFill>
                  <a:schemeClr val="dk1"/>
                </a:solidFill>
              </a:rPr>
              <a:t>Time Now in World</a:t>
            </a:r>
            <a:endParaRPr b="1" sz="2600">
              <a:solidFill>
                <a:schemeClr val="dk1"/>
              </a:solidFill>
            </a:endParaRPr>
          </a:p>
        </p:txBody>
      </p:sp>
      <p:sp>
        <p:nvSpPr>
          <p:cNvPr id="801" name="Google Shape;801;p41"/>
          <p:cNvSpPr/>
          <p:nvPr/>
        </p:nvSpPr>
        <p:spPr>
          <a:xfrm>
            <a:off x="4248675" y="4295425"/>
            <a:ext cx="1691100" cy="13104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t/>
            </a:r>
            <a:endParaRPr sz="1800"/>
          </a:p>
        </p:txBody>
      </p:sp>
      <p:sp>
        <p:nvSpPr>
          <p:cNvPr id="802" name="Google Shape;802;p41"/>
          <p:cNvSpPr/>
          <p:nvPr/>
        </p:nvSpPr>
        <p:spPr>
          <a:xfrm>
            <a:off x="6970750" y="4277425"/>
            <a:ext cx="2706000" cy="13104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t/>
            </a:r>
            <a:endParaRPr sz="1800"/>
          </a:p>
        </p:txBody>
      </p:sp>
      <p:pic>
        <p:nvPicPr>
          <p:cNvPr descr="pasted-movie.png" id="803" name="Google Shape;803;p41"/>
          <p:cNvPicPr preferRelativeResize="0"/>
          <p:nvPr/>
        </p:nvPicPr>
        <p:blipFill rotWithShape="1">
          <a:blip r:embed="rId7">
            <a:alphaModFix/>
          </a:blip>
          <a:srcRect b="0" l="0" r="0" t="0"/>
          <a:stretch/>
        </p:blipFill>
        <p:spPr>
          <a:xfrm>
            <a:off x="4497475" y="4268200"/>
            <a:ext cx="1288475" cy="1310314"/>
          </a:xfrm>
          <a:prstGeom prst="rect">
            <a:avLst/>
          </a:prstGeom>
          <a:noFill/>
          <a:ln>
            <a:noFill/>
          </a:ln>
        </p:spPr>
      </p:pic>
      <p:pic>
        <p:nvPicPr>
          <p:cNvPr id="804" name="Google Shape;804;p41"/>
          <p:cNvPicPr preferRelativeResize="0"/>
          <p:nvPr/>
        </p:nvPicPr>
        <p:blipFill>
          <a:blip r:embed="rId8">
            <a:alphaModFix/>
          </a:blip>
          <a:stretch>
            <a:fillRect/>
          </a:stretch>
        </p:blipFill>
        <p:spPr>
          <a:xfrm>
            <a:off x="7190675" y="4475536"/>
            <a:ext cx="936527" cy="936527"/>
          </a:xfrm>
          <a:prstGeom prst="rect">
            <a:avLst/>
          </a:prstGeom>
          <a:noFill/>
          <a:ln>
            <a:noFill/>
          </a:ln>
        </p:spPr>
      </p:pic>
      <p:pic>
        <p:nvPicPr>
          <p:cNvPr id="805" name="Google Shape;805;p41"/>
          <p:cNvPicPr preferRelativeResize="0"/>
          <p:nvPr/>
        </p:nvPicPr>
        <p:blipFill>
          <a:blip r:embed="rId9">
            <a:alphaModFix/>
          </a:blip>
          <a:stretch>
            <a:fillRect/>
          </a:stretch>
        </p:blipFill>
        <p:spPr>
          <a:xfrm>
            <a:off x="8363350" y="4420600"/>
            <a:ext cx="1046400" cy="1046400"/>
          </a:xfrm>
          <a:prstGeom prst="rect">
            <a:avLst/>
          </a:prstGeom>
          <a:noFill/>
          <a:ln>
            <a:noFill/>
          </a:ln>
        </p:spPr>
      </p:pic>
      <p:sp>
        <p:nvSpPr>
          <p:cNvPr id="806" name="Google Shape;806;p41"/>
          <p:cNvSpPr txBox="1"/>
          <p:nvPr/>
        </p:nvSpPr>
        <p:spPr>
          <a:xfrm>
            <a:off x="3248650" y="5686025"/>
            <a:ext cx="3680400" cy="14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Supervisor</a:t>
            </a:r>
            <a:br>
              <a:rPr lang="en" sz="2800">
                <a:solidFill>
                  <a:schemeClr val="dk1"/>
                </a:solidFill>
              </a:rPr>
            </a:br>
            <a:r>
              <a:rPr lang="en" sz="2600">
                <a:solidFill>
                  <a:schemeClr val="dk1"/>
                </a:solidFill>
              </a:rPr>
              <a:t>Person in AppWorld</a:t>
            </a:r>
            <a:br>
              <a:rPr lang="en" sz="2600">
                <a:solidFill>
                  <a:schemeClr val="dk1"/>
                </a:solidFill>
              </a:rPr>
            </a:br>
            <a:r>
              <a:rPr lang="en" sz="2600">
                <a:solidFill>
                  <a:schemeClr val="dk1"/>
                </a:solidFill>
              </a:rPr>
              <a:t>assigning the task</a:t>
            </a:r>
            <a:endParaRPr b="1" sz="2600">
              <a:solidFill>
                <a:schemeClr val="dk1"/>
              </a:solidFill>
            </a:endParaRPr>
          </a:p>
        </p:txBody>
      </p:sp>
      <p:sp>
        <p:nvSpPr>
          <p:cNvPr id="807" name="Google Shape;807;p41"/>
          <p:cNvSpPr/>
          <p:nvPr/>
        </p:nvSpPr>
        <p:spPr>
          <a:xfrm>
            <a:off x="3227350" y="2505425"/>
            <a:ext cx="420000" cy="4885200"/>
          </a:xfrm>
          <a:prstGeom prst="leftBrace">
            <a:avLst>
              <a:gd fmla="val 50000" name="adj1"/>
              <a:gd fmla="val 5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8" name="Google Shape;808;p41"/>
          <p:cNvSpPr txBox="1"/>
          <p:nvPr/>
        </p:nvSpPr>
        <p:spPr>
          <a:xfrm>
            <a:off x="4026375" y="3400025"/>
            <a:ext cx="5646900" cy="71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Instruction</a:t>
            </a:r>
            <a:endParaRPr b="1" sz="2800">
              <a:solidFill>
                <a:schemeClr val="dk1"/>
              </a:solidFill>
            </a:endParaRPr>
          </a:p>
        </p:txBody>
      </p:sp>
      <p:sp>
        <p:nvSpPr>
          <p:cNvPr id="809" name="Google Shape;809;p41"/>
          <p:cNvSpPr/>
          <p:nvPr/>
        </p:nvSpPr>
        <p:spPr>
          <a:xfrm>
            <a:off x="4067650" y="2655050"/>
            <a:ext cx="5646900" cy="711600"/>
          </a:xfrm>
          <a:prstGeom prst="roundRect">
            <a:avLst>
              <a:gd fmla="val 9127" name="adj"/>
            </a:avLst>
          </a:prstGeom>
          <a:noFill/>
          <a:ln cap="flat" cmpd="sng" w="19050">
            <a:solidFill>
              <a:srgbClr val="212121"/>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0" i="0" lang="en" sz="2800" u="none" cap="none" strike="noStrike">
                <a:solidFill>
                  <a:schemeClr val="dk1"/>
                </a:solidFill>
                <a:latin typeface="Helvetica Neue"/>
                <a:ea typeface="Helvetica Neue"/>
                <a:cs typeface="Helvetica Neue"/>
                <a:sym typeface="Helvetica Neue"/>
              </a:rPr>
              <a:t>Play my </a:t>
            </a:r>
            <a:r>
              <a:rPr i="0" lang="en" sz="2800" u="none" cap="none" strike="noStrike">
                <a:solidFill>
                  <a:schemeClr val="dk1"/>
                </a:solidFill>
                <a:latin typeface="Helvetica Neue"/>
                <a:ea typeface="Helvetica Neue"/>
                <a:cs typeface="Helvetica Neue"/>
                <a:sym typeface="Helvetica Neue"/>
              </a:rPr>
              <a:t>Spotify</a:t>
            </a:r>
            <a:r>
              <a:rPr b="0" i="0" lang="en" sz="2800" u="none" cap="none" strike="noStrike">
                <a:solidFill>
                  <a:schemeClr val="dk1"/>
                </a:solidFill>
                <a:latin typeface="Helvetica Neue"/>
                <a:ea typeface="Helvetica Neue"/>
                <a:cs typeface="Helvetica Neue"/>
                <a:sym typeface="Helvetica Neue"/>
              </a:rPr>
              <a:t> playlist with </a:t>
            </a:r>
            <a:r>
              <a:rPr lang="en" sz="2800">
                <a:solidFill>
                  <a:schemeClr val="dk1"/>
                </a:solidFill>
                <a:latin typeface="Helvetica Neue"/>
                <a:ea typeface="Helvetica Neue"/>
                <a:cs typeface="Helvetica Neue"/>
                <a:sym typeface="Helvetica Neue"/>
              </a:rPr>
              <a:t>…</a:t>
            </a:r>
            <a:endParaRPr sz="2800">
              <a:solidFill>
                <a:schemeClr val="dk1"/>
              </a:solidFill>
            </a:endParaRPr>
          </a:p>
        </p:txBody>
      </p:sp>
      <p:sp>
        <p:nvSpPr>
          <p:cNvPr id="810" name="Google Shape;810;p41"/>
          <p:cNvSpPr/>
          <p:nvPr/>
        </p:nvSpPr>
        <p:spPr>
          <a:xfrm>
            <a:off x="493150" y="2648825"/>
            <a:ext cx="2226300" cy="13104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2500"/>
              <a:t>Play Spotify .. with enough songs …</a:t>
            </a:r>
            <a:endParaRPr sz="2500"/>
          </a:p>
        </p:txBody>
      </p:sp>
      <p:sp>
        <p:nvSpPr>
          <p:cNvPr id="811" name="Google Shape;811;p41"/>
          <p:cNvSpPr txBox="1"/>
          <p:nvPr/>
        </p:nvSpPr>
        <p:spPr>
          <a:xfrm>
            <a:off x="609600" y="4038600"/>
            <a:ext cx="16911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Scenario</a:t>
            </a:r>
            <a:endParaRPr b="1" sz="2800"/>
          </a:p>
        </p:txBody>
      </p:sp>
      <p:pic>
        <p:nvPicPr>
          <p:cNvPr id="812" name="Google Shape;812;p41"/>
          <p:cNvPicPr preferRelativeResize="0"/>
          <p:nvPr/>
        </p:nvPicPr>
        <p:blipFill>
          <a:blip r:embed="rId10">
            <a:alphaModFix/>
          </a:blip>
          <a:stretch>
            <a:fillRect/>
          </a:stretch>
        </p:blipFill>
        <p:spPr>
          <a:xfrm>
            <a:off x="383199" y="6024326"/>
            <a:ext cx="829500" cy="829500"/>
          </a:xfrm>
          <a:prstGeom prst="rect">
            <a:avLst/>
          </a:prstGeom>
          <a:noFill/>
          <a:ln>
            <a:noFill/>
          </a:ln>
        </p:spPr>
      </p:pic>
      <p:cxnSp>
        <p:nvCxnSpPr>
          <p:cNvPr id="813" name="Google Shape;813;p41"/>
          <p:cNvCxnSpPr/>
          <p:nvPr/>
        </p:nvCxnSpPr>
        <p:spPr>
          <a:xfrm>
            <a:off x="1026625" y="5319625"/>
            <a:ext cx="1408500" cy="0"/>
          </a:xfrm>
          <a:prstGeom prst="straightConnector1">
            <a:avLst/>
          </a:prstGeom>
          <a:noFill/>
          <a:ln cap="flat" cmpd="sng" w="38100">
            <a:solidFill>
              <a:schemeClr val="dk1"/>
            </a:solidFill>
            <a:prstDash val="solid"/>
            <a:round/>
            <a:headEnd len="med" w="med" type="none"/>
            <a:tailEnd len="med" w="med" type="triangle"/>
          </a:ln>
        </p:spPr>
      </p:cxnSp>
      <p:cxnSp>
        <p:nvCxnSpPr>
          <p:cNvPr id="814" name="Google Shape;814;p41"/>
          <p:cNvCxnSpPr/>
          <p:nvPr/>
        </p:nvCxnSpPr>
        <p:spPr>
          <a:xfrm>
            <a:off x="1026625" y="4659025"/>
            <a:ext cx="0" cy="664200"/>
          </a:xfrm>
          <a:prstGeom prst="straightConnector1">
            <a:avLst/>
          </a:prstGeom>
          <a:noFill/>
          <a:ln cap="flat" cmpd="sng" w="38100">
            <a:solidFill>
              <a:schemeClr val="dk1"/>
            </a:solidFill>
            <a:prstDash val="solid"/>
            <a:round/>
            <a:headEnd len="med" w="med" type="none"/>
            <a:tailEnd len="med" w="med" type="none"/>
          </a:ln>
        </p:spPr>
      </p:cxnSp>
      <p:sp>
        <p:nvSpPr>
          <p:cNvPr id="815" name="Google Shape;815;p41"/>
          <p:cNvSpPr txBox="1"/>
          <p:nvPr/>
        </p:nvSpPr>
        <p:spPr>
          <a:xfrm rot="800">
            <a:off x="1114450" y="4703475"/>
            <a:ext cx="1288500" cy="57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999999"/>
                </a:solidFill>
              </a:rPr>
              <a:t>ground</a:t>
            </a:r>
            <a:endParaRPr sz="2600">
              <a:solidFill>
                <a:srgbClr val="999999"/>
              </a:solidFill>
            </a:endParaRPr>
          </a:p>
        </p:txBody>
      </p:sp>
      <p:sp>
        <p:nvSpPr>
          <p:cNvPr id="816" name="Google Shape;816;p41"/>
          <p:cNvSpPr/>
          <p:nvPr/>
        </p:nvSpPr>
        <p:spPr>
          <a:xfrm>
            <a:off x="279875" y="4843375"/>
            <a:ext cx="610500" cy="385800"/>
          </a:xfrm>
          <a:prstGeom prst="roundRect">
            <a:avLst>
              <a:gd fmla="val 24339" name="adj"/>
            </a:avLst>
          </a:prstGeom>
          <a:solidFill>
            <a:srgbClr val="FBAB0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chemeClr val="lt1"/>
                </a:solidFill>
                <a:latin typeface="Helvetica Neue"/>
                <a:ea typeface="Helvetica Neue"/>
                <a:cs typeface="Helvetica Neue"/>
                <a:sym typeface="Helvetica Neue"/>
              </a:rPr>
              <a:t>3x</a:t>
            </a:r>
            <a:endParaRPr/>
          </a:p>
        </p:txBody>
      </p:sp>
      <p:cxnSp>
        <p:nvCxnSpPr>
          <p:cNvPr id="817" name="Google Shape;817;p41"/>
          <p:cNvCxnSpPr/>
          <p:nvPr/>
        </p:nvCxnSpPr>
        <p:spPr>
          <a:xfrm>
            <a:off x="10226425" y="2353025"/>
            <a:ext cx="0" cy="5111700"/>
          </a:xfrm>
          <a:prstGeom prst="straightConnector1">
            <a:avLst/>
          </a:prstGeom>
          <a:noFill/>
          <a:ln cap="flat" cmpd="sng" w="28575">
            <a:solidFill>
              <a:srgbClr val="B7B7B7"/>
            </a:solidFill>
            <a:prstDash val="solid"/>
            <a:round/>
            <a:headEnd len="med" w="med" type="none"/>
            <a:tailEnd len="med" w="med" type="none"/>
          </a:ln>
        </p:spPr>
      </p:cxnSp>
      <p:pic>
        <p:nvPicPr>
          <p:cNvPr id="818" name="Google Shape;818;p41"/>
          <p:cNvPicPr preferRelativeResize="0"/>
          <p:nvPr/>
        </p:nvPicPr>
        <p:blipFill>
          <a:blip r:embed="rId11">
            <a:alphaModFix/>
          </a:blip>
          <a:stretch>
            <a:fillRect/>
          </a:stretch>
        </p:blipFill>
        <p:spPr>
          <a:xfrm>
            <a:off x="11274437" y="6448325"/>
            <a:ext cx="576076" cy="576076"/>
          </a:xfrm>
          <a:prstGeom prst="rect">
            <a:avLst/>
          </a:prstGeom>
          <a:noFill/>
          <a:ln>
            <a:noFill/>
          </a:ln>
        </p:spPr>
      </p:pic>
      <p:pic>
        <p:nvPicPr>
          <p:cNvPr id="819" name="Google Shape;819;p41"/>
          <p:cNvPicPr preferRelativeResize="0"/>
          <p:nvPr/>
        </p:nvPicPr>
        <p:blipFill>
          <a:blip r:embed="rId10">
            <a:alphaModFix/>
          </a:blip>
          <a:stretch>
            <a:fillRect/>
          </a:stretch>
        </p:blipFill>
        <p:spPr>
          <a:xfrm>
            <a:off x="11119297" y="4090575"/>
            <a:ext cx="987300" cy="987319"/>
          </a:xfrm>
          <a:prstGeom prst="rect">
            <a:avLst/>
          </a:prstGeom>
          <a:noFill/>
          <a:ln>
            <a:noFill/>
          </a:ln>
        </p:spPr>
      </p:pic>
      <p:sp>
        <p:nvSpPr>
          <p:cNvPr id="820" name="Google Shape;820;p41"/>
          <p:cNvSpPr txBox="1"/>
          <p:nvPr/>
        </p:nvSpPr>
        <p:spPr>
          <a:xfrm>
            <a:off x="10412350" y="2726250"/>
            <a:ext cx="2490000" cy="104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1"/>
                </a:solidFill>
              </a:rPr>
              <a:t>Solution Code </a:t>
            </a:r>
            <a:br>
              <a:rPr b="1" lang="en" sz="2600">
                <a:solidFill>
                  <a:schemeClr val="dk1"/>
                </a:solidFill>
              </a:rPr>
            </a:br>
            <a:r>
              <a:rPr b="1" lang="en" sz="2600">
                <a:solidFill>
                  <a:schemeClr val="dk1"/>
                </a:solidFill>
              </a:rPr>
              <a:t>+ Eval. Tests</a:t>
            </a:r>
            <a:endParaRPr b="1" sz="2600">
              <a:solidFill>
                <a:schemeClr val="dk1"/>
              </a:solidFill>
            </a:endParaRPr>
          </a:p>
        </p:txBody>
      </p:sp>
      <p:sp>
        <p:nvSpPr>
          <p:cNvPr id="821" name="Google Shape;821;p41"/>
          <p:cNvSpPr txBox="1"/>
          <p:nvPr/>
        </p:nvSpPr>
        <p:spPr>
          <a:xfrm>
            <a:off x="1223050" y="5935975"/>
            <a:ext cx="1920300" cy="91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1"/>
                </a:solidFill>
              </a:rPr>
              <a:t>Generator Code</a:t>
            </a:r>
            <a:endParaRPr b="1" sz="2600">
              <a:solidFill>
                <a:schemeClr val="dk1"/>
              </a:solidFill>
            </a:endParaRPr>
          </a:p>
        </p:txBody>
      </p:sp>
      <p:sp>
        <p:nvSpPr>
          <p:cNvPr id="822" name="Google Shape;822;p41"/>
          <p:cNvSpPr txBox="1"/>
          <p:nvPr/>
        </p:nvSpPr>
        <p:spPr>
          <a:xfrm>
            <a:off x="10323400" y="5420575"/>
            <a:ext cx="2490000" cy="104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To Verify</a:t>
            </a:r>
            <a:endParaRPr sz="2800">
              <a:solidFill>
                <a:schemeClr val="dk1"/>
              </a:solidFill>
            </a:endParaRPr>
          </a:p>
          <a:p>
            <a:pPr indent="0" lvl="0" marL="0" rtl="0" algn="ctr">
              <a:spcBef>
                <a:spcPts val="0"/>
              </a:spcBef>
              <a:spcAft>
                <a:spcPts val="0"/>
              </a:spcAft>
              <a:buNone/>
            </a:pPr>
            <a:r>
              <a:rPr b="1" lang="en" sz="2800">
                <a:solidFill>
                  <a:schemeClr val="dk1"/>
                </a:solidFill>
              </a:rPr>
              <a:t>Solvability</a:t>
            </a:r>
            <a:endParaRPr b="1" sz="2600">
              <a:solidFill>
                <a:schemeClr val="dk1"/>
              </a:solidFill>
            </a:endParaRPr>
          </a:p>
        </p:txBody>
      </p:sp>
      <p:sp>
        <p:nvSpPr>
          <p:cNvPr id="823" name="Google Shape;823;p41"/>
          <p:cNvSpPr txBox="1"/>
          <p:nvPr/>
        </p:nvSpPr>
        <p:spPr>
          <a:xfrm>
            <a:off x="398575" y="8065225"/>
            <a:ext cx="1408500" cy="11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chemeClr val="dk1"/>
                </a:solidFill>
              </a:rPr>
              <a:t>Agent Given</a:t>
            </a:r>
            <a:endParaRPr b="1" sz="3200">
              <a:solidFill>
                <a:schemeClr val="dk1"/>
              </a:solidFill>
            </a:endParaRPr>
          </a:p>
        </p:txBody>
      </p:sp>
      <p:sp>
        <p:nvSpPr>
          <p:cNvPr id="824" name="Google Shape;824;p41"/>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Day-to-day rich &amp; interactive coding tasks developed on Engine </a:t>
            </a:r>
            <a:endParaRPr sz="2200">
              <a:solidFill>
                <a:schemeClr val="dk1"/>
              </a:solidFill>
            </a:endParaRPr>
          </a:p>
        </p:txBody>
      </p:sp>
      <p:sp>
        <p:nvSpPr>
          <p:cNvPr id="825" name="Google Shape;825;p41"/>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5"/>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Day-to-Day Tasks</a:t>
            </a:r>
            <a:endParaRPr sz="4500"/>
          </a:p>
        </p:txBody>
      </p:sp>
      <p:sp>
        <p:nvSpPr>
          <p:cNvPr id="122" name="Google Shape;122;p15"/>
          <p:cNvSpPr/>
          <p:nvPr/>
        </p:nvSpPr>
        <p:spPr>
          <a:xfrm flipH="1">
            <a:off x="1185700" y="1523675"/>
            <a:ext cx="9456318" cy="1404972"/>
          </a:xfrm>
          <a:custGeom>
            <a:rect b="b" l="l" r="r" t="t"/>
            <a:pathLst>
              <a:path extrusionOk="0" h="21600" w="21600">
                <a:moveTo>
                  <a:pt x="720" y="0"/>
                </a:moveTo>
                <a:cubicBezTo>
                  <a:pt x="640" y="0"/>
                  <a:pt x="576" y="363"/>
                  <a:pt x="576" y="810"/>
                </a:cubicBezTo>
                <a:lnTo>
                  <a:pt x="576" y="6483"/>
                </a:lnTo>
                <a:lnTo>
                  <a:pt x="0" y="8103"/>
                </a:lnTo>
                <a:lnTo>
                  <a:pt x="576" y="9724"/>
                </a:lnTo>
                <a:lnTo>
                  <a:pt x="576" y="20790"/>
                </a:lnTo>
                <a:cubicBezTo>
                  <a:pt x="576" y="21237"/>
                  <a:pt x="640" y="21600"/>
                  <a:pt x="720" y="21600"/>
                </a:cubicBezTo>
                <a:lnTo>
                  <a:pt x="21456" y="21600"/>
                </a:lnTo>
                <a:cubicBezTo>
                  <a:pt x="21536" y="21600"/>
                  <a:pt x="21600" y="21237"/>
                  <a:pt x="21600" y="20790"/>
                </a:cubicBezTo>
                <a:lnTo>
                  <a:pt x="21600" y="810"/>
                </a:lnTo>
                <a:cubicBezTo>
                  <a:pt x="21600" y="363"/>
                  <a:pt x="21536" y="0"/>
                  <a:pt x="21456" y="0"/>
                </a:cubicBezTo>
                <a:lnTo>
                  <a:pt x="720" y="0"/>
                </a:lnTo>
                <a:close/>
              </a:path>
            </a:pathLst>
          </a:custGeom>
          <a:noFill/>
          <a:ln cap="flat" cmpd="sng" w="28575">
            <a:solidFill>
              <a:schemeClr val="dk1"/>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200"/>
              <a:buFont typeface="Helvetica Neue"/>
              <a:buNone/>
            </a:pPr>
            <a:r>
              <a:t/>
            </a:r>
            <a:endParaRPr b="0" i="0" sz="4200" u="none" cap="none" strike="noStrike">
              <a:solidFill>
                <a:srgbClr val="FFFFFF"/>
              </a:solidFill>
              <a:latin typeface="Helvetica Neue"/>
              <a:ea typeface="Helvetica Neue"/>
              <a:cs typeface="Helvetica Neue"/>
              <a:sym typeface="Helvetica Neue"/>
            </a:endParaRPr>
          </a:p>
        </p:txBody>
      </p:sp>
      <p:grpSp>
        <p:nvGrpSpPr>
          <p:cNvPr id="123" name="Google Shape;123;p15"/>
          <p:cNvGrpSpPr/>
          <p:nvPr/>
        </p:nvGrpSpPr>
        <p:grpSpPr>
          <a:xfrm>
            <a:off x="10666599" y="1589450"/>
            <a:ext cx="1159707" cy="1404892"/>
            <a:chOff x="0" y="0"/>
            <a:chExt cx="1499104" cy="1787394"/>
          </a:xfrm>
        </p:grpSpPr>
        <p:sp>
          <p:nvSpPr>
            <p:cNvPr id="124" name="Google Shape;124;p15"/>
            <p:cNvSpPr/>
            <p:nvPr/>
          </p:nvSpPr>
          <p:spPr>
            <a:xfrm>
              <a:off x="38042" y="118019"/>
              <a:ext cx="1409400" cy="1376400"/>
            </a:xfrm>
            <a:prstGeom prst="ellipse">
              <a:avLst/>
            </a:prstGeom>
            <a:solidFill>
              <a:srgbClr val="000000"/>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200"/>
                <a:buFont typeface="Helvetica Neue"/>
                <a:buNone/>
              </a:pPr>
              <a:r>
                <a:t/>
              </a:r>
              <a:endParaRPr b="0" i="0" sz="4200" u="none" cap="none" strike="noStrike">
                <a:solidFill>
                  <a:srgbClr val="FFFFFF"/>
                </a:solidFill>
                <a:latin typeface="Helvetica Neue"/>
                <a:ea typeface="Helvetica Neue"/>
                <a:cs typeface="Helvetica Neue"/>
                <a:sym typeface="Helvetica Neue"/>
              </a:endParaRPr>
            </a:p>
          </p:txBody>
        </p:sp>
        <p:pic>
          <p:nvPicPr>
            <p:cNvPr descr="pasted-movie.png" id="125" name="Google Shape;125;p15"/>
            <p:cNvPicPr preferRelativeResize="0"/>
            <p:nvPr/>
          </p:nvPicPr>
          <p:blipFill rotWithShape="1">
            <a:blip r:embed="rId3">
              <a:alphaModFix/>
            </a:blip>
            <a:srcRect b="0" l="0" r="0" t="0"/>
            <a:stretch/>
          </p:blipFill>
          <p:spPr>
            <a:xfrm>
              <a:off x="0" y="0"/>
              <a:ext cx="1499104" cy="1787394"/>
            </a:xfrm>
            <a:prstGeom prst="rect">
              <a:avLst/>
            </a:prstGeom>
            <a:noFill/>
            <a:ln>
              <a:noFill/>
            </a:ln>
          </p:spPr>
        </p:pic>
      </p:grpSp>
      <p:pic>
        <p:nvPicPr>
          <p:cNvPr descr="pasted-movie.png" id="126" name="Google Shape;126;p15"/>
          <p:cNvPicPr preferRelativeResize="0"/>
          <p:nvPr/>
        </p:nvPicPr>
        <p:blipFill rotWithShape="1">
          <a:blip r:embed="rId4">
            <a:alphaModFix/>
          </a:blip>
          <a:srcRect b="0" l="0" r="0" t="0"/>
          <a:stretch/>
        </p:blipFill>
        <p:spPr>
          <a:xfrm>
            <a:off x="1953121" y="2130013"/>
            <a:ext cx="797236" cy="797235"/>
          </a:xfrm>
          <a:prstGeom prst="rect">
            <a:avLst/>
          </a:prstGeom>
          <a:noFill/>
          <a:ln>
            <a:noFill/>
          </a:ln>
        </p:spPr>
      </p:pic>
      <p:pic>
        <p:nvPicPr>
          <p:cNvPr descr="pasted-movie.png" id="127" name="Google Shape;127;p15"/>
          <p:cNvPicPr preferRelativeResize="0"/>
          <p:nvPr/>
        </p:nvPicPr>
        <p:blipFill rotWithShape="1">
          <a:blip r:embed="rId5">
            <a:alphaModFix/>
          </a:blip>
          <a:srcRect b="0" l="0" r="0" t="0"/>
          <a:stretch/>
        </p:blipFill>
        <p:spPr>
          <a:xfrm>
            <a:off x="3631356" y="2124571"/>
            <a:ext cx="802678" cy="802677"/>
          </a:xfrm>
          <a:prstGeom prst="rect">
            <a:avLst/>
          </a:prstGeom>
          <a:noFill/>
          <a:ln>
            <a:noFill/>
          </a:ln>
        </p:spPr>
      </p:pic>
      <p:pic>
        <p:nvPicPr>
          <p:cNvPr descr="pasted-movie.png" id="128" name="Google Shape;128;p15"/>
          <p:cNvPicPr preferRelativeResize="0"/>
          <p:nvPr/>
        </p:nvPicPr>
        <p:blipFill rotWithShape="1">
          <a:blip r:embed="rId6">
            <a:alphaModFix/>
          </a:blip>
          <a:srcRect b="0" l="0" r="0" t="0"/>
          <a:stretch/>
        </p:blipFill>
        <p:spPr>
          <a:xfrm>
            <a:off x="5296706" y="2140645"/>
            <a:ext cx="931166" cy="775971"/>
          </a:xfrm>
          <a:prstGeom prst="rect">
            <a:avLst/>
          </a:prstGeom>
          <a:noFill/>
          <a:ln>
            <a:noFill/>
          </a:ln>
        </p:spPr>
      </p:pic>
      <p:pic>
        <p:nvPicPr>
          <p:cNvPr descr="pasted-movie.png" id="129" name="Google Shape;129;p15"/>
          <p:cNvPicPr preferRelativeResize="0"/>
          <p:nvPr/>
        </p:nvPicPr>
        <p:blipFill rotWithShape="1">
          <a:blip r:embed="rId7">
            <a:alphaModFix/>
          </a:blip>
          <a:srcRect b="0" l="0" r="0" t="0"/>
          <a:stretch/>
        </p:blipFill>
        <p:spPr>
          <a:xfrm>
            <a:off x="2780476" y="2124978"/>
            <a:ext cx="820760" cy="807305"/>
          </a:xfrm>
          <a:prstGeom prst="rect">
            <a:avLst/>
          </a:prstGeom>
          <a:noFill/>
          <a:ln>
            <a:noFill/>
          </a:ln>
        </p:spPr>
      </p:pic>
      <p:pic>
        <p:nvPicPr>
          <p:cNvPr descr="pasted-movie.png" id="130" name="Google Shape;130;p15"/>
          <p:cNvPicPr preferRelativeResize="0"/>
          <p:nvPr/>
        </p:nvPicPr>
        <p:blipFill rotWithShape="1">
          <a:blip r:embed="rId8">
            <a:alphaModFix/>
          </a:blip>
          <a:srcRect b="0" l="0" r="0" t="0"/>
          <a:stretch/>
        </p:blipFill>
        <p:spPr>
          <a:xfrm>
            <a:off x="4464153" y="2124816"/>
            <a:ext cx="802434" cy="802432"/>
          </a:xfrm>
          <a:prstGeom prst="rect">
            <a:avLst/>
          </a:prstGeom>
          <a:noFill/>
          <a:ln>
            <a:noFill/>
          </a:ln>
        </p:spPr>
      </p:pic>
      <p:sp>
        <p:nvSpPr>
          <p:cNvPr id="131" name="Google Shape;131;p15"/>
          <p:cNvSpPr/>
          <p:nvPr/>
        </p:nvSpPr>
        <p:spPr>
          <a:xfrm>
            <a:off x="1185700" y="1659175"/>
            <a:ext cx="9235800" cy="482100"/>
          </a:xfrm>
          <a:prstGeom prst="roundRect">
            <a:avLst>
              <a:gd fmla="val 19581" name="adj"/>
            </a:avLst>
          </a:prstGeom>
          <a:no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rgbClr val="000000"/>
                </a:solidFill>
                <a:latin typeface="Arial"/>
                <a:ea typeface="Arial"/>
                <a:cs typeface="Arial"/>
                <a:sym typeface="Arial"/>
              </a:rPr>
              <a:t> Hey AI! Here are my app accounts. Do these tasks for me.</a:t>
            </a:r>
            <a:endParaRPr/>
          </a:p>
        </p:txBody>
      </p:sp>
      <p:pic>
        <p:nvPicPr>
          <p:cNvPr descr="pasted-movie.png" id="132" name="Google Shape;132;p15"/>
          <p:cNvPicPr preferRelativeResize="0"/>
          <p:nvPr/>
        </p:nvPicPr>
        <p:blipFill rotWithShape="1">
          <a:blip r:embed="rId9">
            <a:alphaModFix/>
          </a:blip>
          <a:srcRect b="0" l="0" r="0" t="0"/>
          <a:stretch/>
        </p:blipFill>
        <p:spPr>
          <a:xfrm>
            <a:off x="6257992" y="2140401"/>
            <a:ext cx="776216" cy="776215"/>
          </a:xfrm>
          <a:prstGeom prst="rect">
            <a:avLst/>
          </a:prstGeom>
          <a:noFill/>
          <a:ln>
            <a:noFill/>
          </a:ln>
        </p:spPr>
      </p:pic>
      <p:pic>
        <p:nvPicPr>
          <p:cNvPr descr="pasted-movie.png" id="133" name="Google Shape;133;p15"/>
          <p:cNvPicPr preferRelativeResize="0"/>
          <p:nvPr/>
        </p:nvPicPr>
        <p:blipFill rotWithShape="1">
          <a:blip r:embed="rId10">
            <a:alphaModFix/>
          </a:blip>
          <a:srcRect b="0" l="0" r="0" t="0"/>
          <a:stretch/>
        </p:blipFill>
        <p:spPr>
          <a:xfrm>
            <a:off x="7064328" y="2138834"/>
            <a:ext cx="776216" cy="776215"/>
          </a:xfrm>
          <a:prstGeom prst="rect">
            <a:avLst/>
          </a:prstGeom>
          <a:noFill/>
          <a:ln>
            <a:noFill/>
          </a:ln>
        </p:spPr>
      </p:pic>
      <p:pic>
        <p:nvPicPr>
          <p:cNvPr descr="pasted-movie.png" id="134" name="Google Shape;134;p15"/>
          <p:cNvPicPr preferRelativeResize="0"/>
          <p:nvPr/>
        </p:nvPicPr>
        <p:blipFill rotWithShape="1">
          <a:blip r:embed="rId11">
            <a:alphaModFix/>
          </a:blip>
          <a:srcRect b="0" l="0" r="0" t="0"/>
          <a:stretch/>
        </p:blipFill>
        <p:spPr>
          <a:xfrm>
            <a:off x="7870663" y="2140401"/>
            <a:ext cx="789300" cy="802677"/>
          </a:xfrm>
          <a:prstGeom prst="rect">
            <a:avLst/>
          </a:prstGeom>
          <a:noFill/>
          <a:ln>
            <a:noFill/>
          </a:ln>
        </p:spPr>
      </p:pic>
      <p:pic>
        <p:nvPicPr>
          <p:cNvPr descr="pasted-movie.png" id="135" name="Google Shape;135;p15"/>
          <p:cNvPicPr preferRelativeResize="0"/>
          <p:nvPr/>
        </p:nvPicPr>
        <p:blipFill rotWithShape="1">
          <a:blip r:embed="rId12">
            <a:alphaModFix/>
          </a:blip>
          <a:srcRect b="0" l="0" r="0" t="0"/>
          <a:stretch/>
        </p:blipFill>
        <p:spPr>
          <a:xfrm>
            <a:off x="8690083" y="2112372"/>
            <a:ext cx="802679" cy="802677"/>
          </a:xfrm>
          <a:prstGeom prst="rect">
            <a:avLst/>
          </a:prstGeom>
          <a:noFill/>
          <a:ln>
            <a:noFill/>
          </a:ln>
        </p:spPr>
      </p:pic>
      <p:sp>
        <p:nvSpPr>
          <p:cNvPr id="136" name="Google Shape;136;p15"/>
          <p:cNvSpPr/>
          <p:nvPr/>
        </p:nvSpPr>
        <p:spPr>
          <a:xfrm>
            <a:off x="1141588" y="3256950"/>
            <a:ext cx="10719600" cy="1223700"/>
          </a:xfrm>
          <a:prstGeom prst="roundRect">
            <a:avLst>
              <a:gd fmla="val 9607" name="adj"/>
            </a:avLst>
          </a:prstGeom>
          <a:solidFill>
            <a:srgbClr val="FFFFFF"/>
          </a:solidFill>
          <a:ln cap="flat" cmpd="sng" w="254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3100"/>
              <a:buFont typeface="Arial"/>
              <a:buNone/>
            </a:pPr>
            <a:r>
              <a:rPr b="0" i="0" lang="en" sz="2900" u="none" cap="none" strike="noStrike">
                <a:solidFill>
                  <a:srgbClr val="000000"/>
                </a:solidFill>
                <a:latin typeface="Arial"/>
                <a:ea typeface="Arial"/>
                <a:cs typeface="Arial"/>
                <a:sym typeface="Arial"/>
              </a:rPr>
              <a:t>        The last t-shirt I bought on       </a:t>
            </a:r>
            <a:r>
              <a:rPr b="1" i="0" lang="en" sz="2900" u="none" cap="none" strike="noStrike">
                <a:solidFill>
                  <a:srgbClr val="004C7F"/>
                </a:solidFill>
              </a:rPr>
              <a:t>Amazon</a:t>
            </a:r>
            <a:r>
              <a:rPr b="0" i="0" lang="en" sz="2900" u="none" cap="none" strike="noStrike">
                <a:solidFill>
                  <a:srgbClr val="000000"/>
                </a:solidFill>
                <a:latin typeface="Arial"/>
                <a:ea typeface="Arial"/>
                <a:cs typeface="Arial"/>
                <a:sym typeface="Arial"/>
              </a:rPr>
              <a:t>, doesn’t fit me. </a:t>
            </a:r>
            <a:br>
              <a:rPr b="0" i="0" lang="en" sz="2900" u="none" cap="none" strike="noStrike">
                <a:solidFill>
                  <a:srgbClr val="000000"/>
                </a:solidFill>
                <a:latin typeface="Arial"/>
                <a:ea typeface="Arial"/>
                <a:cs typeface="Arial"/>
                <a:sym typeface="Arial"/>
              </a:rPr>
            </a:br>
            <a:r>
              <a:rPr b="0" i="0" lang="en" sz="2900" u="none" cap="none" strike="noStrike">
                <a:solidFill>
                  <a:srgbClr val="000000"/>
                </a:solidFill>
                <a:latin typeface="Arial"/>
                <a:ea typeface="Arial"/>
                <a:cs typeface="Arial"/>
                <a:sym typeface="Arial"/>
              </a:rPr>
              <a:t>        Please initiate its return and buy it in one size larger.</a:t>
            </a:r>
            <a:endParaRPr sz="2900"/>
          </a:p>
        </p:txBody>
      </p:sp>
      <p:pic>
        <p:nvPicPr>
          <p:cNvPr descr="pasted-movie.png" id="137" name="Google Shape;137;p15"/>
          <p:cNvPicPr preferRelativeResize="0"/>
          <p:nvPr/>
        </p:nvPicPr>
        <p:blipFill rotWithShape="1">
          <a:blip r:embed="rId4">
            <a:alphaModFix/>
          </a:blip>
          <a:srcRect b="0" l="0" r="0" t="0"/>
          <a:stretch/>
        </p:blipFill>
        <p:spPr>
          <a:xfrm>
            <a:off x="6397851" y="3371249"/>
            <a:ext cx="518072" cy="518100"/>
          </a:xfrm>
          <a:prstGeom prst="rect">
            <a:avLst/>
          </a:prstGeom>
          <a:noFill/>
          <a:ln>
            <a:noFill/>
          </a:ln>
        </p:spPr>
      </p:pic>
      <p:sp>
        <p:nvSpPr>
          <p:cNvPr id="138" name="Google Shape;138;p15"/>
          <p:cNvSpPr/>
          <p:nvPr/>
        </p:nvSpPr>
        <p:spPr>
          <a:xfrm>
            <a:off x="1141588" y="4696825"/>
            <a:ext cx="10719600" cy="1174500"/>
          </a:xfrm>
          <a:prstGeom prst="roundRect">
            <a:avLst>
              <a:gd fmla="val 10100" name="adj"/>
            </a:avLst>
          </a:prstGeom>
          <a:solidFill>
            <a:srgbClr val="FFFFFF"/>
          </a:solidFill>
          <a:ln cap="flat" cmpd="sng" w="254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000000"/>
              </a:buClr>
              <a:buSzPts val="3100"/>
              <a:buFont typeface="Arial"/>
              <a:buNone/>
            </a:pPr>
            <a:r>
              <a:rPr b="0" i="0" lang="en" sz="2900" u="none" cap="none" strike="noStrike">
                <a:solidFill>
                  <a:srgbClr val="000000"/>
                </a:solidFill>
                <a:latin typeface="Arial"/>
                <a:ea typeface="Arial"/>
                <a:cs typeface="Arial"/>
                <a:sym typeface="Arial"/>
              </a:rPr>
              <a:t>       I owe money to some of my friends on      </a:t>
            </a:r>
            <a:r>
              <a:rPr b="1" i="0" lang="en" sz="2900" u="none" cap="none" strike="noStrike">
                <a:solidFill>
                  <a:srgbClr val="004C7F"/>
                </a:solidFill>
              </a:rPr>
              <a:t>Splitwise</a:t>
            </a:r>
            <a:r>
              <a:rPr b="0" i="0" lang="en" sz="2900" u="none" cap="none" strike="noStrike">
                <a:solidFill>
                  <a:srgbClr val="000000"/>
                </a:solidFill>
                <a:latin typeface="Arial"/>
                <a:ea typeface="Arial"/>
                <a:cs typeface="Arial"/>
                <a:sym typeface="Arial"/>
              </a:rPr>
              <a:t>.</a:t>
            </a:r>
            <a:br>
              <a:rPr b="0" i="0" lang="en" sz="2900" u="none" cap="none" strike="noStrike">
                <a:solidFill>
                  <a:srgbClr val="000000"/>
                </a:solidFill>
                <a:latin typeface="Arial"/>
                <a:ea typeface="Arial"/>
                <a:cs typeface="Arial"/>
                <a:sym typeface="Arial"/>
              </a:rPr>
            </a:br>
            <a:r>
              <a:rPr b="0" i="0" lang="en" sz="2900" u="none" cap="none" strike="noStrike">
                <a:solidFill>
                  <a:srgbClr val="000000"/>
                </a:solidFill>
                <a:latin typeface="Arial"/>
                <a:ea typeface="Arial"/>
                <a:cs typeface="Arial"/>
                <a:sym typeface="Arial"/>
              </a:rPr>
              <a:t>       Please pay them on      </a:t>
            </a:r>
            <a:r>
              <a:rPr b="1" i="0" lang="en" sz="2900" u="none" cap="none" strike="noStrike">
                <a:solidFill>
                  <a:srgbClr val="004C7F"/>
                </a:solidFill>
              </a:rPr>
              <a:t>Venmo</a:t>
            </a:r>
            <a:r>
              <a:rPr b="0" i="0" lang="en" sz="2900" u="none" cap="none" strike="noStrike">
                <a:solidFill>
                  <a:srgbClr val="000000"/>
                </a:solidFill>
                <a:latin typeface="Arial"/>
                <a:ea typeface="Arial"/>
                <a:cs typeface="Arial"/>
                <a:sym typeface="Arial"/>
              </a:rPr>
              <a:t> and clear Splitwise.</a:t>
            </a:r>
            <a:endParaRPr sz="2900"/>
          </a:p>
        </p:txBody>
      </p:sp>
      <p:pic>
        <p:nvPicPr>
          <p:cNvPr descr="pasted-movie.png" id="139" name="Google Shape;139;p15"/>
          <p:cNvPicPr preferRelativeResize="0"/>
          <p:nvPr/>
        </p:nvPicPr>
        <p:blipFill rotWithShape="1">
          <a:blip r:embed="rId5">
            <a:alphaModFix/>
          </a:blip>
          <a:srcRect b="0" l="0" r="0" t="0"/>
          <a:stretch/>
        </p:blipFill>
        <p:spPr>
          <a:xfrm>
            <a:off x="5224874" y="5214552"/>
            <a:ext cx="577475" cy="577475"/>
          </a:xfrm>
          <a:prstGeom prst="rect">
            <a:avLst/>
          </a:prstGeom>
          <a:noFill/>
          <a:ln>
            <a:noFill/>
          </a:ln>
        </p:spPr>
      </p:pic>
      <p:pic>
        <p:nvPicPr>
          <p:cNvPr descr="pasted-movie.png" id="140" name="Google Shape;140;p15"/>
          <p:cNvPicPr preferRelativeResize="0"/>
          <p:nvPr/>
        </p:nvPicPr>
        <p:blipFill rotWithShape="1">
          <a:blip r:embed="rId7">
            <a:alphaModFix/>
          </a:blip>
          <a:srcRect b="0" l="0" r="0" t="0"/>
          <a:stretch/>
        </p:blipFill>
        <p:spPr>
          <a:xfrm>
            <a:off x="8176278" y="4756501"/>
            <a:ext cx="577472" cy="568025"/>
          </a:xfrm>
          <a:prstGeom prst="rect">
            <a:avLst/>
          </a:prstGeom>
          <a:noFill/>
          <a:ln>
            <a:noFill/>
          </a:ln>
        </p:spPr>
      </p:pic>
      <p:sp>
        <p:nvSpPr>
          <p:cNvPr id="141" name="Google Shape;141;p15"/>
          <p:cNvSpPr/>
          <p:nvPr/>
        </p:nvSpPr>
        <p:spPr>
          <a:xfrm>
            <a:off x="1152925" y="7860875"/>
            <a:ext cx="10719600" cy="976500"/>
          </a:xfrm>
          <a:prstGeom prst="roundRect">
            <a:avLst>
              <a:gd fmla="val 13418" name="adj"/>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chemeClr val="dk1"/>
                </a:solidFill>
              </a:rPr>
              <a:t>Can AI agents do such day-to-day tasks on our behalf?</a:t>
            </a:r>
            <a:endParaRPr sz="3600">
              <a:solidFill>
                <a:schemeClr val="dk1"/>
              </a:solidFill>
            </a:endParaRPr>
          </a:p>
        </p:txBody>
      </p:sp>
      <p:sp>
        <p:nvSpPr>
          <p:cNvPr id="142" name="Google Shape;142;p15"/>
          <p:cNvSpPr/>
          <p:nvPr/>
        </p:nvSpPr>
        <p:spPr>
          <a:xfrm>
            <a:off x="75" y="500"/>
            <a:ext cx="13002900" cy="9747600"/>
          </a:xfrm>
          <a:prstGeom prst="roundRect">
            <a:avLst>
              <a:gd fmla="val 0" name="adj"/>
            </a:avLst>
          </a:prstGeom>
          <a:solidFill>
            <a:srgbClr val="BABABA">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endParaRPr>
          </a:p>
        </p:txBody>
      </p:sp>
      <p:sp>
        <p:nvSpPr>
          <p:cNvPr id="143" name="Google Shape;143;p15"/>
          <p:cNvSpPr/>
          <p:nvPr/>
        </p:nvSpPr>
        <p:spPr>
          <a:xfrm>
            <a:off x="1141600" y="6084050"/>
            <a:ext cx="10719600" cy="1404900"/>
          </a:xfrm>
          <a:prstGeom prst="roundRect">
            <a:avLst>
              <a:gd fmla="val 9127" name="adj"/>
            </a:avLst>
          </a:prstGeom>
          <a:solidFill>
            <a:schemeClr val="lt1"/>
          </a:solidFill>
          <a:ln cap="flat" cmpd="sng" w="38100">
            <a:solidFill>
              <a:srgbClr val="FF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i="0" lang="en" sz="2900" u="none" cap="none" strike="noStrike">
                <a:solidFill>
                  <a:schemeClr val="dk1"/>
                </a:solidFill>
              </a:rPr>
              <a:t>Play my      </a:t>
            </a:r>
            <a:r>
              <a:rPr b="1" i="0" lang="en" sz="2900" u="none" cap="none" strike="noStrike">
                <a:solidFill>
                  <a:srgbClr val="004C7F"/>
                </a:solidFill>
              </a:rPr>
              <a:t>Spotify</a:t>
            </a:r>
            <a:r>
              <a:rPr i="0" lang="en" sz="2900" u="none" cap="none" strike="noStrike">
                <a:solidFill>
                  <a:schemeClr val="dk1"/>
                </a:solidFill>
              </a:rPr>
              <a:t> playlist with enough songs for the workout today. My workout plan is in       </a:t>
            </a:r>
            <a:r>
              <a:rPr b="1" i="0" lang="en" sz="2900" u="none" cap="none" strike="noStrike">
                <a:solidFill>
                  <a:srgbClr val="004C7F"/>
                </a:solidFill>
              </a:rPr>
              <a:t>SimpleNote</a:t>
            </a:r>
            <a:r>
              <a:rPr i="0" lang="en" sz="2900" u="none" cap="none" strike="noStrike">
                <a:solidFill>
                  <a:schemeClr val="dk1"/>
                </a:solidFill>
              </a:rPr>
              <a:t>.</a:t>
            </a:r>
            <a:endParaRPr sz="2900">
              <a:solidFill>
                <a:schemeClr val="dk1"/>
              </a:solidFill>
            </a:endParaRPr>
          </a:p>
        </p:txBody>
      </p:sp>
      <p:pic>
        <p:nvPicPr>
          <p:cNvPr descr="pasted-movie.png" id="144" name="Google Shape;144;p15"/>
          <p:cNvPicPr preferRelativeResize="0"/>
          <p:nvPr/>
        </p:nvPicPr>
        <p:blipFill rotWithShape="1">
          <a:blip r:embed="rId10">
            <a:alphaModFix/>
          </a:blip>
          <a:srcRect b="0" l="0" r="0" t="0"/>
          <a:stretch/>
        </p:blipFill>
        <p:spPr>
          <a:xfrm>
            <a:off x="7426300" y="6766550"/>
            <a:ext cx="543600" cy="543600"/>
          </a:xfrm>
          <a:prstGeom prst="rect">
            <a:avLst/>
          </a:prstGeom>
          <a:noFill/>
          <a:ln>
            <a:noFill/>
          </a:ln>
        </p:spPr>
      </p:pic>
      <p:pic>
        <p:nvPicPr>
          <p:cNvPr descr="pasted-movie.png" id="145" name="Google Shape;145;p15"/>
          <p:cNvPicPr preferRelativeResize="0"/>
          <p:nvPr/>
        </p:nvPicPr>
        <p:blipFill rotWithShape="1">
          <a:blip r:embed="rId11">
            <a:alphaModFix/>
          </a:blip>
          <a:srcRect b="0" l="0" r="0" t="0"/>
          <a:stretch/>
        </p:blipFill>
        <p:spPr>
          <a:xfrm>
            <a:off x="2780474" y="6270725"/>
            <a:ext cx="577475" cy="587239"/>
          </a:xfrm>
          <a:prstGeom prst="rect">
            <a:avLst/>
          </a:prstGeom>
          <a:noFill/>
          <a:ln>
            <a:noFill/>
          </a:ln>
        </p:spPr>
      </p:pic>
      <p:sp>
        <p:nvSpPr>
          <p:cNvPr id="146" name="Google Shape;146;p15"/>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42"/>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831" name="Google Shape;831;p42"/>
          <p:cNvSpPr/>
          <p:nvPr/>
        </p:nvSpPr>
        <p:spPr>
          <a:xfrm>
            <a:off x="4566754" y="271275"/>
            <a:ext cx="3881100" cy="829500"/>
          </a:xfrm>
          <a:prstGeom prst="roundRect">
            <a:avLst>
              <a:gd fmla="val 4717"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832" name="Google Shape;832;p42"/>
          <p:cNvSpPr/>
          <p:nvPr/>
        </p:nvSpPr>
        <p:spPr>
          <a:xfrm>
            <a:off x="8758973" y="271275"/>
            <a:ext cx="3879300" cy="829500"/>
          </a:xfrm>
          <a:prstGeom prst="roundRect">
            <a:avLst>
              <a:gd fmla="val 441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833" name="Google Shape;833;p42"/>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t/>
            </a:r>
            <a:endParaRPr sz="2200">
              <a:solidFill>
                <a:schemeClr val="dk1"/>
              </a:solidFill>
            </a:endParaRPr>
          </a:p>
        </p:txBody>
      </p:sp>
      <p:sp>
        <p:nvSpPr>
          <p:cNvPr id="834" name="Google Shape;834;p42"/>
          <p:cNvSpPr/>
          <p:nvPr/>
        </p:nvSpPr>
        <p:spPr>
          <a:xfrm>
            <a:off x="764200" y="4381650"/>
            <a:ext cx="3876600" cy="10929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       Is Well-Defined</a:t>
            </a:r>
            <a:endParaRPr sz="3100"/>
          </a:p>
        </p:txBody>
      </p:sp>
      <p:sp>
        <p:nvSpPr>
          <p:cNvPr id="835" name="Google Shape;835;p42"/>
          <p:cNvSpPr/>
          <p:nvPr/>
        </p:nvSpPr>
        <p:spPr>
          <a:xfrm>
            <a:off x="764200" y="5651650"/>
            <a:ext cx="3876600" cy="10929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       Has Distractors</a:t>
            </a:r>
            <a:endParaRPr sz="3100"/>
          </a:p>
        </p:txBody>
      </p:sp>
      <p:sp>
        <p:nvSpPr>
          <p:cNvPr id="836" name="Google Shape;836;p42"/>
          <p:cNvSpPr/>
          <p:nvPr/>
        </p:nvSpPr>
        <p:spPr>
          <a:xfrm>
            <a:off x="764200" y="6921650"/>
            <a:ext cx="3881100" cy="10929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       </a:t>
            </a:r>
            <a:r>
              <a:rPr lang="en" sz="3100"/>
              <a:t>Has Hurdles</a:t>
            </a:r>
            <a:endParaRPr sz="3100"/>
          </a:p>
        </p:txBody>
      </p:sp>
      <p:sp>
        <p:nvSpPr>
          <p:cNvPr id="837" name="Google Shape;837;p42"/>
          <p:cNvSpPr/>
          <p:nvPr/>
        </p:nvSpPr>
        <p:spPr>
          <a:xfrm>
            <a:off x="764200" y="8191650"/>
            <a:ext cx="3876600" cy="10929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        Has Variations</a:t>
            </a:r>
            <a:endParaRPr sz="3100"/>
          </a:p>
        </p:txBody>
      </p:sp>
      <p:sp>
        <p:nvSpPr>
          <p:cNvPr id="838" name="Google Shape;838;p42"/>
          <p:cNvSpPr txBox="1"/>
          <p:nvPr/>
        </p:nvSpPr>
        <p:spPr>
          <a:xfrm>
            <a:off x="827525" y="3582950"/>
            <a:ext cx="3813300" cy="82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1"/>
                </a:solidFill>
              </a:rPr>
              <a:t>Property</a:t>
            </a:r>
            <a:endParaRPr sz="3800">
              <a:solidFill>
                <a:schemeClr val="dk1"/>
              </a:solidFill>
            </a:endParaRPr>
          </a:p>
        </p:txBody>
      </p:sp>
      <p:pic>
        <p:nvPicPr>
          <p:cNvPr id="839" name="Google Shape;839;p42"/>
          <p:cNvPicPr preferRelativeResize="0"/>
          <p:nvPr/>
        </p:nvPicPr>
        <p:blipFill>
          <a:blip r:embed="rId3">
            <a:alphaModFix/>
          </a:blip>
          <a:stretch>
            <a:fillRect/>
          </a:stretch>
        </p:blipFill>
        <p:spPr>
          <a:xfrm>
            <a:off x="935175" y="8413389"/>
            <a:ext cx="649425" cy="649425"/>
          </a:xfrm>
          <a:prstGeom prst="rect">
            <a:avLst/>
          </a:prstGeom>
          <a:noFill/>
          <a:ln>
            <a:noFill/>
          </a:ln>
        </p:spPr>
      </p:pic>
      <p:pic>
        <p:nvPicPr>
          <p:cNvPr id="840" name="Google Shape;840;p42"/>
          <p:cNvPicPr preferRelativeResize="0"/>
          <p:nvPr/>
        </p:nvPicPr>
        <p:blipFill>
          <a:blip r:embed="rId4">
            <a:alphaModFix/>
          </a:blip>
          <a:stretch>
            <a:fillRect/>
          </a:stretch>
        </p:blipFill>
        <p:spPr>
          <a:xfrm>
            <a:off x="903725" y="4591400"/>
            <a:ext cx="712325" cy="712325"/>
          </a:xfrm>
          <a:prstGeom prst="rect">
            <a:avLst/>
          </a:prstGeom>
          <a:noFill/>
          <a:ln>
            <a:noFill/>
          </a:ln>
        </p:spPr>
      </p:pic>
      <p:pic>
        <p:nvPicPr>
          <p:cNvPr id="841" name="Google Shape;841;p42"/>
          <p:cNvPicPr preferRelativeResize="0"/>
          <p:nvPr/>
        </p:nvPicPr>
        <p:blipFill>
          <a:blip r:embed="rId5">
            <a:alphaModFix/>
          </a:blip>
          <a:stretch>
            <a:fillRect/>
          </a:stretch>
        </p:blipFill>
        <p:spPr>
          <a:xfrm>
            <a:off x="903719" y="5841925"/>
            <a:ext cx="712325" cy="712342"/>
          </a:xfrm>
          <a:prstGeom prst="rect">
            <a:avLst/>
          </a:prstGeom>
          <a:noFill/>
          <a:ln>
            <a:noFill/>
          </a:ln>
        </p:spPr>
      </p:pic>
      <p:pic>
        <p:nvPicPr>
          <p:cNvPr id="842" name="Google Shape;842;p42"/>
          <p:cNvPicPr preferRelativeResize="0"/>
          <p:nvPr/>
        </p:nvPicPr>
        <p:blipFill>
          <a:blip r:embed="rId6">
            <a:alphaModFix/>
          </a:blip>
          <a:stretch>
            <a:fillRect/>
          </a:stretch>
        </p:blipFill>
        <p:spPr>
          <a:xfrm>
            <a:off x="903725" y="7061150"/>
            <a:ext cx="813912" cy="813912"/>
          </a:xfrm>
          <a:prstGeom prst="rect">
            <a:avLst/>
          </a:prstGeom>
          <a:noFill/>
          <a:ln>
            <a:noFill/>
          </a:ln>
        </p:spPr>
      </p:pic>
      <p:sp>
        <p:nvSpPr>
          <p:cNvPr id="843" name="Google Shape;843;p42"/>
          <p:cNvSpPr/>
          <p:nvPr/>
        </p:nvSpPr>
        <p:spPr>
          <a:xfrm>
            <a:off x="5448400" y="4401125"/>
            <a:ext cx="6934200" cy="1092900"/>
          </a:xfrm>
          <a:prstGeom prst="roundRect">
            <a:avLst>
              <a:gd fmla="val 9127" name="adj"/>
            </a:avLst>
          </a:prstGeom>
          <a:solidFill>
            <a:srgbClr val="F3F3F3"/>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To be solvable</a:t>
            </a:r>
            <a:endParaRPr sz="3100"/>
          </a:p>
        </p:txBody>
      </p:sp>
      <p:sp>
        <p:nvSpPr>
          <p:cNvPr id="844" name="Google Shape;844;p42"/>
          <p:cNvSpPr/>
          <p:nvPr/>
        </p:nvSpPr>
        <p:spPr>
          <a:xfrm>
            <a:off x="5448300" y="8184800"/>
            <a:ext cx="6934200" cy="1092900"/>
          </a:xfrm>
          <a:prstGeom prst="roundRect">
            <a:avLst>
              <a:gd fmla="val 9127" name="adj"/>
            </a:avLst>
          </a:prstGeom>
          <a:solidFill>
            <a:srgbClr val="F3F3F3"/>
          </a:solidFill>
          <a:ln cap="flat" cmpd="sng" w="19050">
            <a:solidFill>
              <a:srgbClr val="F3F3F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To assess reliability across different instruction / state variations.</a:t>
            </a:r>
            <a:endParaRPr sz="3100"/>
          </a:p>
        </p:txBody>
      </p:sp>
      <p:sp>
        <p:nvSpPr>
          <p:cNvPr id="845" name="Google Shape;845;p42"/>
          <p:cNvSpPr/>
          <p:nvPr/>
        </p:nvSpPr>
        <p:spPr>
          <a:xfrm>
            <a:off x="5448400" y="5651650"/>
            <a:ext cx="6934200" cy="2362800"/>
          </a:xfrm>
          <a:prstGeom prst="roundRect">
            <a:avLst>
              <a:gd fmla="val 9127" name="adj"/>
            </a:avLst>
          </a:prstGeom>
          <a:solidFill>
            <a:srgbClr val="F3F3F3"/>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To necessitate thorough reasoning (avoid solvability by shortcuts)</a:t>
            </a:r>
            <a:endParaRPr sz="3100"/>
          </a:p>
        </p:txBody>
      </p:sp>
      <p:sp>
        <p:nvSpPr>
          <p:cNvPr id="846" name="Google Shape;846;p42"/>
          <p:cNvSpPr txBox="1"/>
          <p:nvPr/>
        </p:nvSpPr>
        <p:spPr>
          <a:xfrm>
            <a:off x="6847325" y="3582950"/>
            <a:ext cx="3813300" cy="82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1"/>
                </a:solidFill>
              </a:rPr>
              <a:t>Purpose</a:t>
            </a:r>
            <a:endParaRPr sz="3800">
              <a:solidFill>
                <a:schemeClr val="dk1"/>
              </a:solidFill>
            </a:endParaRPr>
          </a:p>
        </p:txBody>
      </p:sp>
      <p:sp>
        <p:nvSpPr>
          <p:cNvPr id="847" name="Google Shape;847;p42"/>
          <p:cNvSpPr/>
          <p:nvPr/>
        </p:nvSpPr>
        <p:spPr>
          <a:xfrm>
            <a:off x="307000" y="2502650"/>
            <a:ext cx="12331200" cy="1043400"/>
          </a:xfrm>
          <a:prstGeom prst="roundRect">
            <a:avLst>
              <a:gd fmla="val 9127" name="adj"/>
            </a:avLst>
          </a:prstGeom>
          <a:noFill/>
          <a:ln cap="flat" cmpd="sng" w="19050">
            <a:solidFill>
              <a:schemeClr val="dk1"/>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0" i="0" lang="en" sz="2500" u="none" cap="none" strike="noStrike">
                <a:solidFill>
                  <a:schemeClr val="dk1"/>
                </a:solidFill>
                <a:latin typeface="Helvetica Neue"/>
                <a:ea typeface="Helvetica Neue"/>
                <a:cs typeface="Helvetica Neue"/>
                <a:sym typeface="Helvetica Neue"/>
              </a:rPr>
              <a:t>Play my      </a:t>
            </a:r>
            <a:r>
              <a:rPr b="1" i="0" lang="en" sz="2500" u="none" cap="none" strike="noStrike">
                <a:solidFill>
                  <a:schemeClr val="dk1"/>
                </a:solidFill>
                <a:latin typeface="Helvetica Neue"/>
                <a:ea typeface="Helvetica Neue"/>
                <a:cs typeface="Helvetica Neue"/>
                <a:sym typeface="Helvetica Neue"/>
              </a:rPr>
              <a:t>Spotify</a:t>
            </a:r>
            <a:r>
              <a:rPr b="0" i="0" lang="en" sz="2500" u="none" cap="none" strike="noStrike">
                <a:solidFill>
                  <a:schemeClr val="dk1"/>
                </a:solidFill>
                <a:latin typeface="Helvetica Neue"/>
                <a:ea typeface="Helvetica Neue"/>
                <a:cs typeface="Helvetica Neue"/>
                <a:sym typeface="Helvetica Neue"/>
              </a:rPr>
              <a:t> playlist with enough songs for the workout today. </a:t>
            </a:r>
            <a:br>
              <a:rPr b="0" i="0" lang="en" sz="2500" u="none" cap="none" strike="noStrike">
                <a:solidFill>
                  <a:schemeClr val="dk1"/>
                </a:solidFill>
                <a:latin typeface="Helvetica Neue"/>
                <a:ea typeface="Helvetica Neue"/>
                <a:cs typeface="Helvetica Neue"/>
                <a:sym typeface="Helvetica Neue"/>
              </a:rPr>
            </a:br>
            <a:r>
              <a:rPr b="0" i="0" lang="en" sz="2500" u="none" cap="none" strike="noStrike">
                <a:solidFill>
                  <a:schemeClr val="dk1"/>
                </a:solidFill>
                <a:latin typeface="Helvetica Neue"/>
                <a:ea typeface="Helvetica Neue"/>
                <a:cs typeface="Helvetica Neue"/>
                <a:sym typeface="Helvetica Neue"/>
              </a:rPr>
              <a:t>My workout plan is in      </a:t>
            </a:r>
            <a:r>
              <a:rPr b="1" i="0" lang="en" sz="2500" u="none" cap="none" strike="noStrike">
                <a:solidFill>
                  <a:schemeClr val="dk1"/>
                </a:solidFill>
                <a:latin typeface="Helvetica Neue"/>
                <a:ea typeface="Helvetica Neue"/>
                <a:cs typeface="Helvetica Neue"/>
                <a:sym typeface="Helvetica Neue"/>
              </a:rPr>
              <a:t>SimpleNote</a:t>
            </a:r>
            <a:r>
              <a:rPr b="0" i="0" lang="en" sz="2500" u="none" cap="none" strike="noStrike">
                <a:solidFill>
                  <a:schemeClr val="dk1"/>
                </a:solidFill>
                <a:latin typeface="Helvetica Neue"/>
                <a:ea typeface="Helvetica Neue"/>
                <a:cs typeface="Helvetica Neue"/>
                <a:sym typeface="Helvetica Neue"/>
              </a:rPr>
              <a:t>.</a:t>
            </a:r>
            <a:endParaRPr sz="1300">
              <a:solidFill>
                <a:schemeClr val="dk1"/>
              </a:solidFill>
            </a:endParaRPr>
          </a:p>
        </p:txBody>
      </p:sp>
      <p:pic>
        <p:nvPicPr>
          <p:cNvPr descr="pasted-movie.png" id="848" name="Google Shape;848;p42"/>
          <p:cNvPicPr preferRelativeResize="0"/>
          <p:nvPr/>
        </p:nvPicPr>
        <p:blipFill rotWithShape="1">
          <a:blip r:embed="rId7">
            <a:alphaModFix/>
          </a:blip>
          <a:srcRect b="0" l="0" r="0" t="0"/>
          <a:stretch/>
        </p:blipFill>
        <p:spPr>
          <a:xfrm>
            <a:off x="6805875" y="2956560"/>
            <a:ext cx="499200" cy="499200"/>
          </a:xfrm>
          <a:prstGeom prst="rect">
            <a:avLst/>
          </a:prstGeom>
          <a:noFill/>
          <a:ln>
            <a:noFill/>
          </a:ln>
        </p:spPr>
      </p:pic>
      <p:pic>
        <p:nvPicPr>
          <p:cNvPr descr="pasted-movie.png" id="849" name="Google Shape;849;p42"/>
          <p:cNvPicPr preferRelativeResize="0"/>
          <p:nvPr/>
        </p:nvPicPr>
        <p:blipFill rotWithShape="1">
          <a:blip r:embed="rId8">
            <a:alphaModFix/>
          </a:blip>
          <a:srcRect b="0" l="0" r="0" t="0"/>
          <a:stretch/>
        </p:blipFill>
        <p:spPr>
          <a:xfrm>
            <a:off x="2688012" y="2545080"/>
            <a:ext cx="560400" cy="569879"/>
          </a:xfrm>
          <a:prstGeom prst="rect">
            <a:avLst/>
          </a:prstGeom>
          <a:noFill/>
          <a:ln>
            <a:noFill/>
          </a:ln>
        </p:spPr>
      </p:pic>
      <p:sp>
        <p:nvSpPr>
          <p:cNvPr id="850" name="Google Shape;850;p42"/>
          <p:cNvSpPr txBox="1"/>
          <p:nvPr/>
        </p:nvSpPr>
        <p:spPr>
          <a:xfrm>
            <a:off x="4151100" y="1537425"/>
            <a:ext cx="8383800" cy="6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2300"/>
              <a:buFont typeface="Helvetica Neue"/>
              <a:buNone/>
            </a:pPr>
            <a:r>
              <a:rPr lang="en" sz="3100">
                <a:solidFill>
                  <a:schemeClr val="dk1"/>
                </a:solidFill>
                <a:latin typeface="Helvetica Neue"/>
                <a:ea typeface="Helvetica Neue"/>
                <a:cs typeface="Helvetica Neue"/>
                <a:sym typeface="Helvetica Neue"/>
              </a:rPr>
              <a:t>for each scenario ensures four task properties</a:t>
            </a:r>
            <a:endParaRPr sz="5700">
              <a:solidFill>
                <a:schemeClr val="dk2"/>
              </a:solidFill>
            </a:endParaRPr>
          </a:p>
        </p:txBody>
      </p:sp>
      <p:pic>
        <p:nvPicPr>
          <p:cNvPr id="851" name="Google Shape;851;p42"/>
          <p:cNvPicPr preferRelativeResize="0"/>
          <p:nvPr/>
        </p:nvPicPr>
        <p:blipFill>
          <a:blip r:embed="rId9">
            <a:alphaModFix/>
          </a:blip>
          <a:stretch>
            <a:fillRect/>
          </a:stretch>
        </p:blipFill>
        <p:spPr>
          <a:xfrm>
            <a:off x="416025" y="1504025"/>
            <a:ext cx="649425" cy="649448"/>
          </a:xfrm>
          <a:prstGeom prst="rect">
            <a:avLst/>
          </a:prstGeom>
          <a:noFill/>
          <a:ln>
            <a:noFill/>
          </a:ln>
        </p:spPr>
      </p:pic>
      <p:sp>
        <p:nvSpPr>
          <p:cNvPr id="852" name="Google Shape;852;p42"/>
          <p:cNvSpPr txBox="1"/>
          <p:nvPr/>
        </p:nvSpPr>
        <p:spPr>
          <a:xfrm>
            <a:off x="1095525" y="1537425"/>
            <a:ext cx="3131700" cy="6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Generator Code</a:t>
            </a:r>
            <a:endParaRPr b="1" sz="3000">
              <a:solidFill>
                <a:schemeClr val="dk1"/>
              </a:solidFill>
            </a:endParaRPr>
          </a:p>
        </p:txBody>
      </p:sp>
      <p:sp>
        <p:nvSpPr>
          <p:cNvPr id="853" name="Google Shape;853;p42"/>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43"/>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t/>
            </a:r>
            <a:endParaRPr sz="2200">
              <a:solidFill>
                <a:schemeClr val="dk1"/>
              </a:solidFill>
            </a:endParaRPr>
          </a:p>
        </p:txBody>
      </p:sp>
      <p:sp>
        <p:nvSpPr>
          <p:cNvPr id="859" name="Google Shape;859;p43"/>
          <p:cNvSpPr txBox="1"/>
          <p:nvPr/>
        </p:nvSpPr>
        <p:spPr>
          <a:xfrm>
            <a:off x="4151100" y="1537425"/>
            <a:ext cx="8383800" cy="6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chemeClr val="dk1"/>
                </a:solidFill>
                <a:latin typeface="Helvetica Neue"/>
                <a:ea typeface="Helvetica Neue"/>
                <a:cs typeface="Helvetica Neue"/>
                <a:sym typeface="Helvetica Neue"/>
              </a:rPr>
              <a:t>for each scenario ensures four task properties</a:t>
            </a:r>
            <a:endParaRPr sz="5700">
              <a:solidFill>
                <a:schemeClr val="dk2"/>
              </a:solidFill>
            </a:endParaRPr>
          </a:p>
        </p:txBody>
      </p:sp>
      <p:sp>
        <p:nvSpPr>
          <p:cNvPr id="860" name="Google Shape;860;p43"/>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861" name="Google Shape;861;p43"/>
          <p:cNvSpPr/>
          <p:nvPr/>
        </p:nvSpPr>
        <p:spPr>
          <a:xfrm>
            <a:off x="4566754" y="271275"/>
            <a:ext cx="3881100" cy="829500"/>
          </a:xfrm>
          <a:prstGeom prst="roundRect">
            <a:avLst>
              <a:gd fmla="val 4717"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862" name="Google Shape;862;p43"/>
          <p:cNvSpPr/>
          <p:nvPr/>
        </p:nvSpPr>
        <p:spPr>
          <a:xfrm>
            <a:off x="8758973" y="271275"/>
            <a:ext cx="3879300" cy="829500"/>
          </a:xfrm>
          <a:prstGeom prst="roundRect">
            <a:avLst>
              <a:gd fmla="val 441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863" name="Google Shape;863;p43"/>
          <p:cNvSpPr/>
          <p:nvPr/>
        </p:nvSpPr>
        <p:spPr>
          <a:xfrm>
            <a:off x="764200" y="4381650"/>
            <a:ext cx="3876600" cy="10929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       Is Well-Defined</a:t>
            </a:r>
            <a:endParaRPr sz="3100"/>
          </a:p>
        </p:txBody>
      </p:sp>
      <p:sp>
        <p:nvSpPr>
          <p:cNvPr id="864" name="Google Shape;864;p43"/>
          <p:cNvSpPr/>
          <p:nvPr/>
        </p:nvSpPr>
        <p:spPr>
          <a:xfrm>
            <a:off x="764200" y="6921650"/>
            <a:ext cx="3881100" cy="10929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       Has Hurdles</a:t>
            </a:r>
            <a:endParaRPr sz="3100"/>
          </a:p>
        </p:txBody>
      </p:sp>
      <p:sp>
        <p:nvSpPr>
          <p:cNvPr id="865" name="Google Shape;865;p43"/>
          <p:cNvSpPr/>
          <p:nvPr/>
        </p:nvSpPr>
        <p:spPr>
          <a:xfrm>
            <a:off x="764200" y="8191650"/>
            <a:ext cx="3876600" cy="10929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        Has Variations</a:t>
            </a:r>
            <a:endParaRPr sz="3100"/>
          </a:p>
        </p:txBody>
      </p:sp>
      <p:sp>
        <p:nvSpPr>
          <p:cNvPr id="866" name="Google Shape;866;p43"/>
          <p:cNvSpPr txBox="1"/>
          <p:nvPr/>
        </p:nvSpPr>
        <p:spPr>
          <a:xfrm>
            <a:off x="827525" y="3582950"/>
            <a:ext cx="3813300" cy="82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1"/>
                </a:solidFill>
              </a:rPr>
              <a:t>Property</a:t>
            </a:r>
            <a:endParaRPr sz="3800">
              <a:solidFill>
                <a:schemeClr val="dk1"/>
              </a:solidFill>
            </a:endParaRPr>
          </a:p>
        </p:txBody>
      </p:sp>
      <p:pic>
        <p:nvPicPr>
          <p:cNvPr id="867" name="Google Shape;867;p43"/>
          <p:cNvPicPr preferRelativeResize="0"/>
          <p:nvPr/>
        </p:nvPicPr>
        <p:blipFill>
          <a:blip r:embed="rId3">
            <a:alphaModFix/>
          </a:blip>
          <a:stretch>
            <a:fillRect/>
          </a:stretch>
        </p:blipFill>
        <p:spPr>
          <a:xfrm>
            <a:off x="935175" y="8413389"/>
            <a:ext cx="649425" cy="649425"/>
          </a:xfrm>
          <a:prstGeom prst="rect">
            <a:avLst/>
          </a:prstGeom>
          <a:noFill/>
          <a:ln>
            <a:noFill/>
          </a:ln>
        </p:spPr>
      </p:pic>
      <p:pic>
        <p:nvPicPr>
          <p:cNvPr id="868" name="Google Shape;868;p43"/>
          <p:cNvPicPr preferRelativeResize="0"/>
          <p:nvPr/>
        </p:nvPicPr>
        <p:blipFill>
          <a:blip r:embed="rId4">
            <a:alphaModFix/>
          </a:blip>
          <a:stretch>
            <a:fillRect/>
          </a:stretch>
        </p:blipFill>
        <p:spPr>
          <a:xfrm>
            <a:off x="903725" y="4591400"/>
            <a:ext cx="712325" cy="712325"/>
          </a:xfrm>
          <a:prstGeom prst="rect">
            <a:avLst/>
          </a:prstGeom>
          <a:noFill/>
          <a:ln>
            <a:noFill/>
          </a:ln>
        </p:spPr>
      </p:pic>
      <p:pic>
        <p:nvPicPr>
          <p:cNvPr id="869" name="Google Shape;869;p43"/>
          <p:cNvPicPr preferRelativeResize="0"/>
          <p:nvPr/>
        </p:nvPicPr>
        <p:blipFill>
          <a:blip r:embed="rId5">
            <a:alphaModFix/>
          </a:blip>
          <a:stretch>
            <a:fillRect/>
          </a:stretch>
        </p:blipFill>
        <p:spPr>
          <a:xfrm>
            <a:off x="903725" y="7061150"/>
            <a:ext cx="813912" cy="813912"/>
          </a:xfrm>
          <a:prstGeom prst="rect">
            <a:avLst/>
          </a:prstGeom>
          <a:noFill/>
          <a:ln>
            <a:noFill/>
          </a:ln>
        </p:spPr>
      </p:pic>
      <p:sp>
        <p:nvSpPr>
          <p:cNvPr id="870" name="Google Shape;870;p43"/>
          <p:cNvSpPr/>
          <p:nvPr/>
        </p:nvSpPr>
        <p:spPr>
          <a:xfrm>
            <a:off x="5448400" y="4401125"/>
            <a:ext cx="6934200" cy="1092900"/>
          </a:xfrm>
          <a:prstGeom prst="roundRect">
            <a:avLst>
              <a:gd fmla="val 9127" name="adj"/>
            </a:avLst>
          </a:prstGeom>
          <a:solidFill>
            <a:srgbClr val="F3F3F3"/>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To be solvable</a:t>
            </a:r>
            <a:endParaRPr sz="3100"/>
          </a:p>
        </p:txBody>
      </p:sp>
      <p:sp>
        <p:nvSpPr>
          <p:cNvPr id="871" name="Google Shape;871;p43"/>
          <p:cNvSpPr/>
          <p:nvPr/>
        </p:nvSpPr>
        <p:spPr>
          <a:xfrm>
            <a:off x="5448300" y="8184800"/>
            <a:ext cx="6934200" cy="1092900"/>
          </a:xfrm>
          <a:prstGeom prst="roundRect">
            <a:avLst>
              <a:gd fmla="val 9127" name="adj"/>
            </a:avLst>
          </a:prstGeom>
          <a:solidFill>
            <a:srgbClr val="F3F3F3"/>
          </a:solidFill>
          <a:ln cap="flat" cmpd="sng" w="19050">
            <a:solidFill>
              <a:srgbClr val="F3F3F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To assess reliability across different instruction / state variations.</a:t>
            </a:r>
            <a:endParaRPr sz="3100"/>
          </a:p>
        </p:txBody>
      </p:sp>
      <p:sp>
        <p:nvSpPr>
          <p:cNvPr id="872" name="Google Shape;872;p43"/>
          <p:cNvSpPr/>
          <p:nvPr/>
        </p:nvSpPr>
        <p:spPr>
          <a:xfrm>
            <a:off x="5448400" y="5651650"/>
            <a:ext cx="6934200" cy="2362800"/>
          </a:xfrm>
          <a:prstGeom prst="roundRect">
            <a:avLst>
              <a:gd fmla="val 9127" name="adj"/>
            </a:avLst>
          </a:prstGeom>
          <a:solidFill>
            <a:srgbClr val="F3F3F3"/>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To necessitate thorough reasoning (i.e., no shortcuts)</a:t>
            </a:r>
            <a:endParaRPr sz="3100"/>
          </a:p>
        </p:txBody>
      </p:sp>
      <p:sp>
        <p:nvSpPr>
          <p:cNvPr id="873" name="Google Shape;873;p43"/>
          <p:cNvSpPr txBox="1"/>
          <p:nvPr/>
        </p:nvSpPr>
        <p:spPr>
          <a:xfrm>
            <a:off x="6847325" y="3582950"/>
            <a:ext cx="3813300" cy="82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1"/>
                </a:solidFill>
              </a:rPr>
              <a:t>Purpose</a:t>
            </a:r>
            <a:endParaRPr sz="3800">
              <a:solidFill>
                <a:schemeClr val="dk1"/>
              </a:solidFill>
            </a:endParaRPr>
          </a:p>
        </p:txBody>
      </p:sp>
      <p:sp>
        <p:nvSpPr>
          <p:cNvPr id="874" name="Google Shape;874;p43"/>
          <p:cNvSpPr/>
          <p:nvPr/>
        </p:nvSpPr>
        <p:spPr>
          <a:xfrm>
            <a:off x="307000" y="2502650"/>
            <a:ext cx="12331200" cy="1043400"/>
          </a:xfrm>
          <a:prstGeom prst="roundRect">
            <a:avLst>
              <a:gd fmla="val 9127" name="adj"/>
            </a:avLst>
          </a:prstGeom>
          <a:noFill/>
          <a:ln cap="flat" cmpd="sng" w="19050">
            <a:solidFill>
              <a:schemeClr val="dk1"/>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0" i="0" lang="en" sz="2500" u="none" cap="none" strike="noStrike">
                <a:solidFill>
                  <a:schemeClr val="dk1"/>
                </a:solidFill>
                <a:latin typeface="Helvetica Neue"/>
                <a:ea typeface="Helvetica Neue"/>
                <a:cs typeface="Helvetica Neue"/>
                <a:sym typeface="Helvetica Neue"/>
              </a:rPr>
              <a:t>Play my      </a:t>
            </a:r>
            <a:r>
              <a:rPr b="1" i="0" lang="en" sz="2500" u="none" cap="none" strike="noStrike">
                <a:solidFill>
                  <a:schemeClr val="dk1"/>
                </a:solidFill>
                <a:latin typeface="Helvetica Neue"/>
                <a:ea typeface="Helvetica Neue"/>
                <a:cs typeface="Helvetica Neue"/>
                <a:sym typeface="Helvetica Neue"/>
              </a:rPr>
              <a:t>Spotify</a:t>
            </a:r>
            <a:r>
              <a:rPr b="0" i="0" lang="en" sz="2500" u="none" cap="none" strike="noStrike">
                <a:solidFill>
                  <a:schemeClr val="dk1"/>
                </a:solidFill>
                <a:latin typeface="Helvetica Neue"/>
                <a:ea typeface="Helvetica Neue"/>
                <a:cs typeface="Helvetica Neue"/>
                <a:sym typeface="Helvetica Neue"/>
              </a:rPr>
              <a:t> playlist with enough songs for the workout today. </a:t>
            </a:r>
            <a:br>
              <a:rPr b="0" i="0" lang="en" sz="2500" u="none" cap="none" strike="noStrike">
                <a:solidFill>
                  <a:schemeClr val="dk1"/>
                </a:solidFill>
                <a:latin typeface="Helvetica Neue"/>
                <a:ea typeface="Helvetica Neue"/>
                <a:cs typeface="Helvetica Neue"/>
                <a:sym typeface="Helvetica Neue"/>
              </a:rPr>
            </a:br>
            <a:r>
              <a:rPr b="0" i="0" lang="en" sz="2500" u="none" cap="none" strike="noStrike">
                <a:solidFill>
                  <a:schemeClr val="dk1"/>
                </a:solidFill>
                <a:latin typeface="Helvetica Neue"/>
                <a:ea typeface="Helvetica Neue"/>
                <a:cs typeface="Helvetica Neue"/>
                <a:sym typeface="Helvetica Neue"/>
              </a:rPr>
              <a:t>My workout plan is in      </a:t>
            </a:r>
            <a:r>
              <a:rPr b="1" i="0" lang="en" sz="2500" u="none" cap="none" strike="noStrike">
                <a:solidFill>
                  <a:schemeClr val="dk1"/>
                </a:solidFill>
                <a:latin typeface="Helvetica Neue"/>
                <a:ea typeface="Helvetica Neue"/>
                <a:cs typeface="Helvetica Neue"/>
                <a:sym typeface="Helvetica Neue"/>
              </a:rPr>
              <a:t>SimpleNote</a:t>
            </a:r>
            <a:r>
              <a:rPr b="0" i="0" lang="en" sz="2500" u="none" cap="none" strike="noStrike">
                <a:solidFill>
                  <a:schemeClr val="dk1"/>
                </a:solidFill>
                <a:latin typeface="Helvetica Neue"/>
                <a:ea typeface="Helvetica Neue"/>
                <a:cs typeface="Helvetica Neue"/>
                <a:sym typeface="Helvetica Neue"/>
              </a:rPr>
              <a:t>.</a:t>
            </a:r>
            <a:endParaRPr sz="1300">
              <a:solidFill>
                <a:schemeClr val="dk1"/>
              </a:solidFill>
            </a:endParaRPr>
          </a:p>
        </p:txBody>
      </p:sp>
      <p:pic>
        <p:nvPicPr>
          <p:cNvPr descr="pasted-movie.png" id="875" name="Google Shape;875;p43"/>
          <p:cNvPicPr preferRelativeResize="0"/>
          <p:nvPr/>
        </p:nvPicPr>
        <p:blipFill rotWithShape="1">
          <a:blip r:embed="rId6">
            <a:alphaModFix/>
          </a:blip>
          <a:srcRect b="0" l="0" r="0" t="0"/>
          <a:stretch/>
        </p:blipFill>
        <p:spPr>
          <a:xfrm>
            <a:off x="6805875" y="2956560"/>
            <a:ext cx="499200" cy="499200"/>
          </a:xfrm>
          <a:prstGeom prst="rect">
            <a:avLst/>
          </a:prstGeom>
          <a:noFill/>
          <a:ln>
            <a:noFill/>
          </a:ln>
        </p:spPr>
      </p:pic>
      <p:pic>
        <p:nvPicPr>
          <p:cNvPr descr="pasted-movie.png" id="876" name="Google Shape;876;p43"/>
          <p:cNvPicPr preferRelativeResize="0"/>
          <p:nvPr/>
        </p:nvPicPr>
        <p:blipFill rotWithShape="1">
          <a:blip r:embed="rId7">
            <a:alphaModFix/>
          </a:blip>
          <a:srcRect b="0" l="0" r="0" t="0"/>
          <a:stretch/>
        </p:blipFill>
        <p:spPr>
          <a:xfrm>
            <a:off x="2688012" y="2545080"/>
            <a:ext cx="560400" cy="569879"/>
          </a:xfrm>
          <a:prstGeom prst="rect">
            <a:avLst/>
          </a:prstGeom>
          <a:noFill/>
          <a:ln>
            <a:noFill/>
          </a:ln>
        </p:spPr>
      </p:pic>
      <p:pic>
        <p:nvPicPr>
          <p:cNvPr id="877" name="Google Shape;877;p43"/>
          <p:cNvPicPr preferRelativeResize="0"/>
          <p:nvPr/>
        </p:nvPicPr>
        <p:blipFill>
          <a:blip r:embed="rId8">
            <a:alphaModFix/>
          </a:blip>
          <a:stretch>
            <a:fillRect/>
          </a:stretch>
        </p:blipFill>
        <p:spPr>
          <a:xfrm>
            <a:off x="416025" y="1504025"/>
            <a:ext cx="649425" cy="649448"/>
          </a:xfrm>
          <a:prstGeom prst="rect">
            <a:avLst/>
          </a:prstGeom>
          <a:noFill/>
          <a:ln>
            <a:noFill/>
          </a:ln>
        </p:spPr>
      </p:pic>
      <p:sp>
        <p:nvSpPr>
          <p:cNvPr id="878" name="Google Shape;878;p43"/>
          <p:cNvSpPr txBox="1"/>
          <p:nvPr/>
        </p:nvSpPr>
        <p:spPr>
          <a:xfrm>
            <a:off x="1095525" y="1537425"/>
            <a:ext cx="3131700" cy="6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Generator Code</a:t>
            </a:r>
            <a:endParaRPr b="1" sz="3000">
              <a:solidFill>
                <a:schemeClr val="dk1"/>
              </a:solidFill>
            </a:endParaRPr>
          </a:p>
        </p:txBody>
      </p:sp>
      <p:sp>
        <p:nvSpPr>
          <p:cNvPr id="879" name="Google Shape;879;p43"/>
          <p:cNvSpPr/>
          <p:nvPr/>
        </p:nvSpPr>
        <p:spPr>
          <a:xfrm>
            <a:off x="75" y="925"/>
            <a:ext cx="13002900" cy="9747600"/>
          </a:xfrm>
          <a:prstGeom prst="roundRect">
            <a:avLst>
              <a:gd fmla="val 0" name="adj"/>
            </a:avLst>
          </a:prstGeom>
          <a:solidFill>
            <a:srgbClr val="BABABA">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endParaRPr>
          </a:p>
        </p:txBody>
      </p:sp>
      <p:sp>
        <p:nvSpPr>
          <p:cNvPr id="880" name="Google Shape;880;p43"/>
          <p:cNvSpPr/>
          <p:nvPr/>
        </p:nvSpPr>
        <p:spPr>
          <a:xfrm>
            <a:off x="764200" y="5651650"/>
            <a:ext cx="3876600" cy="1092900"/>
          </a:xfrm>
          <a:prstGeom prst="roundRect">
            <a:avLst>
              <a:gd fmla="val 9127" name="adj"/>
            </a:avLst>
          </a:prstGeom>
          <a:solidFill>
            <a:schemeClr val="lt1"/>
          </a:solidFill>
          <a:ln cap="flat" cmpd="sng" w="38100">
            <a:solidFill>
              <a:srgbClr val="FF333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       Has Distractors</a:t>
            </a:r>
            <a:endParaRPr sz="3100"/>
          </a:p>
        </p:txBody>
      </p:sp>
      <p:pic>
        <p:nvPicPr>
          <p:cNvPr id="881" name="Google Shape;881;p43"/>
          <p:cNvPicPr preferRelativeResize="0"/>
          <p:nvPr/>
        </p:nvPicPr>
        <p:blipFill>
          <a:blip r:embed="rId9">
            <a:alphaModFix/>
          </a:blip>
          <a:stretch>
            <a:fillRect/>
          </a:stretch>
        </p:blipFill>
        <p:spPr>
          <a:xfrm>
            <a:off x="903719" y="5841925"/>
            <a:ext cx="712325" cy="712342"/>
          </a:xfrm>
          <a:prstGeom prst="rect">
            <a:avLst/>
          </a:prstGeom>
          <a:noFill/>
          <a:ln>
            <a:noFill/>
          </a:ln>
        </p:spPr>
      </p:pic>
      <p:cxnSp>
        <p:nvCxnSpPr>
          <p:cNvPr id="882" name="Google Shape;882;p43"/>
          <p:cNvCxnSpPr/>
          <p:nvPr/>
        </p:nvCxnSpPr>
        <p:spPr>
          <a:xfrm rot="10800000">
            <a:off x="4748800" y="6198100"/>
            <a:ext cx="631800" cy="0"/>
          </a:xfrm>
          <a:prstGeom prst="straightConnector1">
            <a:avLst/>
          </a:prstGeom>
          <a:noFill/>
          <a:ln cap="flat" cmpd="sng" w="38100">
            <a:solidFill>
              <a:srgbClr val="000000"/>
            </a:solidFill>
            <a:prstDash val="solid"/>
            <a:round/>
            <a:headEnd len="med" w="med" type="none"/>
            <a:tailEnd len="med" w="med" type="triangle"/>
          </a:ln>
        </p:spPr>
      </p:cxnSp>
      <p:cxnSp>
        <p:nvCxnSpPr>
          <p:cNvPr id="883" name="Google Shape;883;p43"/>
          <p:cNvCxnSpPr/>
          <p:nvPr/>
        </p:nvCxnSpPr>
        <p:spPr>
          <a:xfrm>
            <a:off x="5488600" y="6871825"/>
            <a:ext cx="6934200" cy="0"/>
          </a:xfrm>
          <a:prstGeom prst="straightConnector1">
            <a:avLst/>
          </a:prstGeom>
          <a:noFill/>
          <a:ln cap="flat" cmpd="sng" w="9525">
            <a:solidFill>
              <a:schemeClr val="dk2"/>
            </a:solidFill>
            <a:prstDash val="solid"/>
            <a:round/>
            <a:headEnd len="med" w="med" type="none"/>
            <a:tailEnd len="med" w="med" type="none"/>
          </a:ln>
        </p:spPr>
      </p:cxnSp>
      <p:sp>
        <p:nvSpPr>
          <p:cNvPr id="884" name="Google Shape;884;p43"/>
          <p:cNvSpPr/>
          <p:nvPr/>
        </p:nvSpPr>
        <p:spPr>
          <a:xfrm>
            <a:off x="5466100" y="4954075"/>
            <a:ext cx="6934200" cy="2768700"/>
          </a:xfrm>
          <a:prstGeom prst="roundRect">
            <a:avLst>
              <a:gd fmla="val 6044" name="adj"/>
            </a:avLst>
          </a:prstGeom>
          <a:solidFill>
            <a:schemeClr val="lt1"/>
          </a:solidFill>
          <a:ln cap="flat" cmpd="sng" w="38100">
            <a:solidFill>
              <a:srgbClr val="FF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Supervisor has several playlists.</a:t>
            </a:r>
            <a:endParaRPr sz="3100"/>
          </a:p>
          <a:p>
            <a:pPr indent="0" lvl="0" marL="0" marR="0" rtl="0" algn="ctr">
              <a:lnSpc>
                <a:spcPct val="100000"/>
              </a:lnSpc>
              <a:spcBef>
                <a:spcPts val="0"/>
              </a:spcBef>
              <a:spcAft>
                <a:spcPts val="0"/>
              </a:spcAft>
              <a:buClr>
                <a:srgbClr val="FFFFFF"/>
              </a:buClr>
              <a:buSzPts val="2600"/>
              <a:buFont typeface="Helvetica Neue"/>
              <a:buNone/>
            </a:pPr>
            <a:r>
              <a:rPr lang="en" sz="3100"/>
              <a:t>Diff. workout durations for diff. days</a:t>
            </a:r>
            <a:endParaRPr sz="3100"/>
          </a:p>
          <a:p>
            <a:pPr indent="0" lvl="0" marL="0" marR="0" rtl="0" algn="ctr">
              <a:lnSpc>
                <a:spcPct val="100000"/>
              </a:lnSpc>
              <a:spcBef>
                <a:spcPts val="0"/>
              </a:spcBef>
              <a:spcAft>
                <a:spcPts val="0"/>
              </a:spcAft>
              <a:buClr>
                <a:srgbClr val="FFFFFF"/>
              </a:buClr>
              <a:buSzPts val="2600"/>
              <a:buFont typeface="Helvetica Neue"/>
              <a:buNone/>
            </a:pPr>
            <a:r>
              <a:rPr lang="en" sz="3100"/>
              <a:t>Only one playlist qualifies for today</a:t>
            </a:r>
            <a:endParaRPr sz="3100"/>
          </a:p>
          <a:p>
            <a:pPr indent="0" lvl="0" marL="0" marR="0" rtl="0" algn="ctr">
              <a:lnSpc>
                <a:spcPct val="100000"/>
              </a:lnSpc>
              <a:spcBef>
                <a:spcPts val="0"/>
              </a:spcBef>
              <a:spcAft>
                <a:spcPts val="0"/>
              </a:spcAft>
              <a:buClr>
                <a:srgbClr val="FFFFFF"/>
              </a:buClr>
              <a:buSzPts val="2600"/>
              <a:buFont typeface="Helvetica Neue"/>
              <a:buNone/>
            </a:pPr>
            <a:r>
              <a:t/>
            </a:r>
            <a:endParaRPr sz="3100"/>
          </a:p>
          <a:p>
            <a:pPr indent="0" lvl="0" marL="0" marR="0" rtl="0" algn="ctr">
              <a:lnSpc>
                <a:spcPct val="100000"/>
              </a:lnSpc>
              <a:spcBef>
                <a:spcPts val="0"/>
              </a:spcBef>
              <a:spcAft>
                <a:spcPts val="0"/>
              </a:spcAft>
              <a:buClr>
                <a:srgbClr val="FFFFFF"/>
              </a:buClr>
              <a:buSzPts val="2600"/>
              <a:buFont typeface="Helvetica Neue"/>
              <a:buNone/>
            </a:pPr>
            <a:r>
              <a:rPr lang="en" sz="3100"/>
              <a:t>Skip a reasoning step ⇒ </a:t>
            </a:r>
            <a:r>
              <a:rPr b="1" lang="en" sz="3100">
                <a:solidFill>
                  <a:srgbClr val="FF3333"/>
                </a:solidFill>
              </a:rPr>
              <a:t>Fail!</a:t>
            </a:r>
            <a:endParaRPr b="1" sz="3100">
              <a:solidFill>
                <a:srgbClr val="FF3333"/>
              </a:solidFill>
            </a:endParaRPr>
          </a:p>
        </p:txBody>
      </p:sp>
      <p:cxnSp>
        <p:nvCxnSpPr>
          <p:cNvPr id="885" name="Google Shape;885;p43"/>
          <p:cNvCxnSpPr/>
          <p:nvPr/>
        </p:nvCxnSpPr>
        <p:spPr>
          <a:xfrm>
            <a:off x="5466100" y="6871825"/>
            <a:ext cx="6934200" cy="0"/>
          </a:xfrm>
          <a:prstGeom prst="straightConnector1">
            <a:avLst/>
          </a:prstGeom>
          <a:noFill/>
          <a:ln cap="flat" cmpd="sng" w="9525">
            <a:solidFill>
              <a:schemeClr val="dk2"/>
            </a:solidFill>
            <a:prstDash val="solid"/>
            <a:round/>
            <a:headEnd len="med" w="med" type="none"/>
            <a:tailEnd len="med" w="med" type="none"/>
          </a:ln>
        </p:spPr>
      </p:cxnSp>
      <p:sp>
        <p:nvSpPr>
          <p:cNvPr id="886" name="Google Shape;886;p43"/>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44"/>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t/>
            </a:r>
            <a:endParaRPr sz="2200">
              <a:solidFill>
                <a:schemeClr val="dk1"/>
              </a:solidFill>
            </a:endParaRPr>
          </a:p>
        </p:txBody>
      </p:sp>
      <p:sp>
        <p:nvSpPr>
          <p:cNvPr id="892" name="Google Shape;892;p44"/>
          <p:cNvSpPr txBox="1"/>
          <p:nvPr/>
        </p:nvSpPr>
        <p:spPr>
          <a:xfrm>
            <a:off x="4151100" y="1537425"/>
            <a:ext cx="8383800" cy="6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solidFill>
                  <a:schemeClr val="dk1"/>
                </a:solidFill>
                <a:latin typeface="Helvetica Neue"/>
                <a:ea typeface="Helvetica Neue"/>
                <a:cs typeface="Helvetica Neue"/>
                <a:sym typeface="Helvetica Neue"/>
              </a:rPr>
              <a:t>for each scenario ensures four task properties</a:t>
            </a:r>
            <a:endParaRPr sz="5700">
              <a:solidFill>
                <a:schemeClr val="dk2"/>
              </a:solidFill>
            </a:endParaRPr>
          </a:p>
        </p:txBody>
      </p:sp>
      <p:sp>
        <p:nvSpPr>
          <p:cNvPr id="893" name="Google Shape;893;p44"/>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894" name="Google Shape;894;p44"/>
          <p:cNvSpPr/>
          <p:nvPr/>
        </p:nvSpPr>
        <p:spPr>
          <a:xfrm>
            <a:off x="4566754" y="271275"/>
            <a:ext cx="3881100" cy="829500"/>
          </a:xfrm>
          <a:prstGeom prst="roundRect">
            <a:avLst>
              <a:gd fmla="val 4717"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895" name="Google Shape;895;p44"/>
          <p:cNvSpPr/>
          <p:nvPr/>
        </p:nvSpPr>
        <p:spPr>
          <a:xfrm>
            <a:off x="8758973" y="271275"/>
            <a:ext cx="3879300" cy="829500"/>
          </a:xfrm>
          <a:prstGeom prst="roundRect">
            <a:avLst>
              <a:gd fmla="val 441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896" name="Google Shape;896;p44"/>
          <p:cNvSpPr/>
          <p:nvPr/>
        </p:nvSpPr>
        <p:spPr>
          <a:xfrm>
            <a:off x="764200" y="4381650"/>
            <a:ext cx="3876600" cy="10929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       Is Well-Defined</a:t>
            </a:r>
            <a:endParaRPr sz="3100"/>
          </a:p>
        </p:txBody>
      </p:sp>
      <p:sp>
        <p:nvSpPr>
          <p:cNvPr id="897" name="Google Shape;897;p44"/>
          <p:cNvSpPr/>
          <p:nvPr/>
        </p:nvSpPr>
        <p:spPr>
          <a:xfrm>
            <a:off x="764200" y="6921650"/>
            <a:ext cx="3881100" cy="10929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       Has Hurdles</a:t>
            </a:r>
            <a:endParaRPr sz="3100"/>
          </a:p>
        </p:txBody>
      </p:sp>
      <p:sp>
        <p:nvSpPr>
          <p:cNvPr id="898" name="Google Shape;898;p44"/>
          <p:cNvSpPr/>
          <p:nvPr/>
        </p:nvSpPr>
        <p:spPr>
          <a:xfrm>
            <a:off x="764200" y="8191650"/>
            <a:ext cx="3876600" cy="1092900"/>
          </a:xfrm>
          <a:prstGeom prst="roundRect">
            <a:avLst>
              <a:gd fmla="val 9127" name="adj"/>
            </a:avLst>
          </a:prstGeom>
          <a:noFill/>
          <a:ln cap="flat" cmpd="sng" w="19050">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        Has Variations</a:t>
            </a:r>
            <a:endParaRPr sz="3100"/>
          </a:p>
        </p:txBody>
      </p:sp>
      <p:sp>
        <p:nvSpPr>
          <p:cNvPr id="899" name="Google Shape;899;p44"/>
          <p:cNvSpPr txBox="1"/>
          <p:nvPr/>
        </p:nvSpPr>
        <p:spPr>
          <a:xfrm>
            <a:off x="827525" y="3582950"/>
            <a:ext cx="3813300" cy="82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1"/>
                </a:solidFill>
              </a:rPr>
              <a:t>Property</a:t>
            </a:r>
            <a:endParaRPr sz="3800">
              <a:solidFill>
                <a:schemeClr val="dk1"/>
              </a:solidFill>
            </a:endParaRPr>
          </a:p>
        </p:txBody>
      </p:sp>
      <p:pic>
        <p:nvPicPr>
          <p:cNvPr id="900" name="Google Shape;900;p44"/>
          <p:cNvPicPr preferRelativeResize="0"/>
          <p:nvPr/>
        </p:nvPicPr>
        <p:blipFill>
          <a:blip r:embed="rId3">
            <a:alphaModFix/>
          </a:blip>
          <a:stretch>
            <a:fillRect/>
          </a:stretch>
        </p:blipFill>
        <p:spPr>
          <a:xfrm>
            <a:off x="935175" y="8413389"/>
            <a:ext cx="649425" cy="649425"/>
          </a:xfrm>
          <a:prstGeom prst="rect">
            <a:avLst/>
          </a:prstGeom>
          <a:noFill/>
          <a:ln>
            <a:noFill/>
          </a:ln>
        </p:spPr>
      </p:pic>
      <p:pic>
        <p:nvPicPr>
          <p:cNvPr id="901" name="Google Shape;901;p44"/>
          <p:cNvPicPr preferRelativeResize="0"/>
          <p:nvPr/>
        </p:nvPicPr>
        <p:blipFill>
          <a:blip r:embed="rId4">
            <a:alphaModFix/>
          </a:blip>
          <a:stretch>
            <a:fillRect/>
          </a:stretch>
        </p:blipFill>
        <p:spPr>
          <a:xfrm>
            <a:off x="903725" y="4591400"/>
            <a:ext cx="712325" cy="712325"/>
          </a:xfrm>
          <a:prstGeom prst="rect">
            <a:avLst/>
          </a:prstGeom>
          <a:noFill/>
          <a:ln>
            <a:noFill/>
          </a:ln>
        </p:spPr>
      </p:pic>
      <p:pic>
        <p:nvPicPr>
          <p:cNvPr id="902" name="Google Shape;902;p44"/>
          <p:cNvPicPr preferRelativeResize="0"/>
          <p:nvPr/>
        </p:nvPicPr>
        <p:blipFill>
          <a:blip r:embed="rId5">
            <a:alphaModFix/>
          </a:blip>
          <a:stretch>
            <a:fillRect/>
          </a:stretch>
        </p:blipFill>
        <p:spPr>
          <a:xfrm>
            <a:off x="903725" y="7061150"/>
            <a:ext cx="813912" cy="813912"/>
          </a:xfrm>
          <a:prstGeom prst="rect">
            <a:avLst/>
          </a:prstGeom>
          <a:noFill/>
          <a:ln>
            <a:noFill/>
          </a:ln>
        </p:spPr>
      </p:pic>
      <p:sp>
        <p:nvSpPr>
          <p:cNvPr id="903" name="Google Shape;903;p44"/>
          <p:cNvSpPr/>
          <p:nvPr/>
        </p:nvSpPr>
        <p:spPr>
          <a:xfrm>
            <a:off x="5448400" y="4401125"/>
            <a:ext cx="6934200" cy="1092900"/>
          </a:xfrm>
          <a:prstGeom prst="roundRect">
            <a:avLst>
              <a:gd fmla="val 9127" name="adj"/>
            </a:avLst>
          </a:prstGeom>
          <a:solidFill>
            <a:srgbClr val="F3F3F3"/>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To be solvable</a:t>
            </a:r>
            <a:endParaRPr sz="3100"/>
          </a:p>
        </p:txBody>
      </p:sp>
      <p:sp>
        <p:nvSpPr>
          <p:cNvPr id="904" name="Google Shape;904;p44"/>
          <p:cNvSpPr/>
          <p:nvPr/>
        </p:nvSpPr>
        <p:spPr>
          <a:xfrm>
            <a:off x="5448300" y="8184800"/>
            <a:ext cx="6934200" cy="1092900"/>
          </a:xfrm>
          <a:prstGeom prst="roundRect">
            <a:avLst>
              <a:gd fmla="val 9127" name="adj"/>
            </a:avLst>
          </a:prstGeom>
          <a:solidFill>
            <a:srgbClr val="F3F3F3"/>
          </a:solidFill>
          <a:ln cap="flat" cmpd="sng" w="19050">
            <a:solidFill>
              <a:srgbClr val="F3F3F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To assess reliability across different instruction / state variations.</a:t>
            </a:r>
            <a:endParaRPr sz="3100"/>
          </a:p>
        </p:txBody>
      </p:sp>
      <p:sp>
        <p:nvSpPr>
          <p:cNvPr id="905" name="Google Shape;905;p44"/>
          <p:cNvSpPr/>
          <p:nvPr/>
        </p:nvSpPr>
        <p:spPr>
          <a:xfrm>
            <a:off x="5448400" y="5651650"/>
            <a:ext cx="6934200" cy="2362800"/>
          </a:xfrm>
          <a:prstGeom prst="roundRect">
            <a:avLst>
              <a:gd fmla="val 9127" name="adj"/>
            </a:avLst>
          </a:prstGeom>
          <a:solidFill>
            <a:srgbClr val="F3F3F3"/>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To necessitate thorough reasoning (i.e., no shortcuts)</a:t>
            </a:r>
            <a:endParaRPr sz="3100"/>
          </a:p>
        </p:txBody>
      </p:sp>
      <p:sp>
        <p:nvSpPr>
          <p:cNvPr id="906" name="Google Shape;906;p44"/>
          <p:cNvSpPr txBox="1"/>
          <p:nvPr/>
        </p:nvSpPr>
        <p:spPr>
          <a:xfrm>
            <a:off x="6847325" y="3582950"/>
            <a:ext cx="3813300" cy="82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800">
                <a:solidFill>
                  <a:schemeClr val="dk1"/>
                </a:solidFill>
              </a:rPr>
              <a:t>Purpose</a:t>
            </a:r>
            <a:endParaRPr sz="3800">
              <a:solidFill>
                <a:schemeClr val="dk1"/>
              </a:solidFill>
            </a:endParaRPr>
          </a:p>
        </p:txBody>
      </p:sp>
      <p:sp>
        <p:nvSpPr>
          <p:cNvPr id="907" name="Google Shape;907;p44"/>
          <p:cNvSpPr/>
          <p:nvPr/>
        </p:nvSpPr>
        <p:spPr>
          <a:xfrm>
            <a:off x="307000" y="2502650"/>
            <a:ext cx="12331200" cy="1043400"/>
          </a:xfrm>
          <a:prstGeom prst="roundRect">
            <a:avLst>
              <a:gd fmla="val 9127" name="adj"/>
            </a:avLst>
          </a:prstGeom>
          <a:noFill/>
          <a:ln cap="flat" cmpd="sng" w="19050">
            <a:solidFill>
              <a:schemeClr val="dk1"/>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0" i="0" lang="en" sz="2500" u="none" cap="none" strike="noStrike">
                <a:solidFill>
                  <a:schemeClr val="dk1"/>
                </a:solidFill>
                <a:latin typeface="Helvetica Neue"/>
                <a:ea typeface="Helvetica Neue"/>
                <a:cs typeface="Helvetica Neue"/>
                <a:sym typeface="Helvetica Neue"/>
              </a:rPr>
              <a:t>Play my      </a:t>
            </a:r>
            <a:r>
              <a:rPr b="1" i="0" lang="en" sz="2500" u="none" cap="none" strike="noStrike">
                <a:solidFill>
                  <a:schemeClr val="dk1"/>
                </a:solidFill>
                <a:latin typeface="Helvetica Neue"/>
                <a:ea typeface="Helvetica Neue"/>
                <a:cs typeface="Helvetica Neue"/>
                <a:sym typeface="Helvetica Neue"/>
              </a:rPr>
              <a:t>Spotify</a:t>
            </a:r>
            <a:r>
              <a:rPr b="0" i="0" lang="en" sz="2500" u="none" cap="none" strike="noStrike">
                <a:solidFill>
                  <a:schemeClr val="dk1"/>
                </a:solidFill>
                <a:latin typeface="Helvetica Neue"/>
                <a:ea typeface="Helvetica Neue"/>
                <a:cs typeface="Helvetica Neue"/>
                <a:sym typeface="Helvetica Neue"/>
              </a:rPr>
              <a:t> playlist with enough songs for the workout today. </a:t>
            </a:r>
            <a:br>
              <a:rPr b="0" i="0" lang="en" sz="2500" u="none" cap="none" strike="noStrike">
                <a:solidFill>
                  <a:schemeClr val="dk1"/>
                </a:solidFill>
                <a:latin typeface="Helvetica Neue"/>
                <a:ea typeface="Helvetica Neue"/>
                <a:cs typeface="Helvetica Neue"/>
                <a:sym typeface="Helvetica Neue"/>
              </a:rPr>
            </a:br>
            <a:r>
              <a:rPr b="0" i="0" lang="en" sz="2500" u="none" cap="none" strike="noStrike">
                <a:solidFill>
                  <a:schemeClr val="dk1"/>
                </a:solidFill>
                <a:latin typeface="Helvetica Neue"/>
                <a:ea typeface="Helvetica Neue"/>
                <a:cs typeface="Helvetica Neue"/>
                <a:sym typeface="Helvetica Neue"/>
              </a:rPr>
              <a:t>My workout plan is in      </a:t>
            </a:r>
            <a:r>
              <a:rPr b="1" i="0" lang="en" sz="2500" u="none" cap="none" strike="noStrike">
                <a:solidFill>
                  <a:schemeClr val="dk1"/>
                </a:solidFill>
                <a:latin typeface="Helvetica Neue"/>
                <a:ea typeface="Helvetica Neue"/>
                <a:cs typeface="Helvetica Neue"/>
                <a:sym typeface="Helvetica Neue"/>
              </a:rPr>
              <a:t>SimpleNote</a:t>
            </a:r>
            <a:r>
              <a:rPr b="0" i="0" lang="en" sz="2500" u="none" cap="none" strike="noStrike">
                <a:solidFill>
                  <a:schemeClr val="dk1"/>
                </a:solidFill>
                <a:latin typeface="Helvetica Neue"/>
                <a:ea typeface="Helvetica Neue"/>
                <a:cs typeface="Helvetica Neue"/>
                <a:sym typeface="Helvetica Neue"/>
              </a:rPr>
              <a:t>.</a:t>
            </a:r>
            <a:endParaRPr sz="1300">
              <a:solidFill>
                <a:schemeClr val="dk1"/>
              </a:solidFill>
            </a:endParaRPr>
          </a:p>
        </p:txBody>
      </p:sp>
      <p:pic>
        <p:nvPicPr>
          <p:cNvPr descr="pasted-movie.png" id="908" name="Google Shape;908;p44"/>
          <p:cNvPicPr preferRelativeResize="0"/>
          <p:nvPr/>
        </p:nvPicPr>
        <p:blipFill rotWithShape="1">
          <a:blip r:embed="rId6">
            <a:alphaModFix/>
          </a:blip>
          <a:srcRect b="0" l="0" r="0" t="0"/>
          <a:stretch/>
        </p:blipFill>
        <p:spPr>
          <a:xfrm>
            <a:off x="6805875" y="2956560"/>
            <a:ext cx="499200" cy="499200"/>
          </a:xfrm>
          <a:prstGeom prst="rect">
            <a:avLst/>
          </a:prstGeom>
          <a:noFill/>
          <a:ln>
            <a:noFill/>
          </a:ln>
        </p:spPr>
      </p:pic>
      <p:pic>
        <p:nvPicPr>
          <p:cNvPr descr="pasted-movie.png" id="909" name="Google Shape;909;p44"/>
          <p:cNvPicPr preferRelativeResize="0"/>
          <p:nvPr/>
        </p:nvPicPr>
        <p:blipFill rotWithShape="1">
          <a:blip r:embed="rId7">
            <a:alphaModFix/>
          </a:blip>
          <a:srcRect b="0" l="0" r="0" t="0"/>
          <a:stretch/>
        </p:blipFill>
        <p:spPr>
          <a:xfrm>
            <a:off x="2688012" y="2545080"/>
            <a:ext cx="560400" cy="569879"/>
          </a:xfrm>
          <a:prstGeom prst="rect">
            <a:avLst/>
          </a:prstGeom>
          <a:noFill/>
          <a:ln>
            <a:noFill/>
          </a:ln>
        </p:spPr>
      </p:pic>
      <p:pic>
        <p:nvPicPr>
          <p:cNvPr id="910" name="Google Shape;910;p44"/>
          <p:cNvPicPr preferRelativeResize="0"/>
          <p:nvPr/>
        </p:nvPicPr>
        <p:blipFill>
          <a:blip r:embed="rId8">
            <a:alphaModFix/>
          </a:blip>
          <a:stretch>
            <a:fillRect/>
          </a:stretch>
        </p:blipFill>
        <p:spPr>
          <a:xfrm>
            <a:off x="416025" y="1504025"/>
            <a:ext cx="649425" cy="649448"/>
          </a:xfrm>
          <a:prstGeom prst="rect">
            <a:avLst/>
          </a:prstGeom>
          <a:noFill/>
          <a:ln>
            <a:noFill/>
          </a:ln>
        </p:spPr>
      </p:pic>
      <p:sp>
        <p:nvSpPr>
          <p:cNvPr id="911" name="Google Shape;911;p44"/>
          <p:cNvSpPr txBox="1"/>
          <p:nvPr/>
        </p:nvSpPr>
        <p:spPr>
          <a:xfrm>
            <a:off x="1095525" y="1537425"/>
            <a:ext cx="3131700" cy="6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Generator Code</a:t>
            </a:r>
            <a:endParaRPr b="1" sz="3000">
              <a:solidFill>
                <a:schemeClr val="dk1"/>
              </a:solidFill>
            </a:endParaRPr>
          </a:p>
        </p:txBody>
      </p:sp>
      <p:sp>
        <p:nvSpPr>
          <p:cNvPr id="912" name="Google Shape;912;p44"/>
          <p:cNvSpPr/>
          <p:nvPr/>
        </p:nvSpPr>
        <p:spPr>
          <a:xfrm>
            <a:off x="75" y="925"/>
            <a:ext cx="13002900" cy="9747600"/>
          </a:xfrm>
          <a:prstGeom prst="roundRect">
            <a:avLst>
              <a:gd fmla="val 0" name="adj"/>
            </a:avLst>
          </a:prstGeom>
          <a:solidFill>
            <a:srgbClr val="BABABA">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endParaRPr>
          </a:p>
        </p:txBody>
      </p:sp>
      <p:sp>
        <p:nvSpPr>
          <p:cNvPr id="913" name="Google Shape;913;p44"/>
          <p:cNvSpPr/>
          <p:nvPr/>
        </p:nvSpPr>
        <p:spPr>
          <a:xfrm>
            <a:off x="764200" y="5651650"/>
            <a:ext cx="3876600" cy="1092900"/>
          </a:xfrm>
          <a:prstGeom prst="roundRect">
            <a:avLst>
              <a:gd fmla="val 9127" name="adj"/>
            </a:avLst>
          </a:prstGeom>
          <a:solidFill>
            <a:schemeClr val="lt1"/>
          </a:solidFill>
          <a:ln cap="flat" cmpd="sng" w="19050">
            <a:solidFill>
              <a:schemeClr val="dk1"/>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       Has Distractors</a:t>
            </a:r>
            <a:endParaRPr sz="3100"/>
          </a:p>
        </p:txBody>
      </p:sp>
      <p:pic>
        <p:nvPicPr>
          <p:cNvPr id="914" name="Google Shape;914;p44"/>
          <p:cNvPicPr preferRelativeResize="0"/>
          <p:nvPr/>
        </p:nvPicPr>
        <p:blipFill>
          <a:blip r:embed="rId9">
            <a:alphaModFix/>
          </a:blip>
          <a:stretch>
            <a:fillRect/>
          </a:stretch>
        </p:blipFill>
        <p:spPr>
          <a:xfrm>
            <a:off x="903719" y="5841925"/>
            <a:ext cx="712325" cy="712342"/>
          </a:xfrm>
          <a:prstGeom prst="rect">
            <a:avLst/>
          </a:prstGeom>
          <a:noFill/>
          <a:ln>
            <a:noFill/>
          </a:ln>
        </p:spPr>
      </p:pic>
      <p:sp>
        <p:nvSpPr>
          <p:cNvPr id="915" name="Google Shape;915;p44"/>
          <p:cNvSpPr/>
          <p:nvPr/>
        </p:nvSpPr>
        <p:spPr>
          <a:xfrm>
            <a:off x="5466100" y="4954075"/>
            <a:ext cx="6934200" cy="2768700"/>
          </a:xfrm>
          <a:prstGeom prst="roundRect">
            <a:avLst>
              <a:gd fmla="val 6044" name="adj"/>
            </a:avLst>
          </a:prstGeom>
          <a:solidFill>
            <a:schemeClr val="lt1"/>
          </a:solidFill>
          <a:ln cap="flat" cmpd="sng" w="19050">
            <a:solidFill>
              <a:schemeClr val="dk1"/>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Supervisor has several playlists.</a:t>
            </a:r>
            <a:endParaRPr sz="3100"/>
          </a:p>
          <a:p>
            <a:pPr indent="0" lvl="0" marL="0" marR="0" rtl="0" algn="ctr">
              <a:lnSpc>
                <a:spcPct val="100000"/>
              </a:lnSpc>
              <a:spcBef>
                <a:spcPts val="0"/>
              </a:spcBef>
              <a:spcAft>
                <a:spcPts val="0"/>
              </a:spcAft>
              <a:buClr>
                <a:srgbClr val="FFFFFF"/>
              </a:buClr>
              <a:buSzPts val="2600"/>
              <a:buFont typeface="Helvetica Neue"/>
              <a:buNone/>
            </a:pPr>
            <a:r>
              <a:rPr lang="en" sz="3100"/>
              <a:t>Diff. workout durations for diff. days</a:t>
            </a:r>
            <a:endParaRPr sz="3100"/>
          </a:p>
          <a:p>
            <a:pPr indent="0" lvl="0" marL="0" marR="0" rtl="0" algn="ctr">
              <a:lnSpc>
                <a:spcPct val="100000"/>
              </a:lnSpc>
              <a:spcBef>
                <a:spcPts val="0"/>
              </a:spcBef>
              <a:spcAft>
                <a:spcPts val="0"/>
              </a:spcAft>
              <a:buClr>
                <a:srgbClr val="FFFFFF"/>
              </a:buClr>
              <a:buSzPts val="2600"/>
              <a:buFont typeface="Helvetica Neue"/>
              <a:buNone/>
            </a:pPr>
            <a:r>
              <a:rPr lang="en" sz="3100"/>
              <a:t>Only one playlist qualifies for today</a:t>
            </a:r>
            <a:endParaRPr sz="3100"/>
          </a:p>
          <a:p>
            <a:pPr indent="0" lvl="0" marL="0" marR="0" rtl="0" algn="ctr">
              <a:lnSpc>
                <a:spcPct val="100000"/>
              </a:lnSpc>
              <a:spcBef>
                <a:spcPts val="0"/>
              </a:spcBef>
              <a:spcAft>
                <a:spcPts val="0"/>
              </a:spcAft>
              <a:buClr>
                <a:srgbClr val="FFFFFF"/>
              </a:buClr>
              <a:buSzPts val="2600"/>
              <a:buFont typeface="Helvetica Neue"/>
              <a:buNone/>
            </a:pPr>
            <a:r>
              <a:t/>
            </a:r>
            <a:endParaRPr sz="3100"/>
          </a:p>
          <a:p>
            <a:pPr indent="0" lvl="0" marL="0" marR="0" rtl="0" algn="ctr">
              <a:lnSpc>
                <a:spcPct val="100000"/>
              </a:lnSpc>
              <a:spcBef>
                <a:spcPts val="0"/>
              </a:spcBef>
              <a:spcAft>
                <a:spcPts val="0"/>
              </a:spcAft>
              <a:buClr>
                <a:srgbClr val="FFFFFF"/>
              </a:buClr>
              <a:buSzPts val="2600"/>
              <a:buFont typeface="Helvetica Neue"/>
              <a:buNone/>
            </a:pPr>
            <a:r>
              <a:rPr lang="en" sz="3100"/>
              <a:t>Skip a reasoning step ⇒ </a:t>
            </a:r>
            <a:r>
              <a:rPr b="1" lang="en" sz="3100">
                <a:solidFill>
                  <a:srgbClr val="FF3333"/>
                </a:solidFill>
              </a:rPr>
              <a:t>Fail!</a:t>
            </a:r>
            <a:endParaRPr b="1" sz="3100">
              <a:solidFill>
                <a:srgbClr val="FF3333"/>
              </a:solidFill>
            </a:endParaRPr>
          </a:p>
        </p:txBody>
      </p:sp>
      <p:cxnSp>
        <p:nvCxnSpPr>
          <p:cNvPr id="916" name="Google Shape;916;p44"/>
          <p:cNvCxnSpPr/>
          <p:nvPr/>
        </p:nvCxnSpPr>
        <p:spPr>
          <a:xfrm rot="10800000">
            <a:off x="4748800" y="6198100"/>
            <a:ext cx="631800" cy="0"/>
          </a:xfrm>
          <a:prstGeom prst="straightConnector1">
            <a:avLst/>
          </a:prstGeom>
          <a:noFill/>
          <a:ln cap="flat" cmpd="sng" w="38100">
            <a:solidFill>
              <a:srgbClr val="000000"/>
            </a:solidFill>
            <a:prstDash val="solid"/>
            <a:round/>
            <a:headEnd len="med" w="med" type="none"/>
            <a:tailEnd len="med" w="med" type="triangle"/>
          </a:ln>
        </p:spPr>
      </p:cxnSp>
      <p:cxnSp>
        <p:nvCxnSpPr>
          <p:cNvPr id="917" name="Google Shape;917;p44"/>
          <p:cNvCxnSpPr/>
          <p:nvPr/>
        </p:nvCxnSpPr>
        <p:spPr>
          <a:xfrm>
            <a:off x="5466100" y="6871825"/>
            <a:ext cx="6934200" cy="0"/>
          </a:xfrm>
          <a:prstGeom prst="straightConnector1">
            <a:avLst/>
          </a:prstGeom>
          <a:noFill/>
          <a:ln cap="flat" cmpd="sng" w="9525">
            <a:solidFill>
              <a:schemeClr val="dk2"/>
            </a:solidFill>
            <a:prstDash val="solid"/>
            <a:round/>
            <a:headEnd len="med" w="med" type="none"/>
            <a:tailEnd len="med" w="med" type="none"/>
          </a:ln>
        </p:spPr>
      </p:cxnSp>
      <p:sp>
        <p:nvSpPr>
          <p:cNvPr id="918" name="Google Shape;918;p44"/>
          <p:cNvSpPr/>
          <p:nvPr/>
        </p:nvSpPr>
        <p:spPr>
          <a:xfrm>
            <a:off x="5304400" y="7906100"/>
            <a:ext cx="7257600" cy="1416900"/>
          </a:xfrm>
          <a:prstGeom prst="roundRect">
            <a:avLst>
              <a:gd fmla="val 6044" name="adj"/>
            </a:avLst>
          </a:prstGeom>
          <a:solidFill>
            <a:schemeClr val="lt1"/>
          </a:solidFill>
          <a:ln cap="flat" cmpd="sng" w="38100">
            <a:solidFill>
              <a:srgbClr val="FF333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1" lang="en" sz="3000"/>
              <a:t>Careful task construction</a:t>
            </a:r>
            <a:r>
              <a:rPr lang="en" sz="3000"/>
              <a:t> possible as Engine gives </a:t>
            </a:r>
            <a:r>
              <a:rPr b="1" lang="en" sz="3000"/>
              <a:t>full control over its state</a:t>
            </a:r>
            <a:endParaRPr b="1" sz="3000"/>
          </a:p>
        </p:txBody>
      </p:sp>
      <p:sp>
        <p:nvSpPr>
          <p:cNvPr id="919" name="Google Shape;919;p44"/>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45"/>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925" name="Google Shape;925;p45"/>
          <p:cNvSpPr/>
          <p:nvPr/>
        </p:nvSpPr>
        <p:spPr>
          <a:xfrm>
            <a:off x="4566754" y="271275"/>
            <a:ext cx="3881100" cy="829500"/>
          </a:xfrm>
          <a:prstGeom prst="roundRect">
            <a:avLst>
              <a:gd fmla="val 4717"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926" name="Google Shape;926;p45"/>
          <p:cNvSpPr/>
          <p:nvPr/>
        </p:nvSpPr>
        <p:spPr>
          <a:xfrm>
            <a:off x="8758973" y="271275"/>
            <a:ext cx="3879300" cy="829500"/>
          </a:xfrm>
          <a:prstGeom prst="roundRect">
            <a:avLst>
              <a:gd fmla="val 441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927" name="Google Shape;927;p45"/>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Dataset Statistics</a:t>
            </a:r>
            <a:endParaRPr sz="2200">
              <a:solidFill>
                <a:schemeClr val="dk1"/>
              </a:solidFill>
            </a:endParaRPr>
          </a:p>
        </p:txBody>
      </p:sp>
      <p:pic>
        <p:nvPicPr>
          <p:cNvPr id="928" name="Google Shape;928;p45"/>
          <p:cNvPicPr preferRelativeResize="0"/>
          <p:nvPr/>
        </p:nvPicPr>
        <p:blipFill>
          <a:blip r:embed="rId3">
            <a:alphaModFix/>
          </a:blip>
          <a:stretch>
            <a:fillRect/>
          </a:stretch>
        </p:blipFill>
        <p:spPr>
          <a:xfrm>
            <a:off x="427138" y="2558148"/>
            <a:ext cx="3582551" cy="2721899"/>
          </a:xfrm>
          <a:prstGeom prst="rect">
            <a:avLst/>
          </a:prstGeom>
          <a:noFill/>
          <a:ln>
            <a:noFill/>
          </a:ln>
        </p:spPr>
      </p:pic>
      <p:pic>
        <p:nvPicPr>
          <p:cNvPr id="929" name="Google Shape;929;p45"/>
          <p:cNvPicPr preferRelativeResize="0"/>
          <p:nvPr/>
        </p:nvPicPr>
        <p:blipFill>
          <a:blip r:embed="rId4">
            <a:alphaModFix/>
          </a:blip>
          <a:stretch>
            <a:fillRect/>
          </a:stretch>
        </p:blipFill>
        <p:spPr>
          <a:xfrm>
            <a:off x="4291438" y="2530477"/>
            <a:ext cx="3712200" cy="2820398"/>
          </a:xfrm>
          <a:prstGeom prst="rect">
            <a:avLst/>
          </a:prstGeom>
          <a:noFill/>
          <a:ln>
            <a:noFill/>
          </a:ln>
        </p:spPr>
      </p:pic>
      <p:pic>
        <p:nvPicPr>
          <p:cNvPr id="930" name="Google Shape;930;p45"/>
          <p:cNvPicPr preferRelativeResize="0"/>
          <p:nvPr/>
        </p:nvPicPr>
        <p:blipFill>
          <a:blip r:embed="rId5">
            <a:alphaModFix/>
          </a:blip>
          <a:stretch>
            <a:fillRect/>
          </a:stretch>
        </p:blipFill>
        <p:spPr>
          <a:xfrm>
            <a:off x="4179549" y="5763497"/>
            <a:ext cx="3876598" cy="2945302"/>
          </a:xfrm>
          <a:prstGeom prst="rect">
            <a:avLst/>
          </a:prstGeom>
          <a:noFill/>
          <a:ln>
            <a:noFill/>
          </a:ln>
        </p:spPr>
      </p:pic>
      <p:pic>
        <p:nvPicPr>
          <p:cNvPr id="931" name="Google Shape;931;p45"/>
          <p:cNvPicPr preferRelativeResize="0"/>
          <p:nvPr/>
        </p:nvPicPr>
        <p:blipFill>
          <a:blip r:embed="rId6">
            <a:alphaModFix/>
          </a:blip>
          <a:stretch>
            <a:fillRect/>
          </a:stretch>
        </p:blipFill>
        <p:spPr>
          <a:xfrm>
            <a:off x="238775" y="5763500"/>
            <a:ext cx="3876598" cy="2945298"/>
          </a:xfrm>
          <a:prstGeom prst="rect">
            <a:avLst/>
          </a:prstGeom>
          <a:noFill/>
          <a:ln>
            <a:noFill/>
          </a:ln>
        </p:spPr>
      </p:pic>
      <p:sp>
        <p:nvSpPr>
          <p:cNvPr id="932" name="Google Shape;932;p45"/>
          <p:cNvSpPr txBox="1"/>
          <p:nvPr/>
        </p:nvSpPr>
        <p:spPr>
          <a:xfrm>
            <a:off x="653400" y="5024625"/>
            <a:ext cx="3291900" cy="62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1-4 apps</a:t>
            </a:r>
            <a:endParaRPr sz="3000">
              <a:solidFill>
                <a:schemeClr val="dk1"/>
              </a:solidFill>
            </a:endParaRPr>
          </a:p>
        </p:txBody>
      </p:sp>
      <p:sp>
        <p:nvSpPr>
          <p:cNvPr id="933" name="Google Shape;933;p45"/>
          <p:cNvSpPr txBox="1"/>
          <p:nvPr/>
        </p:nvSpPr>
        <p:spPr>
          <a:xfrm>
            <a:off x="4285075" y="8444625"/>
            <a:ext cx="3953700" cy="62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20-130 Code Lines</a:t>
            </a:r>
            <a:endParaRPr sz="3000">
              <a:solidFill>
                <a:schemeClr val="dk1"/>
              </a:solidFill>
            </a:endParaRPr>
          </a:p>
        </p:txBody>
      </p:sp>
      <p:sp>
        <p:nvSpPr>
          <p:cNvPr id="934" name="Google Shape;934;p45"/>
          <p:cNvSpPr txBox="1"/>
          <p:nvPr/>
        </p:nvSpPr>
        <p:spPr>
          <a:xfrm>
            <a:off x="4401525" y="5121075"/>
            <a:ext cx="3712200" cy="62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5-25 Unique APIs</a:t>
            </a:r>
            <a:endParaRPr sz="3000">
              <a:solidFill>
                <a:schemeClr val="dk1"/>
              </a:solidFill>
            </a:endParaRPr>
          </a:p>
        </p:txBody>
      </p:sp>
      <p:sp>
        <p:nvSpPr>
          <p:cNvPr id="935" name="Google Shape;935;p45"/>
          <p:cNvSpPr txBox="1"/>
          <p:nvPr/>
        </p:nvSpPr>
        <p:spPr>
          <a:xfrm>
            <a:off x="653400" y="8453625"/>
            <a:ext cx="3291900" cy="62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10-200 API Calls</a:t>
            </a:r>
            <a:endParaRPr sz="3000">
              <a:solidFill>
                <a:schemeClr val="dk1"/>
              </a:solidFill>
            </a:endParaRPr>
          </a:p>
        </p:txBody>
      </p:sp>
      <p:sp>
        <p:nvSpPr>
          <p:cNvPr id="936" name="Google Shape;936;p45"/>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46"/>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942" name="Google Shape;942;p46"/>
          <p:cNvSpPr/>
          <p:nvPr/>
        </p:nvSpPr>
        <p:spPr>
          <a:xfrm>
            <a:off x="4566754" y="271275"/>
            <a:ext cx="3881100" cy="829500"/>
          </a:xfrm>
          <a:prstGeom prst="roundRect">
            <a:avLst>
              <a:gd fmla="val 4717"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943" name="Google Shape;943;p46"/>
          <p:cNvSpPr/>
          <p:nvPr/>
        </p:nvSpPr>
        <p:spPr>
          <a:xfrm>
            <a:off x="8758973" y="271275"/>
            <a:ext cx="3879300" cy="829500"/>
          </a:xfrm>
          <a:prstGeom prst="roundRect">
            <a:avLst>
              <a:gd fmla="val 441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944" name="Google Shape;944;p46"/>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Dataset Statistics</a:t>
            </a:r>
            <a:endParaRPr sz="2200">
              <a:solidFill>
                <a:schemeClr val="dk1"/>
              </a:solidFill>
            </a:endParaRPr>
          </a:p>
        </p:txBody>
      </p:sp>
      <p:pic>
        <p:nvPicPr>
          <p:cNvPr id="945" name="Google Shape;945;p46"/>
          <p:cNvPicPr preferRelativeResize="0"/>
          <p:nvPr/>
        </p:nvPicPr>
        <p:blipFill>
          <a:blip r:embed="rId3">
            <a:alphaModFix/>
          </a:blip>
          <a:stretch>
            <a:fillRect/>
          </a:stretch>
        </p:blipFill>
        <p:spPr>
          <a:xfrm>
            <a:off x="427138" y="2558148"/>
            <a:ext cx="3582551" cy="2721899"/>
          </a:xfrm>
          <a:prstGeom prst="rect">
            <a:avLst/>
          </a:prstGeom>
          <a:noFill/>
          <a:ln>
            <a:noFill/>
          </a:ln>
        </p:spPr>
      </p:pic>
      <p:pic>
        <p:nvPicPr>
          <p:cNvPr id="946" name="Google Shape;946;p46"/>
          <p:cNvPicPr preferRelativeResize="0"/>
          <p:nvPr/>
        </p:nvPicPr>
        <p:blipFill>
          <a:blip r:embed="rId4">
            <a:alphaModFix/>
          </a:blip>
          <a:stretch>
            <a:fillRect/>
          </a:stretch>
        </p:blipFill>
        <p:spPr>
          <a:xfrm>
            <a:off x="4291438" y="2530477"/>
            <a:ext cx="3712200" cy="2820398"/>
          </a:xfrm>
          <a:prstGeom prst="rect">
            <a:avLst/>
          </a:prstGeom>
          <a:noFill/>
          <a:ln>
            <a:noFill/>
          </a:ln>
        </p:spPr>
      </p:pic>
      <p:pic>
        <p:nvPicPr>
          <p:cNvPr id="947" name="Google Shape;947;p46"/>
          <p:cNvPicPr preferRelativeResize="0"/>
          <p:nvPr/>
        </p:nvPicPr>
        <p:blipFill>
          <a:blip r:embed="rId5">
            <a:alphaModFix/>
          </a:blip>
          <a:stretch>
            <a:fillRect/>
          </a:stretch>
        </p:blipFill>
        <p:spPr>
          <a:xfrm>
            <a:off x="4179549" y="5763497"/>
            <a:ext cx="3876598" cy="2945302"/>
          </a:xfrm>
          <a:prstGeom prst="rect">
            <a:avLst/>
          </a:prstGeom>
          <a:noFill/>
          <a:ln>
            <a:noFill/>
          </a:ln>
        </p:spPr>
      </p:pic>
      <p:pic>
        <p:nvPicPr>
          <p:cNvPr id="948" name="Google Shape;948;p46"/>
          <p:cNvPicPr preferRelativeResize="0"/>
          <p:nvPr/>
        </p:nvPicPr>
        <p:blipFill>
          <a:blip r:embed="rId6">
            <a:alphaModFix/>
          </a:blip>
          <a:stretch>
            <a:fillRect/>
          </a:stretch>
        </p:blipFill>
        <p:spPr>
          <a:xfrm>
            <a:off x="238775" y="5763500"/>
            <a:ext cx="3876598" cy="2945298"/>
          </a:xfrm>
          <a:prstGeom prst="rect">
            <a:avLst/>
          </a:prstGeom>
          <a:noFill/>
          <a:ln>
            <a:noFill/>
          </a:ln>
        </p:spPr>
      </p:pic>
      <p:sp>
        <p:nvSpPr>
          <p:cNvPr id="949" name="Google Shape;949;p46"/>
          <p:cNvSpPr txBox="1"/>
          <p:nvPr/>
        </p:nvSpPr>
        <p:spPr>
          <a:xfrm>
            <a:off x="653400" y="5024625"/>
            <a:ext cx="3291900" cy="62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1-4 apps</a:t>
            </a:r>
            <a:endParaRPr sz="3000">
              <a:solidFill>
                <a:schemeClr val="dk1"/>
              </a:solidFill>
            </a:endParaRPr>
          </a:p>
        </p:txBody>
      </p:sp>
      <p:sp>
        <p:nvSpPr>
          <p:cNvPr id="950" name="Google Shape;950;p46"/>
          <p:cNvSpPr txBox="1"/>
          <p:nvPr/>
        </p:nvSpPr>
        <p:spPr>
          <a:xfrm>
            <a:off x="4285075" y="8444625"/>
            <a:ext cx="3953700" cy="62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20-130 Code Lines</a:t>
            </a:r>
            <a:endParaRPr sz="3000">
              <a:solidFill>
                <a:schemeClr val="dk1"/>
              </a:solidFill>
            </a:endParaRPr>
          </a:p>
        </p:txBody>
      </p:sp>
      <p:sp>
        <p:nvSpPr>
          <p:cNvPr id="951" name="Google Shape;951;p46"/>
          <p:cNvSpPr txBox="1"/>
          <p:nvPr/>
        </p:nvSpPr>
        <p:spPr>
          <a:xfrm>
            <a:off x="4401525" y="5121075"/>
            <a:ext cx="3712200" cy="62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5-25 Unique APIs</a:t>
            </a:r>
            <a:endParaRPr sz="3000">
              <a:solidFill>
                <a:schemeClr val="dk1"/>
              </a:solidFill>
            </a:endParaRPr>
          </a:p>
        </p:txBody>
      </p:sp>
      <p:sp>
        <p:nvSpPr>
          <p:cNvPr id="952" name="Google Shape;952;p46"/>
          <p:cNvSpPr txBox="1"/>
          <p:nvPr/>
        </p:nvSpPr>
        <p:spPr>
          <a:xfrm>
            <a:off x="653400" y="8453625"/>
            <a:ext cx="3291900" cy="62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10-200 API Calls</a:t>
            </a:r>
            <a:endParaRPr sz="3000">
              <a:solidFill>
                <a:schemeClr val="dk1"/>
              </a:solidFill>
            </a:endParaRPr>
          </a:p>
        </p:txBody>
      </p:sp>
      <p:sp>
        <p:nvSpPr>
          <p:cNvPr id="953" name="Google Shape;953;p46"/>
          <p:cNvSpPr/>
          <p:nvPr/>
        </p:nvSpPr>
        <p:spPr>
          <a:xfrm>
            <a:off x="8361575" y="3445288"/>
            <a:ext cx="4200600" cy="2151000"/>
          </a:xfrm>
          <a:prstGeom prst="roundRect">
            <a:avLst>
              <a:gd fmla="val 4279" name="adj"/>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 Splits</a:t>
            </a:r>
            <a:r>
              <a:rPr lang="en" sz="3000">
                <a:solidFill>
                  <a:schemeClr val="dk1"/>
                </a:solidFill>
              </a:rPr>
              <a:t>:                  750</a:t>
            </a:r>
            <a:endParaRPr sz="3000">
              <a:solidFill>
                <a:schemeClr val="dk1"/>
              </a:solidFill>
            </a:endParaRPr>
          </a:p>
          <a:p>
            <a:pPr indent="0" lvl="0" marL="0" rtl="0" algn="l">
              <a:spcBef>
                <a:spcPts val="0"/>
              </a:spcBef>
              <a:spcAft>
                <a:spcPts val="0"/>
              </a:spcAft>
              <a:buNone/>
            </a:pPr>
            <a:r>
              <a:rPr lang="en" sz="2800">
                <a:solidFill>
                  <a:schemeClr val="dk1"/>
                </a:solidFill>
              </a:rPr>
              <a:t> ⇒ Train+Dev: 	    165</a:t>
            </a:r>
            <a:endParaRPr sz="2800">
              <a:solidFill>
                <a:schemeClr val="dk1"/>
              </a:solidFill>
            </a:endParaRPr>
          </a:p>
          <a:p>
            <a:pPr indent="0" lvl="0" marL="0" rtl="0" algn="l">
              <a:spcBef>
                <a:spcPts val="0"/>
              </a:spcBef>
              <a:spcAft>
                <a:spcPts val="0"/>
              </a:spcAft>
              <a:buNone/>
            </a:pPr>
            <a:r>
              <a:rPr lang="en" sz="2800">
                <a:solidFill>
                  <a:schemeClr val="dk1"/>
                </a:solidFill>
              </a:rPr>
              <a:t> ⇒ Test Normal:      168</a:t>
            </a:r>
            <a:endParaRPr sz="2800">
              <a:solidFill>
                <a:schemeClr val="dk1"/>
              </a:solidFill>
            </a:endParaRPr>
          </a:p>
          <a:p>
            <a:pPr indent="0" lvl="0" marL="0" rtl="0" algn="l">
              <a:spcBef>
                <a:spcPts val="0"/>
              </a:spcBef>
              <a:spcAft>
                <a:spcPts val="0"/>
              </a:spcAft>
              <a:buNone/>
            </a:pPr>
            <a:r>
              <a:rPr lang="en" sz="2800">
                <a:solidFill>
                  <a:schemeClr val="dk1"/>
                </a:solidFill>
              </a:rPr>
              <a:t> ⇒ </a:t>
            </a:r>
            <a:r>
              <a:rPr b="1" lang="en" sz="2800">
                <a:solidFill>
                  <a:srgbClr val="FF3333"/>
                </a:solidFill>
              </a:rPr>
              <a:t>Test Challenge</a:t>
            </a:r>
            <a:r>
              <a:rPr lang="en" sz="2800">
                <a:solidFill>
                  <a:schemeClr val="dk1"/>
                </a:solidFill>
              </a:rPr>
              <a:t>: 417</a:t>
            </a:r>
            <a:endParaRPr/>
          </a:p>
        </p:txBody>
      </p:sp>
      <p:sp>
        <p:nvSpPr>
          <p:cNvPr id="954" name="Google Shape;954;p46"/>
          <p:cNvSpPr/>
          <p:nvPr/>
        </p:nvSpPr>
        <p:spPr>
          <a:xfrm>
            <a:off x="8682775" y="6411200"/>
            <a:ext cx="3440400" cy="1746600"/>
          </a:xfrm>
          <a:prstGeom prst="roundRect">
            <a:avLst>
              <a:gd fmla="val 7912" name="adj"/>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t>Main Test Set</a:t>
            </a:r>
            <a:endParaRPr b="1" sz="3000"/>
          </a:p>
          <a:p>
            <a:pPr indent="0" lvl="0" marL="0" rtl="0" algn="ctr">
              <a:spcBef>
                <a:spcPts val="0"/>
              </a:spcBef>
              <a:spcAft>
                <a:spcPts val="0"/>
              </a:spcAft>
              <a:buNone/>
            </a:pPr>
            <a:r>
              <a:rPr lang="en" sz="3000"/>
              <a:t>Challenging + Unseen Apps</a:t>
            </a:r>
            <a:endParaRPr sz="3000"/>
          </a:p>
        </p:txBody>
      </p:sp>
      <p:cxnSp>
        <p:nvCxnSpPr>
          <p:cNvPr id="955" name="Google Shape;955;p46"/>
          <p:cNvCxnSpPr/>
          <p:nvPr/>
        </p:nvCxnSpPr>
        <p:spPr>
          <a:xfrm rot="10800000">
            <a:off x="10403400" y="5427075"/>
            <a:ext cx="0" cy="1029000"/>
          </a:xfrm>
          <a:prstGeom prst="straightConnector1">
            <a:avLst/>
          </a:prstGeom>
          <a:noFill/>
          <a:ln cap="flat" cmpd="sng" w="76200">
            <a:solidFill>
              <a:srgbClr val="666666"/>
            </a:solidFill>
            <a:prstDash val="solid"/>
            <a:round/>
            <a:headEnd len="med" w="med" type="none"/>
            <a:tailEnd len="med" w="med" type="triangle"/>
          </a:ln>
        </p:spPr>
      </p:cxnSp>
      <p:sp>
        <p:nvSpPr>
          <p:cNvPr id="956" name="Google Shape;956;p46"/>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47"/>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962" name="Google Shape;962;p47"/>
          <p:cNvSpPr/>
          <p:nvPr/>
        </p:nvSpPr>
        <p:spPr>
          <a:xfrm>
            <a:off x="4566754" y="271275"/>
            <a:ext cx="3881100" cy="829500"/>
          </a:xfrm>
          <a:prstGeom prst="roundRect">
            <a:avLst>
              <a:gd fmla="val 4717"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963" name="Google Shape;963;p47"/>
          <p:cNvSpPr/>
          <p:nvPr/>
        </p:nvSpPr>
        <p:spPr>
          <a:xfrm>
            <a:off x="8758973" y="271275"/>
            <a:ext cx="3879300" cy="829500"/>
          </a:xfrm>
          <a:prstGeom prst="roundRect">
            <a:avLst>
              <a:gd fmla="val 4419"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964" name="Google Shape;964;p47"/>
          <p:cNvSpPr/>
          <p:nvPr/>
        </p:nvSpPr>
        <p:spPr>
          <a:xfrm>
            <a:off x="671550" y="1426450"/>
            <a:ext cx="116973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How to robustly evaluate agents on such tasks?</a:t>
            </a:r>
            <a:endParaRPr sz="2200">
              <a:solidFill>
                <a:schemeClr val="dk1"/>
              </a:solidFill>
            </a:endParaRPr>
          </a:p>
        </p:txBody>
      </p:sp>
      <p:sp>
        <p:nvSpPr>
          <p:cNvPr id="965" name="Google Shape;965;p47"/>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48"/>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971" name="Google Shape;971;p48"/>
          <p:cNvSpPr/>
          <p:nvPr/>
        </p:nvSpPr>
        <p:spPr>
          <a:xfrm>
            <a:off x="4566754" y="271275"/>
            <a:ext cx="3881100" cy="829500"/>
          </a:xfrm>
          <a:prstGeom prst="roundRect">
            <a:avLst>
              <a:gd fmla="val 4717"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972" name="Google Shape;972;p48"/>
          <p:cNvSpPr/>
          <p:nvPr/>
        </p:nvSpPr>
        <p:spPr>
          <a:xfrm>
            <a:off x="8758973" y="271275"/>
            <a:ext cx="3879300" cy="829500"/>
          </a:xfrm>
          <a:prstGeom prst="roundRect">
            <a:avLst>
              <a:gd fmla="val 4419"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973" name="Google Shape;973;p48"/>
          <p:cNvSpPr/>
          <p:nvPr/>
        </p:nvSpPr>
        <p:spPr>
          <a:xfrm>
            <a:off x="671550" y="1426450"/>
            <a:ext cx="116973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How to robustly evaluate agents on such tasks?</a:t>
            </a:r>
            <a:endParaRPr sz="2200">
              <a:solidFill>
                <a:schemeClr val="dk1"/>
              </a:solidFill>
            </a:endParaRPr>
          </a:p>
        </p:txBody>
      </p:sp>
      <p:sp>
        <p:nvSpPr>
          <p:cNvPr id="974" name="Google Shape;974;p48"/>
          <p:cNvSpPr/>
          <p:nvPr/>
        </p:nvSpPr>
        <p:spPr>
          <a:xfrm>
            <a:off x="671550" y="3072375"/>
            <a:ext cx="5566200" cy="2064000"/>
          </a:xfrm>
          <a:prstGeom prst="roundRect">
            <a:avLst>
              <a:gd fmla="val 4655" name="adj"/>
            </a:avLst>
          </a:prstGeom>
          <a:solidFill>
            <a:srgbClr val="FFF2CC"/>
          </a:solidFill>
          <a:ln cap="flat" cmpd="sng" w="19050">
            <a:solidFill>
              <a:srgbClr val="FFF2CC"/>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1" lang="en" sz="3000"/>
              <a:t>Many valid ways of </a:t>
            </a:r>
            <a:br>
              <a:rPr b="1" lang="en" sz="3000"/>
            </a:br>
            <a:r>
              <a:rPr b="1" lang="en" sz="3000"/>
              <a:t>completing the goal.</a:t>
            </a:r>
            <a:endParaRPr sz="3000"/>
          </a:p>
          <a:p>
            <a:pPr indent="0" lvl="0" marL="0" marR="0" rtl="0" algn="ctr">
              <a:lnSpc>
                <a:spcPct val="100000"/>
              </a:lnSpc>
              <a:spcBef>
                <a:spcPts val="0"/>
              </a:spcBef>
              <a:spcAft>
                <a:spcPts val="0"/>
              </a:spcAft>
              <a:buClr>
                <a:srgbClr val="FFFFFF"/>
              </a:buClr>
              <a:buSzPts val="2600"/>
              <a:buFont typeface="Helvetica Neue"/>
              <a:buNone/>
            </a:pPr>
            <a:br>
              <a:rPr lang="en" sz="500"/>
            </a:br>
            <a:r>
              <a:rPr lang="en" sz="2600"/>
              <a:t>E.g., Amazon receipt downloadable from its API or email confirmation.</a:t>
            </a:r>
            <a:endParaRPr sz="2900"/>
          </a:p>
        </p:txBody>
      </p:sp>
      <p:sp>
        <p:nvSpPr>
          <p:cNvPr id="975" name="Google Shape;975;p48"/>
          <p:cNvSpPr/>
          <p:nvPr/>
        </p:nvSpPr>
        <p:spPr>
          <a:xfrm>
            <a:off x="6425200" y="3072375"/>
            <a:ext cx="5943600" cy="2064000"/>
          </a:xfrm>
          <a:prstGeom prst="roundRect">
            <a:avLst>
              <a:gd fmla="val 3433" name="adj"/>
            </a:avLst>
          </a:prstGeom>
          <a:solidFill>
            <a:srgbClr val="FFF2CC"/>
          </a:solidFill>
          <a:ln cap="flat" cmpd="sng" w="19050">
            <a:solidFill>
              <a:srgbClr val="FFF2CC"/>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1" lang="en" sz="3000"/>
              <a:t>Many ways of </a:t>
            </a:r>
            <a:br>
              <a:rPr b="1" lang="en" sz="3000"/>
            </a:br>
            <a:r>
              <a:rPr b="1" lang="en" sz="3000"/>
              <a:t>causing collateral damage</a:t>
            </a:r>
            <a:r>
              <a:rPr lang="en" sz="3000"/>
              <a:t>.</a:t>
            </a:r>
            <a:endParaRPr sz="3000"/>
          </a:p>
          <a:p>
            <a:pPr indent="0" lvl="0" marL="0" marR="0" rtl="0" algn="ctr">
              <a:lnSpc>
                <a:spcPct val="100000"/>
              </a:lnSpc>
              <a:spcBef>
                <a:spcPts val="0"/>
              </a:spcBef>
              <a:spcAft>
                <a:spcPts val="0"/>
              </a:spcAft>
              <a:buClr>
                <a:srgbClr val="FFFFFF"/>
              </a:buClr>
              <a:buSzPts val="2600"/>
              <a:buFont typeface="Helvetica Neue"/>
              <a:buNone/>
            </a:pPr>
            <a:br>
              <a:rPr lang="en" sz="500"/>
            </a:br>
            <a:r>
              <a:rPr lang="en" sz="2600"/>
              <a:t>E.g., deleting emails when asked for placing an Amazon order.</a:t>
            </a:r>
            <a:endParaRPr sz="2900"/>
          </a:p>
        </p:txBody>
      </p:sp>
      <p:sp>
        <p:nvSpPr>
          <p:cNvPr id="976" name="Google Shape;976;p48"/>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49"/>
          <p:cNvSpPr/>
          <p:nvPr/>
        </p:nvSpPr>
        <p:spPr>
          <a:xfrm>
            <a:off x="688900" y="6739125"/>
            <a:ext cx="11759100" cy="813900"/>
          </a:xfrm>
          <a:prstGeom prst="roundRect">
            <a:avLst>
              <a:gd fmla="val 9127" name="adj"/>
            </a:avLst>
          </a:prstGeom>
          <a:noFill/>
          <a:ln cap="flat" cmpd="sng" w="38100">
            <a:solidFill>
              <a:srgbClr val="D9EAD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t/>
            </a:r>
            <a:endParaRPr sz="3000"/>
          </a:p>
        </p:txBody>
      </p:sp>
      <p:sp>
        <p:nvSpPr>
          <p:cNvPr id="982" name="Google Shape;982;p49"/>
          <p:cNvSpPr/>
          <p:nvPr/>
        </p:nvSpPr>
        <p:spPr>
          <a:xfrm>
            <a:off x="671550" y="5519875"/>
            <a:ext cx="11759100" cy="811200"/>
          </a:xfrm>
          <a:prstGeom prst="roundRect">
            <a:avLst>
              <a:gd fmla="val 9127" name="adj"/>
            </a:avLst>
          </a:prstGeom>
          <a:noFill/>
          <a:ln cap="flat" cmpd="sng" w="38100">
            <a:solidFill>
              <a:srgbClr val="F4CCCC"/>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t/>
            </a:r>
            <a:endParaRPr sz="3000"/>
          </a:p>
        </p:txBody>
      </p:sp>
      <p:sp>
        <p:nvSpPr>
          <p:cNvPr id="983" name="Google Shape;983;p49"/>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984" name="Google Shape;984;p49"/>
          <p:cNvSpPr/>
          <p:nvPr/>
        </p:nvSpPr>
        <p:spPr>
          <a:xfrm>
            <a:off x="4566754" y="271275"/>
            <a:ext cx="3881100" cy="829500"/>
          </a:xfrm>
          <a:prstGeom prst="roundRect">
            <a:avLst>
              <a:gd fmla="val 4717"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985" name="Google Shape;985;p49"/>
          <p:cNvSpPr/>
          <p:nvPr/>
        </p:nvSpPr>
        <p:spPr>
          <a:xfrm>
            <a:off x="8758973" y="271275"/>
            <a:ext cx="3879300" cy="829500"/>
          </a:xfrm>
          <a:prstGeom prst="roundRect">
            <a:avLst>
              <a:gd fmla="val 4419"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986" name="Google Shape;986;p49"/>
          <p:cNvSpPr/>
          <p:nvPr/>
        </p:nvSpPr>
        <p:spPr>
          <a:xfrm>
            <a:off x="671550" y="1426450"/>
            <a:ext cx="116973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How to robustly evaluate agents on such tasks?</a:t>
            </a:r>
            <a:endParaRPr sz="2200">
              <a:solidFill>
                <a:schemeClr val="dk1"/>
              </a:solidFill>
            </a:endParaRPr>
          </a:p>
        </p:txBody>
      </p:sp>
      <p:sp>
        <p:nvSpPr>
          <p:cNvPr id="987" name="Google Shape;987;p49"/>
          <p:cNvSpPr/>
          <p:nvPr/>
        </p:nvSpPr>
        <p:spPr>
          <a:xfrm>
            <a:off x="1831900" y="6729975"/>
            <a:ext cx="10598400" cy="829500"/>
          </a:xfrm>
          <a:prstGeom prst="roundRect">
            <a:avLst>
              <a:gd fmla="val 9127" name="adj"/>
            </a:avLst>
          </a:prstGeom>
          <a:solidFill>
            <a:srgbClr val="D9EAD3"/>
          </a:solidFill>
          <a:ln cap="flat" cmpd="sng" w="19050">
            <a:solidFill>
              <a:srgbClr val="D9EAD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000"/>
              <a:t>AppWorld uses </a:t>
            </a:r>
            <a:r>
              <a:rPr b="1" lang="en" sz="3000">
                <a:solidFill>
                  <a:srgbClr val="38761D"/>
                </a:solidFill>
              </a:rPr>
              <a:t>State-based</a:t>
            </a:r>
            <a:r>
              <a:rPr lang="en" sz="3000"/>
              <a:t> &amp; </a:t>
            </a:r>
            <a:r>
              <a:rPr b="1" lang="en" sz="3000">
                <a:solidFill>
                  <a:srgbClr val="38761D"/>
                </a:solidFill>
              </a:rPr>
              <a:t>Execution-based</a:t>
            </a:r>
            <a:r>
              <a:rPr lang="en" sz="3000"/>
              <a:t> approach.</a:t>
            </a:r>
            <a:endParaRPr sz="3000"/>
          </a:p>
        </p:txBody>
      </p:sp>
      <p:sp>
        <p:nvSpPr>
          <p:cNvPr id="988" name="Google Shape;988;p49"/>
          <p:cNvSpPr/>
          <p:nvPr/>
        </p:nvSpPr>
        <p:spPr>
          <a:xfrm>
            <a:off x="671550" y="3072375"/>
            <a:ext cx="5566200" cy="2064000"/>
          </a:xfrm>
          <a:prstGeom prst="roundRect">
            <a:avLst>
              <a:gd fmla="val 4655" name="adj"/>
            </a:avLst>
          </a:prstGeom>
          <a:solidFill>
            <a:srgbClr val="FFF2CC"/>
          </a:solidFill>
          <a:ln cap="flat" cmpd="sng" w="19050">
            <a:solidFill>
              <a:srgbClr val="FFF2CC"/>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1" lang="en" sz="3000"/>
              <a:t>Many valid ways of </a:t>
            </a:r>
            <a:br>
              <a:rPr b="1" lang="en" sz="3000"/>
            </a:br>
            <a:r>
              <a:rPr b="1" lang="en" sz="3000"/>
              <a:t>completing the goal.</a:t>
            </a:r>
            <a:endParaRPr sz="3000"/>
          </a:p>
          <a:p>
            <a:pPr indent="0" lvl="0" marL="0" marR="0" rtl="0" algn="ctr">
              <a:lnSpc>
                <a:spcPct val="100000"/>
              </a:lnSpc>
              <a:spcBef>
                <a:spcPts val="0"/>
              </a:spcBef>
              <a:spcAft>
                <a:spcPts val="0"/>
              </a:spcAft>
              <a:buClr>
                <a:srgbClr val="FFFFFF"/>
              </a:buClr>
              <a:buSzPts val="2600"/>
              <a:buFont typeface="Helvetica Neue"/>
              <a:buNone/>
            </a:pPr>
            <a:br>
              <a:rPr lang="en" sz="500"/>
            </a:br>
            <a:r>
              <a:rPr lang="en" sz="2600"/>
              <a:t>E.g., Amazon receipt downloadable from its API or email confirmation.</a:t>
            </a:r>
            <a:endParaRPr sz="2900"/>
          </a:p>
        </p:txBody>
      </p:sp>
      <p:sp>
        <p:nvSpPr>
          <p:cNvPr id="989" name="Google Shape;989;p49"/>
          <p:cNvSpPr/>
          <p:nvPr/>
        </p:nvSpPr>
        <p:spPr>
          <a:xfrm>
            <a:off x="6425200" y="3072375"/>
            <a:ext cx="5943600" cy="2064000"/>
          </a:xfrm>
          <a:prstGeom prst="roundRect">
            <a:avLst>
              <a:gd fmla="val 3433" name="adj"/>
            </a:avLst>
          </a:prstGeom>
          <a:solidFill>
            <a:srgbClr val="FFF2CC"/>
          </a:solidFill>
          <a:ln cap="flat" cmpd="sng" w="19050">
            <a:solidFill>
              <a:srgbClr val="FFF2CC"/>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1" lang="en" sz="3000"/>
              <a:t>Many ways of </a:t>
            </a:r>
            <a:br>
              <a:rPr b="1" lang="en" sz="3000"/>
            </a:br>
            <a:r>
              <a:rPr b="1" lang="en" sz="3000"/>
              <a:t>causing collateral damage</a:t>
            </a:r>
            <a:r>
              <a:rPr lang="en" sz="3000"/>
              <a:t>.</a:t>
            </a:r>
            <a:endParaRPr sz="3000"/>
          </a:p>
          <a:p>
            <a:pPr indent="0" lvl="0" marL="0" marR="0" rtl="0" algn="ctr">
              <a:lnSpc>
                <a:spcPct val="100000"/>
              </a:lnSpc>
              <a:spcBef>
                <a:spcPts val="0"/>
              </a:spcBef>
              <a:spcAft>
                <a:spcPts val="0"/>
              </a:spcAft>
              <a:buClr>
                <a:srgbClr val="FFFFFF"/>
              </a:buClr>
              <a:buSzPts val="2600"/>
              <a:buFont typeface="Helvetica Neue"/>
              <a:buNone/>
            </a:pPr>
            <a:br>
              <a:rPr lang="en" sz="500"/>
            </a:br>
            <a:r>
              <a:rPr lang="en" sz="2600"/>
              <a:t>E.g., deleting emails when asked for placing an Amazon order.</a:t>
            </a:r>
            <a:endParaRPr sz="2900"/>
          </a:p>
        </p:txBody>
      </p:sp>
      <p:sp>
        <p:nvSpPr>
          <p:cNvPr id="990" name="Google Shape;990;p49"/>
          <p:cNvSpPr/>
          <p:nvPr/>
        </p:nvSpPr>
        <p:spPr>
          <a:xfrm>
            <a:off x="1832225" y="5510775"/>
            <a:ext cx="10598400" cy="829500"/>
          </a:xfrm>
          <a:prstGeom prst="roundRect">
            <a:avLst>
              <a:gd fmla="val 9127" name="adj"/>
            </a:avLst>
          </a:prstGeom>
          <a:solidFill>
            <a:srgbClr val="F4CCCC"/>
          </a:solidFill>
          <a:ln cap="flat" cmpd="sng" w="19050">
            <a:solidFill>
              <a:srgbClr val="F4CCCC"/>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1" lang="en" sz="3000"/>
              <a:t>Comparison to a reference</a:t>
            </a:r>
            <a:r>
              <a:rPr lang="en" sz="3000"/>
              <a:t> code/API calls</a:t>
            </a:r>
            <a:r>
              <a:rPr b="1" lang="en" sz="3000"/>
              <a:t> isn’t suitable </a:t>
            </a:r>
            <a:endParaRPr sz="3000"/>
          </a:p>
        </p:txBody>
      </p:sp>
      <p:pic>
        <p:nvPicPr>
          <p:cNvPr id="991" name="Google Shape;991;p49"/>
          <p:cNvPicPr preferRelativeResize="0"/>
          <p:nvPr/>
        </p:nvPicPr>
        <p:blipFill>
          <a:blip r:embed="rId3">
            <a:alphaModFix/>
          </a:blip>
          <a:stretch>
            <a:fillRect/>
          </a:stretch>
        </p:blipFill>
        <p:spPr>
          <a:xfrm>
            <a:off x="921711" y="5592125"/>
            <a:ext cx="666790" cy="666812"/>
          </a:xfrm>
          <a:prstGeom prst="rect">
            <a:avLst/>
          </a:prstGeom>
          <a:noFill/>
          <a:ln>
            <a:noFill/>
          </a:ln>
        </p:spPr>
      </p:pic>
      <p:pic>
        <p:nvPicPr>
          <p:cNvPr id="992" name="Google Shape;992;p49"/>
          <p:cNvPicPr preferRelativeResize="0"/>
          <p:nvPr/>
        </p:nvPicPr>
        <p:blipFill>
          <a:blip r:embed="rId4">
            <a:alphaModFix/>
          </a:blip>
          <a:stretch>
            <a:fillRect/>
          </a:stretch>
        </p:blipFill>
        <p:spPr>
          <a:xfrm>
            <a:off x="921700" y="6792025"/>
            <a:ext cx="666800" cy="654348"/>
          </a:xfrm>
          <a:prstGeom prst="rect">
            <a:avLst/>
          </a:prstGeom>
          <a:noFill/>
          <a:ln>
            <a:noFill/>
          </a:ln>
        </p:spPr>
      </p:pic>
      <p:sp>
        <p:nvSpPr>
          <p:cNvPr id="993" name="Google Shape;993;p49"/>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pic>
        <p:nvPicPr>
          <p:cNvPr descr="pasted-movie.png" id="998" name="Google Shape;998;p50"/>
          <p:cNvPicPr preferRelativeResize="0"/>
          <p:nvPr/>
        </p:nvPicPr>
        <p:blipFill rotWithShape="1">
          <a:blip r:embed="rId3">
            <a:alphaModFix/>
          </a:blip>
          <a:srcRect b="0" l="0" r="0" t="0"/>
          <a:stretch/>
        </p:blipFill>
        <p:spPr>
          <a:xfrm>
            <a:off x="2880750" y="2237350"/>
            <a:ext cx="1133850" cy="1133850"/>
          </a:xfrm>
          <a:prstGeom prst="rect">
            <a:avLst/>
          </a:prstGeom>
          <a:noFill/>
          <a:ln>
            <a:noFill/>
          </a:ln>
        </p:spPr>
      </p:pic>
      <p:sp>
        <p:nvSpPr>
          <p:cNvPr id="999" name="Google Shape;999;p50"/>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1000" name="Google Shape;1000;p50"/>
          <p:cNvSpPr/>
          <p:nvPr/>
        </p:nvSpPr>
        <p:spPr>
          <a:xfrm>
            <a:off x="4566754" y="271275"/>
            <a:ext cx="3881100" cy="829500"/>
          </a:xfrm>
          <a:prstGeom prst="roundRect">
            <a:avLst>
              <a:gd fmla="val 4717"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1001" name="Google Shape;1001;p50"/>
          <p:cNvSpPr/>
          <p:nvPr/>
        </p:nvSpPr>
        <p:spPr>
          <a:xfrm>
            <a:off x="8758973" y="271275"/>
            <a:ext cx="3879300" cy="829500"/>
          </a:xfrm>
          <a:prstGeom prst="roundRect">
            <a:avLst>
              <a:gd fmla="val 4419"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1002" name="Google Shape;1002;p50"/>
          <p:cNvSpPr txBox="1"/>
          <p:nvPr/>
        </p:nvSpPr>
        <p:spPr>
          <a:xfrm>
            <a:off x="3910750" y="2643125"/>
            <a:ext cx="2865300" cy="9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dk1"/>
                </a:solidFill>
              </a:rPr>
              <a:t>End DB state</a:t>
            </a:r>
            <a:br>
              <a:rPr lang="en" sz="2500">
                <a:solidFill>
                  <a:schemeClr val="dk1"/>
                </a:solidFill>
              </a:rPr>
            </a:br>
            <a:r>
              <a:rPr lang="en" sz="2300">
                <a:solidFill>
                  <a:schemeClr val="dk1"/>
                </a:solidFill>
              </a:rPr>
              <a:t>(after agent ends)</a:t>
            </a:r>
            <a:endParaRPr sz="2300">
              <a:solidFill>
                <a:schemeClr val="dk1"/>
              </a:solidFill>
            </a:endParaRPr>
          </a:p>
        </p:txBody>
      </p:sp>
      <p:pic>
        <p:nvPicPr>
          <p:cNvPr id="1003" name="Google Shape;1003;p50"/>
          <p:cNvPicPr preferRelativeResize="0"/>
          <p:nvPr/>
        </p:nvPicPr>
        <p:blipFill>
          <a:blip r:embed="rId4">
            <a:alphaModFix/>
          </a:blip>
          <a:stretch>
            <a:fillRect/>
          </a:stretch>
        </p:blipFill>
        <p:spPr>
          <a:xfrm>
            <a:off x="1238200" y="1812825"/>
            <a:ext cx="829500" cy="829500"/>
          </a:xfrm>
          <a:prstGeom prst="rect">
            <a:avLst/>
          </a:prstGeom>
          <a:noFill/>
          <a:ln>
            <a:noFill/>
          </a:ln>
        </p:spPr>
      </p:pic>
      <p:sp>
        <p:nvSpPr>
          <p:cNvPr id="1004" name="Google Shape;1004;p50"/>
          <p:cNvSpPr txBox="1"/>
          <p:nvPr/>
        </p:nvSpPr>
        <p:spPr>
          <a:xfrm>
            <a:off x="244000" y="2689000"/>
            <a:ext cx="2865300" cy="9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dk1"/>
                </a:solidFill>
              </a:rPr>
              <a:t>Start DB state</a:t>
            </a:r>
            <a:br>
              <a:rPr lang="en" sz="2500">
                <a:solidFill>
                  <a:schemeClr val="dk1"/>
                </a:solidFill>
              </a:rPr>
            </a:br>
            <a:r>
              <a:rPr lang="en" sz="2300">
                <a:solidFill>
                  <a:schemeClr val="dk1"/>
                </a:solidFill>
              </a:rPr>
              <a:t>(before agent starts)</a:t>
            </a:r>
            <a:endParaRPr sz="2300">
              <a:solidFill>
                <a:schemeClr val="dk1"/>
              </a:solidFill>
            </a:endParaRPr>
          </a:p>
        </p:txBody>
      </p:sp>
      <p:cxnSp>
        <p:nvCxnSpPr>
          <p:cNvPr id="1005" name="Google Shape;1005;p50"/>
          <p:cNvCxnSpPr/>
          <p:nvPr/>
        </p:nvCxnSpPr>
        <p:spPr>
          <a:xfrm>
            <a:off x="2650625" y="2297625"/>
            <a:ext cx="1747500" cy="0"/>
          </a:xfrm>
          <a:prstGeom prst="straightConnector1">
            <a:avLst/>
          </a:prstGeom>
          <a:noFill/>
          <a:ln cap="flat" cmpd="sng" w="38100">
            <a:solidFill>
              <a:schemeClr val="dk1"/>
            </a:solidFill>
            <a:prstDash val="solid"/>
            <a:round/>
            <a:headEnd len="med" w="med" type="none"/>
            <a:tailEnd len="med" w="med" type="triangle"/>
          </a:ln>
        </p:spPr>
      </p:cxnSp>
      <p:pic>
        <p:nvPicPr>
          <p:cNvPr id="1006" name="Google Shape;1006;p50"/>
          <p:cNvPicPr preferRelativeResize="0"/>
          <p:nvPr/>
        </p:nvPicPr>
        <p:blipFill>
          <a:blip r:embed="rId5">
            <a:alphaModFix/>
          </a:blip>
          <a:stretch>
            <a:fillRect/>
          </a:stretch>
        </p:blipFill>
        <p:spPr>
          <a:xfrm>
            <a:off x="3176725" y="1465850"/>
            <a:ext cx="695300" cy="695300"/>
          </a:xfrm>
          <a:prstGeom prst="rect">
            <a:avLst/>
          </a:prstGeom>
          <a:noFill/>
          <a:ln>
            <a:noFill/>
          </a:ln>
        </p:spPr>
      </p:pic>
      <p:pic>
        <p:nvPicPr>
          <p:cNvPr id="1007" name="Google Shape;1007;p50"/>
          <p:cNvPicPr preferRelativeResize="0"/>
          <p:nvPr/>
        </p:nvPicPr>
        <p:blipFill>
          <a:blip r:embed="rId4">
            <a:alphaModFix/>
          </a:blip>
          <a:stretch>
            <a:fillRect/>
          </a:stretch>
        </p:blipFill>
        <p:spPr>
          <a:xfrm>
            <a:off x="4972000" y="1812825"/>
            <a:ext cx="829500" cy="829500"/>
          </a:xfrm>
          <a:prstGeom prst="rect">
            <a:avLst/>
          </a:prstGeom>
          <a:noFill/>
          <a:ln>
            <a:noFill/>
          </a:ln>
        </p:spPr>
      </p:pic>
      <p:sp>
        <p:nvSpPr>
          <p:cNvPr id="1008" name="Google Shape;1008;p50"/>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51"/>
          <p:cNvSpPr/>
          <p:nvPr/>
        </p:nvSpPr>
        <p:spPr>
          <a:xfrm>
            <a:off x="983200" y="6039250"/>
            <a:ext cx="4824300" cy="2529900"/>
          </a:xfrm>
          <a:prstGeom prst="roundRect">
            <a:avLst>
              <a:gd fmla="val 3417" name="adj"/>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4" name="Google Shape;1014;p51"/>
          <p:cNvSpPr/>
          <p:nvPr/>
        </p:nvSpPr>
        <p:spPr>
          <a:xfrm>
            <a:off x="1019675" y="4773100"/>
            <a:ext cx="4824300" cy="695400"/>
          </a:xfrm>
          <a:prstGeom prst="roundRect">
            <a:avLst>
              <a:gd fmla="val 7821" name="adj"/>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t>         Database Difference</a:t>
            </a:r>
            <a:endParaRPr sz="3000"/>
          </a:p>
        </p:txBody>
      </p:sp>
      <p:pic>
        <p:nvPicPr>
          <p:cNvPr descr="pasted-movie.png" id="1015" name="Google Shape;1015;p51"/>
          <p:cNvPicPr preferRelativeResize="0"/>
          <p:nvPr/>
        </p:nvPicPr>
        <p:blipFill rotWithShape="1">
          <a:blip r:embed="rId3">
            <a:alphaModFix/>
          </a:blip>
          <a:srcRect b="0" l="0" r="0" t="0"/>
          <a:stretch/>
        </p:blipFill>
        <p:spPr>
          <a:xfrm>
            <a:off x="2880750" y="2237350"/>
            <a:ext cx="1133850" cy="1133850"/>
          </a:xfrm>
          <a:prstGeom prst="rect">
            <a:avLst/>
          </a:prstGeom>
          <a:noFill/>
          <a:ln>
            <a:noFill/>
          </a:ln>
        </p:spPr>
      </p:pic>
      <p:sp>
        <p:nvSpPr>
          <p:cNvPr id="1016" name="Google Shape;1016;p51"/>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1017" name="Google Shape;1017;p51"/>
          <p:cNvSpPr/>
          <p:nvPr/>
        </p:nvSpPr>
        <p:spPr>
          <a:xfrm>
            <a:off x="4566754" y="271275"/>
            <a:ext cx="3881100" cy="829500"/>
          </a:xfrm>
          <a:prstGeom prst="roundRect">
            <a:avLst>
              <a:gd fmla="val 4717"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1018" name="Google Shape;1018;p51"/>
          <p:cNvSpPr/>
          <p:nvPr/>
        </p:nvSpPr>
        <p:spPr>
          <a:xfrm>
            <a:off x="8758973" y="271275"/>
            <a:ext cx="3879300" cy="829500"/>
          </a:xfrm>
          <a:prstGeom prst="roundRect">
            <a:avLst>
              <a:gd fmla="val 4419"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1019" name="Google Shape;1019;p51"/>
          <p:cNvSpPr txBox="1"/>
          <p:nvPr/>
        </p:nvSpPr>
        <p:spPr>
          <a:xfrm>
            <a:off x="3910750" y="2643125"/>
            <a:ext cx="2865300" cy="9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dk1"/>
                </a:solidFill>
              </a:rPr>
              <a:t>End DB state</a:t>
            </a:r>
            <a:br>
              <a:rPr lang="en" sz="2500">
                <a:solidFill>
                  <a:schemeClr val="dk1"/>
                </a:solidFill>
              </a:rPr>
            </a:br>
            <a:r>
              <a:rPr lang="en" sz="2300">
                <a:solidFill>
                  <a:schemeClr val="dk1"/>
                </a:solidFill>
              </a:rPr>
              <a:t>(after agent ends)</a:t>
            </a:r>
            <a:endParaRPr sz="2300">
              <a:solidFill>
                <a:schemeClr val="dk1"/>
              </a:solidFill>
            </a:endParaRPr>
          </a:p>
        </p:txBody>
      </p:sp>
      <p:pic>
        <p:nvPicPr>
          <p:cNvPr id="1020" name="Google Shape;1020;p51"/>
          <p:cNvPicPr preferRelativeResize="0"/>
          <p:nvPr/>
        </p:nvPicPr>
        <p:blipFill>
          <a:blip r:embed="rId4">
            <a:alphaModFix/>
          </a:blip>
          <a:stretch>
            <a:fillRect/>
          </a:stretch>
        </p:blipFill>
        <p:spPr>
          <a:xfrm>
            <a:off x="1238200" y="1812825"/>
            <a:ext cx="829500" cy="829500"/>
          </a:xfrm>
          <a:prstGeom prst="rect">
            <a:avLst/>
          </a:prstGeom>
          <a:noFill/>
          <a:ln>
            <a:noFill/>
          </a:ln>
        </p:spPr>
      </p:pic>
      <p:sp>
        <p:nvSpPr>
          <p:cNvPr id="1021" name="Google Shape;1021;p51"/>
          <p:cNvSpPr txBox="1"/>
          <p:nvPr/>
        </p:nvSpPr>
        <p:spPr>
          <a:xfrm>
            <a:off x="244000" y="2689000"/>
            <a:ext cx="2865300" cy="9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dk1"/>
                </a:solidFill>
              </a:rPr>
              <a:t>Start DB state</a:t>
            </a:r>
            <a:br>
              <a:rPr lang="en" sz="2500">
                <a:solidFill>
                  <a:schemeClr val="dk1"/>
                </a:solidFill>
              </a:rPr>
            </a:br>
            <a:r>
              <a:rPr lang="en" sz="2300">
                <a:solidFill>
                  <a:schemeClr val="dk1"/>
                </a:solidFill>
              </a:rPr>
              <a:t>(before agent starts)</a:t>
            </a:r>
            <a:endParaRPr sz="2300">
              <a:solidFill>
                <a:schemeClr val="dk1"/>
              </a:solidFill>
            </a:endParaRPr>
          </a:p>
        </p:txBody>
      </p:sp>
      <p:cxnSp>
        <p:nvCxnSpPr>
          <p:cNvPr id="1022" name="Google Shape;1022;p51"/>
          <p:cNvCxnSpPr/>
          <p:nvPr/>
        </p:nvCxnSpPr>
        <p:spPr>
          <a:xfrm>
            <a:off x="2650625" y="2297625"/>
            <a:ext cx="1747500" cy="0"/>
          </a:xfrm>
          <a:prstGeom prst="straightConnector1">
            <a:avLst/>
          </a:prstGeom>
          <a:noFill/>
          <a:ln cap="flat" cmpd="sng" w="38100">
            <a:solidFill>
              <a:schemeClr val="dk1"/>
            </a:solidFill>
            <a:prstDash val="solid"/>
            <a:round/>
            <a:headEnd len="med" w="med" type="none"/>
            <a:tailEnd len="med" w="med" type="triangle"/>
          </a:ln>
        </p:spPr>
      </p:cxnSp>
      <p:pic>
        <p:nvPicPr>
          <p:cNvPr id="1023" name="Google Shape;1023;p51"/>
          <p:cNvPicPr preferRelativeResize="0"/>
          <p:nvPr/>
        </p:nvPicPr>
        <p:blipFill>
          <a:blip r:embed="rId5">
            <a:alphaModFix/>
          </a:blip>
          <a:stretch>
            <a:fillRect/>
          </a:stretch>
        </p:blipFill>
        <p:spPr>
          <a:xfrm>
            <a:off x="3176725" y="1465850"/>
            <a:ext cx="695300" cy="695300"/>
          </a:xfrm>
          <a:prstGeom prst="rect">
            <a:avLst/>
          </a:prstGeom>
          <a:noFill/>
          <a:ln>
            <a:noFill/>
          </a:ln>
        </p:spPr>
      </p:pic>
      <p:pic>
        <p:nvPicPr>
          <p:cNvPr id="1024" name="Google Shape;1024;p51"/>
          <p:cNvPicPr preferRelativeResize="0"/>
          <p:nvPr/>
        </p:nvPicPr>
        <p:blipFill>
          <a:blip r:embed="rId6">
            <a:alphaModFix/>
          </a:blip>
          <a:stretch>
            <a:fillRect/>
          </a:stretch>
        </p:blipFill>
        <p:spPr>
          <a:xfrm>
            <a:off x="1296924" y="4773150"/>
            <a:ext cx="695300" cy="695300"/>
          </a:xfrm>
          <a:prstGeom prst="rect">
            <a:avLst/>
          </a:prstGeom>
          <a:noFill/>
          <a:ln>
            <a:noFill/>
          </a:ln>
        </p:spPr>
      </p:pic>
      <p:cxnSp>
        <p:nvCxnSpPr>
          <p:cNvPr id="1025" name="Google Shape;1025;p51"/>
          <p:cNvCxnSpPr>
            <a:endCxn id="1026" idx="2"/>
          </p:cNvCxnSpPr>
          <p:nvPr/>
        </p:nvCxnSpPr>
        <p:spPr>
          <a:xfrm>
            <a:off x="1387925" y="3852875"/>
            <a:ext cx="4052100" cy="0"/>
          </a:xfrm>
          <a:prstGeom prst="straightConnector1">
            <a:avLst/>
          </a:prstGeom>
          <a:noFill/>
          <a:ln cap="flat" cmpd="sng" w="38100">
            <a:solidFill>
              <a:srgbClr val="999999"/>
            </a:solidFill>
            <a:prstDash val="solid"/>
            <a:round/>
            <a:headEnd len="med" w="med" type="none"/>
            <a:tailEnd len="med" w="med" type="none"/>
          </a:ln>
        </p:spPr>
      </p:cxnSp>
      <p:sp>
        <p:nvSpPr>
          <p:cNvPr id="1027" name="Google Shape;1027;p51"/>
          <p:cNvSpPr/>
          <p:nvPr/>
        </p:nvSpPr>
        <p:spPr>
          <a:xfrm>
            <a:off x="1249025" y="3713975"/>
            <a:ext cx="277800" cy="2778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6" name="Google Shape;1026;p51"/>
          <p:cNvSpPr/>
          <p:nvPr/>
        </p:nvSpPr>
        <p:spPr>
          <a:xfrm>
            <a:off x="5440025" y="3713975"/>
            <a:ext cx="277800" cy="2778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028" name="Google Shape;1028;p51"/>
          <p:cNvCxnSpPr/>
          <p:nvPr/>
        </p:nvCxnSpPr>
        <p:spPr>
          <a:xfrm rot="10800000">
            <a:off x="3431825" y="3852775"/>
            <a:ext cx="0" cy="812700"/>
          </a:xfrm>
          <a:prstGeom prst="straightConnector1">
            <a:avLst/>
          </a:prstGeom>
          <a:noFill/>
          <a:ln cap="flat" cmpd="sng" w="38100">
            <a:solidFill>
              <a:srgbClr val="999999"/>
            </a:solidFill>
            <a:prstDash val="solid"/>
            <a:round/>
            <a:headEnd len="med" w="med" type="triangle"/>
            <a:tailEnd len="med" w="med" type="none"/>
          </a:ln>
        </p:spPr>
      </p:cxnSp>
      <p:pic>
        <p:nvPicPr>
          <p:cNvPr id="1029" name="Google Shape;1029;p51"/>
          <p:cNvPicPr preferRelativeResize="0"/>
          <p:nvPr/>
        </p:nvPicPr>
        <p:blipFill>
          <a:blip r:embed="rId4">
            <a:alphaModFix/>
          </a:blip>
          <a:stretch>
            <a:fillRect/>
          </a:stretch>
        </p:blipFill>
        <p:spPr>
          <a:xfrm>
            <a:off x="4972000" y="1812825"/>
            <a:ext cx="829500" cy="829500"/>
          </a:xfrm>
          <a:prstGeom prst="rect">
            <a:avLst/>
          </a:prstGeom>
          <a:noFill/>
          <a:ln>
            <a:noFill/>
          </a:ln>
        </p:spPr>
      </p:pic>
      <p:pic>
        <p:nvPicPr>
          <p:cNvPr id="1030" name="Google Shape;1030;p51"/>
          <p:cNvPicPr preferRelativeResize="0"/>
          <p:nvPr/>
        </p:nvPicPr>
        <p:blipFill>
          <a:blip r:embed="rId7">
            <a:alphaModFix/>
          </a:blip>
          <a:stretch>
            <a:fillRect/>
          </a:stretch>
        </p:blipFill>
        <p:spPr>
          <a:xfrm>
            <a:off x="1382225" y="6913000"/>
            <a:ext cx="787500" cy="787500"/>
          </a:xfrm>
          <a:prstGeom prst="rect">
            <a:avLst/>
          </a:prstGeom>
          <a:noFill/>
          <a:ln>
            <a:noFill/>
          </a:ln>
        </p:spPr>
      </p:pic>
      <p:sp>
        <p:nvSpPr>
          <p:cNvPr id="1031" name="Google Shape;1031;p51"/>
          <p:cNvSpPr/>
          <p:nvPr/>
        </p:nvSpPr>
        <p:spPr>
          <a:xfrm>
            <a:off x="1415625" y="7169925"/>
            <a:ext cx="724200" cy="1362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32" name="Google Shape;1032;p51"/>
          <p:cNvPicPr preferRelativeResize="0"/>
          <p:nvPr/>
        </p:nvPicPr>
        <p:blipFill>
          <a:blip r:embed="rId7">
            <a:alphaModFix/>
          </a:blip>
          <a:stretch>
            <a:fillRect/>
          </a:stretch>
        </p:blipFill>
        <p:spPr>
          <a:xfrm>
            <a:off x="3058300" y="6913000"/>
            <a:ext cx="787500" cy="787500"/>
          </a:xfrm>
          <a:prstGeom prst="rect">
            <a:avLst/>
          </a:prstGeom>
          <a:noFill/>
          <a:ln>
            <a:noFill/>
          </a:ln>
        </p:spPr>
      </p:pic>
      <p:pic>
        <p:nvPicPr>
          <p:cNvPr id="1033" name="Google Shape;1033;p51"/>
          <p:cNvPicPr preferRelativeResize="0"/>
          <p:nvPr/>
        </p:nvPicPr>
        <p:blipFill>
          <a:blip r:embed="rId7">
            <a:alphaModFix/>
          </a:blip>
          <a:stretch>
            <a:fillRect/>
          </a:stretch>
        </p:blipFill>
        <p:spPr>
          <a:xfrm>
            <a:off x="4616175" y="6892000"/>
            <a:ext cx="829500" cy="829500"/>
          </a:xfrm>
          <a:prstGeom prst="rect">
            <a:avLst/>
          </a:prstGeom>
          <a:noFill/>
          <a:ln>
            <a:noFill/>
          </a:ln>
        </p:spPr>
      </p:pic>
      <p:sp>
        <p:nvSpPr>
          <p:cNvPr id="1034" name="Google Shape;1034;p51"/>
          <p:cNvSpPr/>
          <p:nvPr/>
        </p:nvSpPr>
        <p:spPr>
          <a:xfrm>
            <a:off x="4648625" y="7341575"/>
            <a:ext cx="181200" cy="1362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p>
        </p:txBody>
      </p:sp>
      <p:sp>
        <p:nvSpPr>
          <p:cNvPr id="1035" name="Google Shape;1035;p51"/>
          <p:cNvSpPr txBox="1"/>
          <p:nvPr/>
        </p:nvSpPr>
        <p:spPr>
          <a:xfrm>
            <a:off x="943475" y="8656650"/>
            <a:ext cx="4824300" cy="69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Cumulative DB Changes </a:t>
            </a:r>
            <a:endParaRPr sz="3000">
              <a:solidFill>
                <a:schemeClr val="dk1"/>
              </a:solidFill>
            </a:endParaRPr>
          </a:p>
        </p:txBody>
      </p:sp>
      <p:sp>
        <p:nvSpPr>
          <p:cNvPr id="1036" name="Google Shape;1036;p51"/>
          <p:cNvSpPr txBox="1"/>
          <p:nvPr/>
        </p:nvSpPr>
        <p:spPr>
          <a:xfrm>
            <a:off x="1019675" y="7816425"/>
            <a:ext cx="4698300" cy="69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chemeClr val="dk1"/>
                </a:solidFill>
              </a:rPr>
              <a:t>changed tables / rows / cols</a:t>
            </a:r>
            <a:endParaRPr sz="2600">
              <a:solidFill>
                <a:schemeClr val="dk1"/>
              </a:solidFill>
            </a:endParaRPr>
          </a:p>
        </p:txBody>
      </p:sp>
      <p:cxnSp>
        <p:nvCxnSpPr>
          <p:cNvPr id="1037" name="Google Shape;1037;p51"/>
          <p:cNvCxnSpPr/>
          <p:nvPr/>
        </p:nvCxnSpPr>
        <p:spPr>
          <a:xfrm rot="10800000">
            <a:off x="3413975" y="5529300"/>
            <a:ext cx="0" cy="438000"/>
          </a:xfrm>
          <a:prstGeom prst="straightConnector1">
            <a:avLst/>
          </a:prstGeom>
          <a:noFill/>
          <a:ln cap="flat" cmpd="sng" w="38100">
            <a:solidFill>
              <a:srgbClr val="999999"/>
            </a:solidFill>
            <a:prstDash val="solid"/>
            <a:round/>
            <a:headEnd len="med" w="med" type="triangle"/>
            <a:tailEnd len="med" w="med" type="none"/>
          </a:ln>
        </p:spPr>
      </p:cxnSp>
      <p:sp>
        <p:nvSpPr>
          <p:cNvPr id="1038" name="Google Shape;1038;p51"/>
          <p:cNvSpPr txBox="1"/>
          <p:nvPr/>
        </p:nvSpPr>
        <p:spPr>
          <a:xfrm>
            <a:off x="1242400" y="6211950"/>
            <a:ext cx="1104300" cy="6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A64D79"/>
                </a:solidFill>
              </a:rPr>
              <a:t>Added Row</a:t>
            </a:r>
            <a:endParaRPr sz="1600">
              <a:solidFill>
                <a:srgbClr val="A64D79"/>
              </a:solidFill>
            </a:endParaRPr>
          </a:p>
        </p:txBody>
      </p:sp>
      <p:sp>
        <p:nvSpPr>
          <p:cNvPr id="1039" name="Google Shape;1039;p51"/>
          <p:cNvSpPr txBox="1"/>
          <p:nvPr/>
        </p:nvSpPr>
        <p:spPr>
          <a:xfrm>
            <a:off x="2821025" y="6211950"/>
            <a:ext cx="1221600" cy="6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A64D79"/>
                </a:solidFill>
              </a:rPr>
              <a:t>Removed Row</a:t>
            </a:r>
            <a:endParaRPr sz="1600">
              <a:solidFill>
                <a:srgbClr val="A64D79"/>
              </a:solidFill>
            </a:endParaRPr>
          </a:p>
        </p:txBody>
      </p:sp>
      <p:sp>
        <p:nvSpPr>
          <p:cNvPr id="1040" name="Google Shape;1040;p51"/>
          <p:cNvSpPr txBox="1"/>
          <p:nvPr/>
        </p:nvSpPr>
        <p:spPr>
          <a:xfrm>
            <a:off x="4417675" y="6211950"/>
            <a:ext cx="1283700" cy="61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A64D79"/>
                </a:solidFill>
              </a:rPr>
              <a:t>Changed Column</a:t>
            </a:r>
            <a:endParaRPr sz="1600">
              <a:solidFill>
                <a:srgbClr val="A64D79"/>
              </a:solidFill>
            </a:endParaRPr>
          </a:p>
        </p:txBody>
      </p:sp>
      <p:sp>
        <p:nvSpPr>
          <p:cNvPr id="1041" name="Google Shape;1041;p51"/>
          <p:cNvSpPr/>
          <p:nvPr/>
        </p:nvSpPr>
        <p:spPr>
          <a:xfrm>
            <a:off x="3089825" y="7341575"/>
            <a:ext cx="719100" cy="136200"/>
          </a:xfrm>
          <a:prstGeom prst="rect">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p>
        </p:txBody>
      </p:sp>
      <p:sp>
        <p:nvSpPr>
          <p:cNvPr id="1042" name="Google Shape;1042;p51"/>
          <p:cNvSpPr/>
          <p:nvPr/>
        </p:nvSpPr>
        <p:spPr>
          <a:xfrm>
            <a:off x="1428275" y="6994450"/>
            <a:ext cx="695400" cy="13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email</a:t>
            </a:r>
            <a:endParaRPr/>
          </a:p>
        </p:txBody>
      </p:sp>
      <p:sp>
        <p:nvSpPr>
          <p:cNvPr id="1043" name="Google Shape;1043;p51"/>
          <p:cNvSpPr/>
          <p:nvPr/>
        </p:nvSpPr>
        <p:spPr>
          <a:xfrm>
            <a:off x="3104675" y="6989913"/>
            <a:ext cx="695400" cy="13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song</a:t>
            </a:r>
            <a:endParaRPr/>
          </a:p>
        </p:txBody>
      </p:sp>
      <p:sp>
        <p:nvSpPr>
          <p:cNvPr id="1044" name="Google Shape;1044;p51"/>
          <p:cNvSpPr/>
          <p:nvPr/>
        </p:nvSpPr>
        <p:spPr>
          <a:xfrm>
            <a:off x="4663275" y="6976275"/>
            <a:ext cx="737100" cy="13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todo</a:t>
            </a:r>
            <a:endParaRPr/>
          </a:p>
        </p:txBody>
      </p:sp>
      <p:sp>
        <p:nvSpPr>
          <p:cNvPr id="1045" name="Google Shape;1045;p51"/>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6"/>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Interactive Coding Agents for Personal Apps</a:t>
            </a:r>
            <a:endParaRPr sz="4500"/>
          </a:p>
        </p:txBody>
      </p:sp>
      <p:sp>
        <p:nvSpPr>
          <p:cNvPr id="152" name="Google Shape;152;p16"/>
          <p:cNvSpPr/>
          <p:nvPr/>
        </p:nvSpPr>
        <p:spPr>
          <a:xfrm>
            <a:off x="307000" y="1330375"/>
            <a:ext cx="12357000" cy="698100"/>
          </a:xfrm>
          <a:prstGeom prst="roundRect">
            <a:avLst>
              <a:gd fmla="val 4384" name="adj"/>
            </a:avLst>
          </a:prstGeom>
          <a:solidFill>
            <a:srgbClr val="FFFFFF"/>
          </a:solidFill>
          <a:ln cap="flat" cmpd="sng" w="1905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100"/>
              <a:buFont typeface="Arial"/>
              <a:buNone/>
            </a:pPr>
            <a:r>
              <a:rPr lang="en" sz="2800"/>
              <a:t>LMs </a:t>
            </a:r>
            <a:r>
              <a:rPr lang="en" sz="2800"/>
              <a:t>could</a:t>
            </a:r>
            <a:r>
              <a:rPr lang="en" sz="2800"/>
              <a:t> tackle such tasks by calling </a:t>
            </a:r>
            <a:r>
              <a:rPr b="1" lang="en" sz="2800">
                <a:solidFill>
                  <a:srgbClr val="CC0000"/>
                </a:solidFill>
              </a:rPr>
              <a:t>APIs</a:t>
            </a:r>
            <a:r>
              <a:rPr lang="en" sz="2800"/>
              <a:t> with </a:t>
            </a:r>
            <a:r>
              <a:rPr b="1" lang="en" sz="2800">
                <a:solidFill>
                  <a:srgbClr val="38761D"/>
                </a:solidFill>
              </a:rPr>
              <a:t>rich </a:t>
            </a:r>
            <a:r>
              <a:rPr lang="en" sz="2800"/>
              <a:t>&amp; </a:t>
            </a:r>
            <a:r>
              <a:rPr b="1" lang="en" sz="2800">
                <a:solidFill>
                  <a:srgbClr val="674EA7"/>
                </a:solidFill>
              </a:rPr>
              <a:t>interactive</a:t>
            </a:r>
            <a:r>
              <a:rPr b="1" lang="en" sz="2800">
                <a:solidFill>
                  <a:srgbClr val="674EA7"/>
                </a:solidFill>
              </a:rPr>
              <a:t> coding</a:t>
            </a:r>
            <a:r>
              <a:rPr lang="en" sz="2800"/>
              <a:t>.</a:t>
            </a:r>
            <a:endParaRPr sz="2800"/>
          </a:p>
        </p:txBody>
      </p:sp>
      <p:sp>
        <p:nvSpPr>
          <p:cNvPr id="153" name="Google Shape;153;p16"/>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52"/>
          <p:cNvSpPr/>
          <p:nvPr/>
        </p:nvSpPr>
        <p:spPr>
          <a:xfrm>
            <a:off x="983200" y="6039250"/>
            <a:ext cx="4824300" cy="2529900"/>
          </a:xfrm>
          <a:prstGeom prst="roundRect">
            <a:avLst>
              <a:gd fmla="val 3417" name="adj"/>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1" name="Google Shape;1051;p52"/>
          <p:cNvSpPr/>
          <p:nvPr/>
        </p:nvSpPr>
        <p:spPr>
          <a:xfrm>
            <a:off x="1019675" y="4773100"/>
            <a:ext cx="4824300" cy="695400"/>
          </a:xfrm>
          <a:prstGeom prst="roundRect">
            <a:avLst>
              <a:gd fmla="val 7821" name="adj"/>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t>         Database Difference</a:t>
            </a:r>
            <a:endParaRPr sz="3000"/>
          </a:p>
        </p:txBody>
      </p:sp>
      <p:pic>
        <p:nvPicPr>
          <p:cNvPr descr="pasted-movie.png" id="1052" name="Google Shape;1052;p52"/>
          <p:cNvPicPr preferRelativeResize="0"/>
          <p:nvPr/>
        </p:nvPicPr>
        <p:blipFill rotWithShape="1">
          <a:blip r:embed="rId3">
            <a:alphaModFix/>
          </a:blip>
          <a:srcRect b="0" l="0" r="0" t="0"/>
          <a:stretch/>
        </p:blipFill>
        <p:spPr>
          <a:xfrm>
            <a:off x="2880750" y="2237350"/>
            <a:ext cx="1133850" cy="1133850"/>
          </a:xfrm>
          <a:prstGeom prst="rect">
            <a:avLst/>
          </a:prstGeom>
          <a:noFill/>
          <a:ln>
            <a:noFill/>
          </a:ln>
        </p:spPr>
      </p:pic>
      <p:sp>
        <p:nvSpPr>
          <p:cNvPr id="1053" name="Google Shape;1053;p52"/>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1054" name="Google Shape;1054;p52"/>
          <p:cNvSpPr/>
          <p:nvPr/>
        </p:nvSpPr>
        <p:spPr>
          <a:xfrm>
            <a:off x="4566754" y="271275"/>
            <a:ext cx="3881100" cy="829500"/>
          </a:xfrm>
          <a:prstGeom prst="roundRect">
            <a:avLst>
              <a:gd fmla="val 4717"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1055" name="Google Shape;1055;p52"/>
          <p:cNvSpPr/>
          <p:nvPr/>
        </p:nvSpPr>
        <p:spPr>
          <a:xfrm>
            <a:off x="8758973" y="271275"/>
            <a:ext cx="3879300" cy="829500"/>
          </a:xfrm>
          <a:prstGeom prst="roundRect">
            <a:avLst>
              <a:gd fmla="val 4419"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1056" name="Google Shape;1056;p52"/>
          <p:cNvSpPr txBox="1"/>
          <p:nvPr/>
        </p:nvSpPr>
        <p:spPr>
          <a:xfrm>
            <a:off x="3910750" y="2643125"/>
            <a:ext cx="2865300" cy="9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dk1"/>
                </a:solidFill>
              </a:rPr>
              <a:t>End DB state</a:t>
            </a:r>
            <a:br>
              <a:rPr lang="en" sz="2500">
                <a:solidFill>
                  <a:schemeClr val="dk1"/>
                </a:solidFill>
              </a:rPr>
            </a:br>
            <a:r>
              <a:rPr lang="en" sz="2300">
                <a:solidFill>
                  <a:schemeClr val="dk1"/>
                </a:solidFill>
              </a:rPr>
              <a:t>(after agent ends)</a:t>
            </a:r>
            <a:endParaRPr sz="2300">
              <a:solidFill>
                <a:schemeClr val="dk1"/>
              </a:solidFill>
            </a:endParaRPr>
          </a:p>
        </p:txBody>
      </p:sp>
      <p:pic>
        <p:nvPicPr>
          <p:cNvPr id="1057" name="Google Shape;1057;p52"/>
          <p:cNvPicPr preferRelativeResize="0"/>
          <p:nvPr/>
        </p:nvPicPr>
        <p:blipFill>
          <a:blip r:embed="rId4">
            <a:alphaModFix/>
          </a:blip>
          <a:stretch>
            <a:fillRect/>
          </a:stretch>
        </p:blipFill>
        <p:spPr>
          <a:xfrm>
            <a:off x="1238200" y="1812825"/>
            <a:ext cx="829500" cy="829500"/>
          </a:xfrm>
          <a:prstGeom prst="rect">
            <a:avLst/>
          </a:prstGeom>
          <a:noFill/>
          <a:ln>
            <a:noFill/>
          </a:ln>
        </p:spPr>
      </p:pic>
      <p:sp>
        <p:nvSpPr>
          <p:cNvPr id="1058" name="Google Shape;1058;p52"/>
          <p:cNvSpPr txBox="1"/>
          <p:nvPr/>
        </p:nvSpPr>
        <p:spPr>
          <a:xfrm>
            <a:off x="244000" y="2689000"/>
            <a:ext cx="2865300" cy="9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dk1"/>
                </a:solidFill>
              </a:rPr>
              <a:t>Start DB state</a:t>
            </a:r>
            <a:br>
              <a:rPr lang="en" sz="2500">
                <a:solidFill>
                  <a:schemeClr val="dk1"/>
                </a:solidFill>
              </a:rPr>
            </a:br>
            <a:r>
              <a:rPr lang="en" sz="2300">
                <a:solidFill>
                  <a:schemeClr val="dk1"/>
                </a:solidFill>
              </a:rPr>
              <a:t>(before agent starts)</a:t>
            </a:r>
            <a:endParaRPr sz="2300">
              <a:solidFill>
                <a:schemeClr val="dk1"/>
              </a:solidFill>
            </a:endParaRPr>
          </a:p>
        </p:txBody>
      </p:sp>
      <p:cxnSp>
        <p:nvCxnSpPr>
          <p:cNvPr id="1059" name="Google Shape;1059;p52"/>
          <p:cNvCxnSpPr/>
          <p:nvPr/>
        </p:nvCxnSpPr>
        <p:spPr>
          <a:xfrm>
            <a:off x="2650625" y="2297625"/>
            <a:ext cx="1747500" cy="0"/>
          </a:xfrm>
          <a:prstGeom prst="straightConnector1">
            <a:avLst/>
          </a:prstGeom>
          <a:noFill/>
          <a:ln cap="flat" cmpd="sng" w="38100">
            <a:solidFill>
              <a:schemeClr val="dk1"/>
            </a:solidFill>
            <a:prstDash val="solid"/>
            <a:round/>
            <a:headEnd len="med" w="med" type="none"/>
            <a:tailEnd len="med" w="med" type="triangle"/>
          </a:ln>
        </p:spPr>
      </p:cxnSp>
      <p:pic>
        <p:nvPicPr>
          <p:cNvPr id="1060" name="Google Shape;1060;p52"/>
          <p:cNvPicPr preferRelativeResize="0"/>
          <p:nvPr/>
        </p:nvPicPr>
        <p:blipFill>
          <a:blip r:embed="rId5">
            <a:alphaModFix/>
          </a:blip>
          <a:stretch>
            <a:fillRect/>
          </a:stretch>
        </p:blipFill>
        <p:spPr>
          <a:xfrm>
            <a:off x="3176725" y="1465850"/>
            <a:ext cx="695300" cy="695300"/>
          </a:xfrm>
          <a:prstGeom prst="rect">
            <a:avLst/>
          </a:prstGeom>
          <a:noFill/>
          <a:ln>
            <a:noFill/>
          </a:ln>
        </p:spPr>
      </p:pic>
      <p:pic>
        <p:nvPicPr>
          <p:cNvPr id="1061" name="Google Shape;1061;p52"/>
          <p:cNvPicPr preferRelativeResize="0"/>
          <p:nvPr/>
        </p:nvPicPr>
        <p:blipFill>
          <a:blip r:embed="rId6">
            <a:alphaModFix/>
          </a:blip>
          <a:stretch>
            <a:fillRect/>
          </a:stretch>
        </p:blipFill>
        <p:spPr>
          <a:xfrm>
            <a:off x="1296924" y="4773150"/>
            <a:ext cx="695300" cy="695300"/>
          </a:xfrm>
          <a:prstGeom prst="rect">
            <a:avLst/>
          </a:prstGeom>
          <a:noFill/>
          <a:ln>
            <a:noFill/>
          </a:ln>
        </p:spPr>
      </p:pic>
      <p:cxnSp>
        <p:nvCxnSpPr>
          <p:cNvPr id="1062" name="Google Shape;1062;p52"/>
          <p:cNvCxnSpPr>
            <a:endCxn id="1063" idx="2"/>
          </p:cNvCxnSpPr>
          <p:nvPr/>
        </p:nvCxnSpPr>
        <p:spPr>
          <a:xfrm>
            <a:off x="1387925" y="3852875"/>
            <a:ext cx="4052100" cy="0"/>
          </a:xfrm>
          <a:prstGeom prst="straightConnector1">
            <a:avLst/>
          </a:prstGeom>
          <a:noFill/>
          <a:ln cap="flat" cmpd="sng" w="38100">
            <a:solidFill>
              <a:srgbClr val="999999"/>
            </a:solidFill>
            <a:prstDash val="solid"/>
            <a:round/>
            <a:headEnd len="med" w="med" type="none"/>
            <a:tailEnd len="med" w="med" type="none"/>
          </a:ln>
        </p:spPr>
      </p:cxnSp>
      <p:sp>
        <p:nvSpPr>
          <p:cNvPr id="1064" name="Google Shape;1064;p52"/>
          <p:cNvSpPr/>
          <p:nvPr/>
        </p:nvSpPr>
        <p:spPr>
          <a:xfrm>
            <a:off x="1249025" y="3713975"/>
            <a:ext cx="277800" cy="2778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3" name="Google Shape;1063;p52"/>
          <p:cNvSpPr/>
          <p:nvPr/>
        </p:nvSpPr>
        <p:spPr>
          <a:xfrm>
            <a:off x="5440025" y="3713975"/>
            <a:ext cx="277800" cy="2778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065" name="Google Shape;1065;p52"/>
          <p:cNvCxnSpPr/>
          <p:nvPr/>
        </p:nvCxnSpPr>
        <p:spPr>
          <a:xfrm rot="10800000">
            <a:off x="3431825" y="3852775"/>
            <a:ext cx="0" cy="812700"/>
          </a:xfrm>
          <a:prstGeom prst="straightConnector1">
            <a:avLst/>
          </a:prstGeom>
          <a:noFill/>
          <a:ln cap="flat" cmpd="sng" w="38100">
            <a:solidFill>
              <a:srgbClr val="999999"/>
            </a:solidFill>
            <a:prstDash val="solid"/>
            <a:round/>
            <a:headEnd len="med" w="med" type="triangle"/>
            <a:tailEnd len="med" w="med" type="none"/>
          </a:ln>
        </p:spPr>
      </p:cxnSp>
      <p:pic>
        <p:nvPicPr>
          <p:cNvPr id="1066" name="Google Shape;1066;p52"/>
          <p:cNvPicPr preferRelativeResize="0"/>
          <p:nvPr/>
        </p:nvPicPr>
        <p:blipFill>
          <a:blip r:embed="rId4">
            <a:alphaModFix/>
          </a:blip>
          <a:stretch>
            <a:fillRect/>
          </a:stretch>
        </p:blipFill>
        <p:spPr>
          <a:xfrm>
            <a:off x="4972000" y="1812825"/>
            <a:ext cx="829500" cy="829500"/>
          </a:xfrm>
          <a:prstGeom prst="rect">
            <a:avLst/>
          </a:prstGeom>
          <a:noFill/>
          <a:ln>
            <a:noFill/>
          </a:ln>
        </p:spPr>
      </p:pic>
      <p:pic>
        <p:nvPicPr>
          <p:cNvPr id="1067" name="Google Shape;1067;p52"/>
          <p:cNvPicPr preferRelativeResize="0"/>
          <p:nvPr/>
        </p:nvPicPr>
        <p:blipFill>
          <a:blip r:embed="rId7">
            <a:alphaModFix/>
          </a:blip>
          <a:stretch>
            <a:fillRect/>
          </a:stretch>
        </p:blipFill>
        <p:spPr>
          <a:xfrm>
            <a:off x="1382225" y="6913000"/>
            <a:ext cx="787500" cy="787500"/>
          </a:xfrm>
          <a:prstGeom prst="rect">
            <a:avLst/>
          </a:prstGeom>
          <a:noFill/>
          <a:ln>
            <a:noFill/>
          </a:ln>
        </p:spPr>
      </p:pic>
      <p:sp>
        <p:nvSpPr>
          <p:cNvPr id="1068" name="Google Shape;1068;p52"/>
          <p:cNvSpPr/>
          <p:nvPr/>
        </p:nvSpPr>
        <p:spPr>
          <a:xfrm>
            <a:off x="1415625" y="7169925"/>
            <a:ext cx="724200" cy="1362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69" name="Google Shape;1069;p52"/>
          <p:cNvPicPr preferRelativeResize="0"/>
          <p:nvPr/>
        </p:nvPicPr>
        <p:blipFill>
          <a:blip r:embed="rId7">
            <a:alphaModFix/>
          </a:blip>
          <a:stretch>
            <a:fillRect/>
          </a:stretch>
        </p:blipFill>
        <p:spPr>
          <a:xfrm>
            <a:off x="3058300" y="6913000"/>
            <a:ext cx="787500" cy="787500"/>
          </a:xfrm>
          <a:prstGeom prst="rect">
            <a:avLst/>
          </a:prstGeom>
          <a:noFill/>
          <a:ln>
            <a:noFill/>
          </a:ln>
        </p:spPr>
      </p:pic>
      <p:pic>
        <p:nvPicPr>
          <p:cNvPr id="1070" name="Google Shape;1070;p52"/>
          <p:cNvPicPr preferRelativeResize="0"/>
          <p:nvPr/>
        </p:nvPicPr>
        <p:blipFill>
          <a:blip r:embed="rId7">
            <a:alphaModFix/>
          </a:blip>
          <a:stretch>
            <a:fillRect/>
          </a:stretch>
        </p:blipFill>
        <p:spPr>
          <a:xfrm>
            <a:off x="4616175" y="6892000"/>
            <a:ext cx="829500" cy="829500"/>
          </a:xfrm>
          <a:prstGeom prst="rect">
            <a:avLst/>
          </a:prstGeom>
          <a:noFill/>
          <a:ln>
            <a:noFill/>
          </a:ln>
        </p:spPr>
      </p:pic>
      <p:sp>
        <p:nvSpPr>
          <p:cNvPr id="1071" name="Google Shape;1071;p52"/>
          <p:cNvSpPr/>
          <p:nvPr/>
        </p:nvSpPr>
        <p:spPr>
          <a:xfrm>
            <a:off x="4648625" y="7341575"/>
            <a:ext cx="181200" cy="1362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p>
        </p:txBody>
      </p:sp>
      <p:sp>
        <p:nvSpPr>
          <p:cNvPr id="1072" name="Google Shape;1072;p52"/>
          <p:cNvSpPr txBox="1"/>
          <p:nvPr/>
        </p:nvSpPr>
        <p:spPr>
          <a:xfrm>
            <a:off x="943475" y="8656650"/>
            <a:ext cx="4824300" cy="69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Cumulative DB Changes </a:t>
            </a:r>
            <a:endParaRPr sz="3000">
              <a:solidFill>
                <a:schemeClr val="dk1"/>
              </a:solidFill>
            </a:endParaRPr>
          </a:p>
        </p:txBody>
      </p:sp>
      <p:sp>
        <p:nvSpPr>
          <p:cNvPr id="1073" name="Google Shape;1073;p52"/>
          <p:cNvSpPr txBox="1"/>
          <p:nvPr/>
        </p:nvSpPr>
        <p:spPr>
          <a:xfrm>
            <a:off x="1019675" y="7816425"/>
            <a:ext cx="4698300" cy="69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chemeClr val="dk1"/>
                </a:solidFill>
              </a:rPr>
              <a:t>changed tables / rows / cols</a:t>
            </a:r>
            <a:endParaRPr sz="2600">
              <a:solidFill>
                <a:schemeClr val="dk1"/>
              </a:solidFill>
            </a:endParaRPr>
          </a:p>
        </p:txBody>
      </p:sp>
      <p:cxnSp>
        <p:nvCxnSpPr>
          <p:cNvPr id="1074" name="Google Shape;1074;p52"/>
          <p:cNvCxnSpPr/>
          <p:nvPr/>
        </p:nvCxnSpPr>
        <p:spPr>
          <a:xfrm rot="10800000">
            <a:off x="3413975" y="5529300"/>
            <a:ext cx="0" cy="438000"/>
          </a:xfrm>
          <a:prstGeom prst="straightConnector1">
            <a:avLst/>
          </a:prstGeom>
          <a:noFill/>
          <a:ln cap="flat" cmpd="sng" w="38100">
            <a:solidFill>
              <a:srgbClr val="999999"/>
            </a:solidFill>
            <a:prstDash val="solid"/>
            <a:round/>
            <a:headEnd len="med" w="med" type="triangle"/>
            <a:tailEnd len="med" w="med" type="none"/>
          </a:ln>
        </p:spPr>
      </p:cxnSp>
      <p:sp>
        <p:nvSpPr>
          <p:cNvPr id="1075" name="Google Shape;1075;p52"/>
          <p:cNvSpPr/>
          <p:nvPr/>
        </p:nvSpPr>
        <p:spPr>
          <a:xfrm>
            <a:off x="8799250" y="7348000"/>
            <a:ext cx="3577500" cy="1134000"/>
          </a:xfrm>
          <a:prstGeom prst="roundRect">
            <a:avLst>
              <a:gd fmla="val 5619" name="adj"/>
            </a:avLst>
          </a:prstGeom>
          <a:solidFill>
            <a:schemeClr val="lt1"/>
          </a:solidFill>
          <a:ln cap="flat" cmpd="sng" w="28575">
            <a:solidFill>
              <a:srgbClr val="1C4587"/>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None/>
            </a:pPr>
            <a:r>
              <a:t/>
            </a:r>
            <a:endParaRPr sz="3300">
              <a:solidFill>
                <a:schemeClr val="dk1"/>
              </a:solidFill>
              <a:latin typeface="Helvetica Neue"/>
              <a:ea typeface="Helvetica Neue"/>
              <a:cs typeface="Helvetica Neue"/>
              <a:sym typeface="Helvetica Neue"/>
            </a:endParaRPr>
          </a:p>
        </p:txBody>
      </p:sp>
      <p:sp>
        <p:nvSpPr>
          <p:cNvPr id="1076" name="Google Shape;1076;p52"/>
          <p:cNvSpPr/>
          <p:nvPr/>
        </p:nvSpPr>
        <p:spPr>
          <a:xfrm>
            <a:off x="8799250" y="6039250"/>
            <a:ext cx="3577500" cy="1133700"/>
          </a:xfrm>
          <a:prstGeom prst="roundRect">
            <a:avLst>
              <a:gd fmla="val 5619" name="adj"/>
            </a:avLst>
          </a:prstGeom>
          <a:solidFill>
            <a:schemeClr val="lt1"/>
          </a:solidFill>
          <a:ln cap="flat" cmpd="sng" w="28575">
            <a:solidFill>
              <a:srgbClr val="1C4587"/>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None/>
            </a:pPr>
            <a:r>
              <a:t/>
            </a:r>
            <a:endParaRPr sz="3300">
              <a:solidFill>
                <a:schemeClr val="dk1"/>
              </a:solidFill>
              <a:latin typeface="Helvetica Neue"/>
              <a:ea typeface="Helvetica Neue"/>
              <a:cs typeface="Helvetica Neue"/>
              <a:sym typeface="Helvetica Neue"/>
            </a:endParaRPr>
          </a:p>
        </p:txBody>
      </p:sp>
      <p:pic>
        <p:nvPicPr>
          <p:cNvPr id="1077" name="Google Shape;1077;p52"/>
          <p:cNvPicPr preferRelativeResize="0"/>
          <p:nvPr/>
        </p:nvPicPr>
        <p:blipFill>
          <a:blip r:embed="rId8">
            <a:alphaModFix/>
          </a:blip>
          <a:stretch>
            <a:fillRect/>
          </a:stretch>
        </p:blipFill>
        <p:spPr>
          <a:xfrm>
            <a:off x="11472600" y="6313888"/>
            <a:ext cx="533975" cy="533975"/>
          </a:xfrm>
          <a:prstGeom prst="rect">
            <a:avLst/>
          </a:prstGeom>
          <a:noFill/>
          <a:ln>
            <a:noFill/>
          </a:ln>
        </p:spPr>
      </p:pic>
      <p:pic>
        <p:nvPicPr>
          <p:cNvPr id="1078" name="Google Shape;1078;p52"/>
          <p:cNvPicPr preferRelativeResize="0"/>
          <p:nvPr/>
        </p:nvPicPr>
        <p:blipFill>
          <a:blip r:embed="rId9">
            <a:alphaModFix/>
          </a:blip>
          <a:stretch>
            <a:fillRect/>
          </a:stretch>
        </p:blipFill>
        <p:spPr>
          <a:xfrm>
            <a:off x="11618637" y="7623875"/>
            <a:ext cx="570851" cy="570851"/>
          </a:xfrm>
          <a:prstGeom prst="rect">
            <a:avLst/>
          </a:prstGeom>
          <a:noFill/>
          <a:ln>
            <a:noFill/>
          </a:ln>
        </p:spPr>
      </p:pic>
      <p:sp>
        <p:nvSpPr>
          <p:cNvPr id="1079" name="Google Shape;1079;p52"/>
          <p:cNvSpPr txBox="1"/>
          <p:nvPr/>
        </p:nvSpPr>
        <p:spPr>
          <a:xfrm>
            <a:off x="8794563" y="7406100"/>
            <a:ext cx="2842200" cy="9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No Unexpected</a:t>
            </a:r>
            <a:br>
              <a:rPr lang="en" sz="2800">
                <a:solidFill>
                  <a:schemeClr val="dk1"/>
                </a:solidFill>
              </a:rPr>
            </a:br>
            <a:r>
              <a:rPr lang="en" sz="2800">
                <a:solidFill>
                  <a:schemeClr val="dk1"/>
                </a:solidFill>
              </a:rPr>
              <a:t>DB Changes</a:t>
            </a:r>
            <a:endParaRPr sz="2800">
              <a:solidFill>
                <a:schemeClr val="dk1"/>
              </a:solidFill>
            </a:endParaRPr>
          </a:p>
        </p:txBody>
      </p:sp>
      <p:sp>
        <p:nvSpPr>
          <p:cNvPr id="1080" name="Google Shape;1080;p52"/>
          <p:cNvSpPr txBox="1"/>
          <p:nvPr/>
        </p:nvSpPr>
        <p:spPr>
          <a:xfrm>
            <a:off x="9048150" y="6142925"/>
            <a:ext cx="2400600" cy="98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All Expected</a:t>
            </a:r>
            <a:br>
              <a:rPr lang="en" sz="2800">
                <a:solidFill>
                  <a:schemeClr val="dk1"/>
                </a:solidFill>
              </a:rPr>
            </a:br>
            <a:r>
              <a:rPr lang="en" sz="2800">
                <a:solidFill>
                  <a:schemeClr val="dk1"/>
                </a:solidFill>
              </a:rPr>
              <a:t>DB Changes</a:t>
            </a:r>
            <a:endParaRPr sz="2800">
              <a:solidFill>
                <a:schemeClr val="dk1"/>
              </a:solidFill>
            </a:endParaRPr>
          </a:p>
        </p:txBody>
      </p:sp>
      <p:sp>
        <p:nvSpPr>
          <p:cNvPr id="1081" name="Google Shape;1081;p52"/>
          <p:cNvSpPr/>
          <p:nvPr/>
        </p:nvSpPr>
        <p:spPr>
          <a:xfrm>
            <a:off x="6336225" y="6039250"/>
            <a:ext cx="2154900" cy="2442900"/>
          </a:xfrm>
          <a:prstGeom prst="roundRect">
            <a:avLst>
              <a:gd fmla="val 4560" name="adj"/>
            </a:avLst>
          </a:prstGeom>
          <a:solidFill>
            <a:srgbClr val="CFE2F3"/>
          </a:solidFill>
          <a:ln cap="flat" cmpd="sng" w="28575">
            <a:solidFill>
              <a:srgbClr val="CFE2F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None/>
            </a:pPr>
            <a:r>
              <a:t/>
            </a:r>
            <a:endParaRPr sz="3300">
              <a:solidFill>
                <a:schemeClr val="dk1"/>
              </a:solidFill>
              <a:latin typeface="Helvetica Neue"/>
              <a:ea typeface="Helvetica Neue"/>
              <a:cs typeface="Helvetica Neue"/>
              <a:sym typeface="Helvetica Neue"/>
            </a:endParaRPr>
          </a:p>
        </p:txBody>
      </p:sp>
      <p:sp>
        <p:nvSpPr>
          <p:cNvPr id="1082" name="Google Shape;1082;p52"/>
          <p:cNvSpPr txBox="1"/>
          <p:nvPr/>
        </p:nvSpPr>
        <p:spPr>
          <a:xfrm>
            <a:off x="6577600" y="6999300"/>
            <a:ext cx="1747500" cy="105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Check</a:t>
            </a:r>
            <a:br>
              <a:rPr lang="en" sz="2800">
                <a:solidFill>
                  <a:schemeClr val="dk1"/>
                </a:solidFill>
              </a:rPr>
            </a:br>
            <a:r>
              <a:rPr lang="en" sz="2800">
                <a:solidFill>
                  <a:schemeClr val="dk1"/>
                </a:solidFill>
              </a:rPr>
              <a:t>Includes?</a:t>
            </a:r>
            <a:endParaRPr sz="2800">
              <a:solidFill>
                <a:schemeClr val="dk1"/>
              </a:solidFill>
            </a:endParaRPr>
          </a:p>
        </p:txBody>
      </p:sp>
      <p:pic>
        <p:nvPicPr>
          <p:cNvPr id="1083" name="Google Shape;1083;p52"/>
          <p:cNvPicPr preferRelativeResize="0"/>
          <p:nvPr/>
        </p:nvPicPr>
        <p:blipFill>
          <a:blip r:embed="rId10">
            <a:alphaModFix/>
          </a:blip>
          <a:stretch>
            <a:fillRect/>
          </a:stretch>
        </p:blipFill>
        <p:spPr>
          <a:xfrm>
            <a:off x="7261425" y="6394088"/>
            <a:ext cx="353626" cy="353626"/>
          </a:xfrm>
          <a:prstGeom prst="rect">
            <a:avLst/>
          </a:prstGeom>
          <a:noFill/>
          <a:ln>
            <a:noFill/>
          </a:ln>
        </p:spPr>
      </p:pic>
      <p:sp>
        <p:nvSpPr>
          <p:cNvPr id="1084" name="Google Shape;1084;p52"/>
          <p:cNvSpPr txBox="1"/>
          <p:nvPr/>
        </p:nvSpPr>
        <p:spPr>
          <a:xfrm>
            <a:off x="1242400" y="6211950"/>
            <a:ext cx="1104300" cy="6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A64D79"/>
                </a:solidFill>
              </a:rPr>
              <a:t>Added Row</a:t>
            </a:r>
            <a:endParaRPr sz="1600">
              <a:solidFill>
                <a:srgbClr val="A64D79"/>
              </a:solidFill>
            </a:endParaRPr>
          </a:p>
        </p:txBody>
      </p:sp>
      <p:sp>
        <p:nvSpPr>
          <p:cNvPr id="1085" name="Google Shape;1085;p52"/>
          <p:cNvSpPr txBox="1"/>
          <p:nvPr/>
        </p:nvSpPr>
        <p:spPr>
          <a:xfrm>
            <a:off x="2821025" y="6211950"/>
            <a:ext cx="1221600" cy="6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A64D79"/>
                </a:solidFill>
              </a:rPr>
              <a:t>Removed Row</a:t>
            </a:r>
            <a:endParaRPr sz="1600">
              <a:solidFill>
                <a:srgbClr val="A64D79"/>
              </a:solidFill>
            </a:endParaRPr>
          </a:p>
        </p:txBody>
      </p:sp>
      <p:sp>
        <p:nvSpPr>
          <p:cNvPr id="1086" name="Google Shape;1086;p52"/>
          <p:cNvSpPr txBox="1"/>
          <p:nvPr/>
        </p:nvSpPr>
        <p:spPr>
          <a:xfrm>
            <a:off x="4417675" y="6211950"/>
            <a:ext cx="1283700" cy="61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A64D79"/>
                </a:solidFill>
              </a:rPr>
              <a:t>Changed Column</a:t>
            </a:r>
            <a:endParaRPr sz="1600">
              <a:solidFill>
                <a:srgbClr val="A64D79"/>
              </a:solidFill>
            </a:endParaRPr>
          </a:p>
        </p:txBody>
      </p:sp>
      <p:sp>
        <p:nvSpPr>
          <p:cNvPr id="1087" name="Google Shape;1087;p52"/>
          <p:cNvSpPr/>
          <p:nvPr/>
        </p:nvSpPr>
        <p:spPr>
          <a:xfrm>
            <a:off x="3089825" y="7341575"/>
            <a:ext cx="719100" cy="136200"/>
          </a:xfrm>
          <a:prstGeom prst="rect">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p>
        </p:txBody>
      </p:sp>
      <p:sp>
        <p:nvSpPr>
          <p:cNvPr id="1088" name="Google Shape;1088;p52"/>
          <p:cNvSpPr/>
          <p:nvPr/>
        </p:nvSpPr>
        <p:spPr>
          <a:xfrm>
            <a:off x="1428275" y="6994450"/>
            <a:ext cx="695400" cy="13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email</a:t>
            </a:r>
            <a:endParaRPr/>
          </a:p>
        </p:txBody>
      </p:sp>
      <p:sp>
        <p:nvSpPr>
          <p:cNvPr id="1089" name="Google Shape;1089;p52"/>
          <p:cNvSpPr/>
          <p:nvPr/>
        </p:nvSpPr>
        <p:spPr>
          <a:xfrm>
            <a:off x="3104675" y="6989913"/>
            <a:ext cx="695400" cy="13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song</a:t>
            </a:r>
            <a:endParaRPr/>
          </a:p>
        </p:txBody>
      </p:sp>
      <p:sp>
        <p:nvSpPr>
          <p:cNvPr id="1090" name="Google Shape;1090;p52"/>
          <p:cNvSpPr/>
          <p:nvPr/>
        </p:nvSpPr>
        <p:spPr>
          <a:xfrm>
            <a:off x="4663275" y="6976275"/>
            <a:ext cx="737100" cy="13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todo</a:t>
            </a:r>
            <a:endParaRPr/>
          </a:p>
        </p:txBody>
      </p:sp>
      <p:sp>
        <p:nvSpPr>
          <p:cNvPr id="1091" name="Google Shape;1091;p52"/>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53"/>
          <p:cNvSpPr/>
          <p:nvPr/>
        </p:nvSpPr>
        <p:spPr>
          <a:xfrm>
            <a:off x="983200" y="6039250"/>
            <a:ext cx="4824300" cy="2529900"/>
          </a:xfrm>
          <a:prstGeom prst="roundRect">
            <a:avLst>
              <a:gd fmla="val 3417" name="adj"/>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7" name="Google Shape;1097;p53"/>
          <p:cNvSpPr/>
          <p:nvPr/>
        </p:nvSpPr>
        <p:spPr>
          <a:xfrm>
            <a:off x="1019675" y="4773100"/>
            <a:ext cx="4824300" cy="695400"/>
          </a:xfrm>
          <a:prstGeom prst="roundRect">
            <a:avLst>
              <a:gd fmla="val 7821" name="adj"/>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t>         Database Difference</a:t>
            </a:r>
            <a:endParaRPr sz="3000"/>
          </a:p>
        </p:txBody>
      </p:sp>
      <p:pic>
        <p:nvPicPr>
          <p:cNvPr descr="pasted-movie.png" id="1098" name="Google Shape;1098;p53"/>
          <p:cNvPicPr preferRelativeResize="0"/>
          <p:nvPr/>
        </p:nvPicPr>
        <p:blipFill rotWithShape="1">
          <a:blip r:embed="rId3">
            <a:alphaModFix/>
          </a:blip>
          <a:srcRect b="0" l="0" r="0" t="0"/>
          <a:stretch/>
        </p:blipFill>
        <p:spPr>
          <a:xfrm>
            <a:off x="2880750" y="2237350"/>
            <a:ext cx="1133850" cy="1133850"/>
          </a:xfrm>
          <a:prstGeom prst="rect">
            <a:avLst/>
          </a:prstGeom>
          <a:noFill/>
          <a:ln>
            <a:noFill/>
          </a:ln>
        </p:spPr>
      </p:pic>
      <p:sp>
        <p:nvSpPr>
          <p:cNvPr id="1099" name="Google Shape;1099;p53"/>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1100" name="Google Shape;1100;p53"/>
          <p:cNvSpPr/>
          <p:nvPr/>
        </p:nvSpPr>
        <p:spPr>
          <a:xfrm>
            <a:off x="4566754" y="271275"/>
            <a:ext cx="3881100" cy="829500"/>
          </a:xfrm>
          <a:prstGeom prst="roundRect">
            <a:avLst>
              <a:gd fmla="val 4717"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1101" name="Google Shape;1101;p53"/>
          <p:cNvSpPr/>
          <p:nvPr/>
        </p:nvSpPr>
        <p:spPr>
          <a:xfrm>
            <a:off x="8758973" y="271275"/>
            <a:ext cx="3879300" cy="829500"/>
          </a:xfrm>
          <a:prstGeom prst="roundRect">
            <a:avLst>
              <a:gd fmla="val 4419"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1102" name="Google Shape;1102;p53"/>
          <p:cNvSpPr txBox="1"/>
          <p:nvPr/>
        </p:nvSpPr>
        <p:spPr>
          <a:xfrm>
            <a:off x="3910750" y="2643125"/>
            <a:ext cx="2865300" cy="9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dk1"/>
                </a:solidFill>
              </a:rPr>
              <a:t>End DB state</a:t>
            </a:r>
            <a:br>
              <a:rPr lang="en" sz="2500">
                <a:solidFill>
                  <a:schemeClr val="dk1"/>
                </a:solidFill>
              </a:rPr>
            </a:br>
            <a:r>
              <a:rPr lang="en" sz="2300">
                <a:solidFill>
                  <a:schemeClr val="dk1"/>
                </a:solidFill>
              </a:rPr>
              <a:t>(after agent ends)</a:t>
            </a:r>
            <a:endParaRPr sz="2300">
              <a:solidFill>
                <a:schemeClr val="dk1"/>
              </a:solidFill>
            </a:endParaRPr>
          </a:p>
        </p:txBody>
      </p:sp>
      <p:pic>
        <p:nvPicPr>
          <p:cNvPr id="1103" name="Google Shape;1103;p53"/>
          <p:cNvPicPr preferRelativeResize="0"/>
          <p:nvPr/>
        </p:nvPicPr>
        <p:blipFill>
          <a:blip r:embed="rId4">
            <a:alphaModFix/>
          </a:blip>
          <a:stretch>
            <a:fillRect/>
          </a:stretch>
        </p:blipFill>
        <p:spPr>
          <a:xfrm>
            <a:off x="1238200" y="1812825"/>
            <a:ext cx="829500" cy="829500"/>
          </a:xfrm>
          <a:prstGeom prst="rect">
            <a:avLst/>
          </a:prstGeom>
          <a:noFill/>
          <a:ln>
            <a:noFill/>
          </a:ln>
        </p:spPr>
      </p:pic>
      <p:sp>
        <p:nvSpPr>
          <p:cNvPr id="1104" name="Google Shape;1104;p53"/>
          <p:cNvSpPr txBox="1"/>
          <p:nvPr/>
        </p:nvSpPr>
        <p:spPr>
          <a:xfrm>
            <a:off x="244000" y="2689000"/>
            <a:ext cx="2865300" cy="9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dk1"/>
                </a:solidFill>
              </a:rPr>
              <a:t>Start DB state</a:t>
            </a:r>
            <a:br>
              <a:rPr lang="en" sz="2500">
                <a:solidFill>
                  <a:schemeClr val="dk1"/>
                </a:solidFill>
              </a:rPr>
            </a:br>
            <a:r>
              <a:rPr lang="en" sz="2300">
                <a:solidFill>
                  <a:schemeClr val="dk1"/>
                </a:solidFill>
              </a:rPr>
              <a:t>(before agent starts)</a:t>
            </a:r>
            <a:endParaRPr sz="2300">
              <a:solidFill>
                <a:schemeClr val="dk1"/>
              </a:solidFill>
            </a:endParaRPr>
          </a:p>
        </p:txBody>
      </p:sp>
      <p:cxnSp>
        <p:nvCxnSpPr>
          <p:cNvPr id="1105" name="Google Shape;1105;p53"/>
          <p:cNvCxnSpPr/>
          <p:nvPr/>
        </p:nvCxnSpPr>
        <p:spPr>
          <a:xfrm>
            <a:off x="2650625" y="2297625"/>
            <a:ext cx="1747500" cy="0"/>
          </a:xfrm>
          <a:prstGeom prst="straightConnector1">
            <a:avLst/>
          </a:prstGeom>
          <a:noFill/>
          <a:ln cap="flat" cmpd="sng" w="38100">
            <a:solidFill>
              <a:schemeClr val="dk1"/>
            </a:solidFill>
            <a:prstDash val="solid"/>
            <a:round/>
            <a:headEnd len="med" w="med" type="none"/>
            <a:tailEnd len="med" w="med" type="triangle"/>
          </a:ln>
        </p:spPr>
      </p:cxnSp>
      <p:pic>
        <p:nvPicPr>
          <p:cNvPr id="1106" name="Google Shape;1106;p53"/>
          <p:cNvPicPr preferRelativeResize="0"/>
          <p:nvPr/>
        </p:nvPicPr>
        <p:blipFill>
          <a:blip r:embed="rId5">
            <a:alphaModFix/>
          </a:blip>
          <a:stretch>
            <a:fillRect/>
          </a:stretch>
        </p:blipFill>
        <p:spPr>
          <a:xfrm>
            <a:off x="3176725" y="1465850"/>
            <a:ext cx="695300" cy="695300"/>
          </a:xfrm>
          <a:prstGeom prst="rect">
            <a:avLst/>
          </a:prstGeom>
          <a:noFill/>
          <a:ln>
            <a:noFill/>
          </a:ln>
        </p:spPr>
      </p:pic>
      <p:pic>
        <p:nvPicPr>
          <p:cNvPr id="1107" name="Google Shape;1107;p53"/>
          <p:cNvPicPr preferRelativeResize="0"/>
          <p:nvPr/>
        </p:nvPicPr>
        <p:blipFill>
          <a:blip r:embed="rId6">
            <a:alphaModFix/>
          </a:blip>
          <a:stretch>
            <a:fillRect/>
          </a:stretch>
        </p:blipFill>
        <p:spPr>
          <a:xfrm>
            <a:off x="1296924" y="4773150"/>
            <a:ext cx="695300" cy="695300"/>
          </a:xfrm>
          <a:prstGeom prst="rect">
            <a:avLst/>
          </a:prstGeom>
          <a:noFill/>
          <a:ln>
            <a:noFill/>
          </a:ln>
        </p:spPr>
      </p:pic>
      <p:cxnSp>
        <p:nvCxnSpPr>
          <p:cNvPr id="1108" name="Google Shape;1108;p53"/>
          <p:cNvCxnSpPr>
            <a:endCxn id="1109" idx="2"/>
          </p:cNvCxnSpPr>
          <p:nvPr/>
        </p:nvCxnSpPr>
        <p:spPr>
          <a:xfrm>
            <a:off x="1387925" y="3852875"/>
            <a:ext cx="4052100" cy="0"/>
          </a:xfrm>
          <a:prstGeom prst="straightConnector1">
            <a:avLst/>
          </a:prstGeom>
          <a:noFill/>
          <a:ln cap="flat" cmpd="sng" w="38100">
            <a:solidFill>
              <a:srgbClr val="999999"/>
            </a:solidFill>
            <a:prstDash val="solid"/>
            <a:round/>
            <a:headEnd len="med" w="med" type="none"/>
            <a:tailEnd len="med" w="med" type="none"/>
          </a:ln>
        </p:spPr>
      </p:cxnSp>
      <p:sp>
        <p:nvSpPr>
          <p:cNvPr id="1110" name="Google Shape;1110;p53"/>
          <p:cNvSpPr/>
          <p:nvPr/>
        </p:nvSpPr>
        <p:spPr>
          <a:xfrm>
            <a:off x="1249025" y="3713975"/>
            <a:ext cx="277800" cy="2778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9" name="Google Shape;1109;p53"/>
          <p:cNvSpPr/>
          <p:nvPr/>
        </p:nvSpPr>
        <p:spPr>
          <a:xfrm>
            <a:off x="5440025" y="3713975"/>
            <a:ext cx="277800" cy="2778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111" name="Google Shape;1111;p53"/>
          <p:cNvCxnSpPr/>
          <p:nvPr/>
        </p:nvCxnSpPr>
        <p:spPr>
          <a:xfrm rot="10800000">
            <a:off x="3431825" y="3852775"/>
            <a:ext cx="0" cy="812700"/>
          </a:xfrm>
          <a:prstGeom prst="straightConnector1">
            <a:avLst/>
          </a:prstGeom>
          <a:noFill/>
          <a:ln cap="flat" cmpd="sng" w="38100">
            <a:solidFill>
              <a:srgbClr val="999999"/>
            </a:solidFill>
            <a:prstDash val="solid"/>
            <a:round/>
            <a:headEnd len="med" w="med" type="triangle"/>
            <a:tailEnd len="med" w="med" type="none"/>
          </a:ln>
        </p:spPr>
      </p:cxnSp>
      <p:pic>
        <p:nvPicPr>
          <p:cNvPr id="1112" name="Google Shape;1112;p53"/>
          <p:cNvPicPr preferRelativeResize="0"/>
          <p:nvPr/>
        </p:nvPicPr>
        <p:blipFill>
          <a:blip r:embed="rId4">
            <a:alphaModFix/>
          </a:blip>
          <a:stretch>
            <a:fillRect/>
          </a:stretch>
        </p:blipFill>
        <p:spPr>
          <a:xfrm>
            <a:off x="4972000" y="1812825"/>
            <a:ext cx="829500" cy="829500"/>
          </a:xfrm>
          <a:prstGeom prst="rect">
            <a:avLst/>
          </a:prstGeom>
          <a:noFill/>
          <a:ln>
            <a:noFill/>
          </a:ln>
        </p:spPr>
      </p:pic>
      <p:pic>
        <p:nvPicPr>
          <p:cNvPr id="1113" name="Google Shape;1113;p53"/>
          <p:cNvPicPr preferRelativeResize="0"/>
          <p:nvPr/>
        </p:nvPicPr>
        <p:blipFill>
          <a:blip r:embed="rId7">
            <a:alphaModFix/>
          </a:blip>
          <a:stretch>
            <a:fillRect/>
          </a:stretch>
        </p:blipFill>
        <p:spPr>
          <a:xfrm>
            <a:off x="1382225" y="6913000"/>
            <a:ext cx="787500" cy="787500"/>
          </a:xfrm>
          <a:prstGeom prst="rect">
            <a:avLst/>
          </a:prstGeom>
          <a:noFill/>
          <a:ln>
            <a:noFill/>
          </a:ln>
        </p:spPr>
      </p:pic>
      <p:sp>
        <p:nvSpPr>
          <p:cNvPr id="1114" name="Google Shape;1114;p53"/>
          <p:cNvSpPr/>
          <p:nvPr/>
        </p:nvSpPr>
        <p:spPr>
          <a:xfrm>
            <a:off x="1415625" y="7169925"/>
            <a:ext cx="724200" cy="1362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15" name="Google Shape;1115;p53"/>
          <p:cNvPicPr preferRelativeResize="0"/>
          <p:nvPr/>
        </p:nvPicPr>
        <p:blipFill>
          <a:blip r:embed="rId7">
            <a:alphaModFix/>
          </a:blip>
          <a:stretch>
            <a:fillRect/>
          </a:stretch>
        </p:blipFill>
        <p:spPr>
          <a:xfrm>
            <a:off x="3058300" y="6913000"/>
            <a:ext cx="787500" cy="787500"/>
          </a:xfrm>
          <a:prstGeom prst="rect">
            <a:avLst/>
          </a:prstGeom>
          <a:noFill/>
          <a:ln>
            <a:noFill/>
          </a:ln>
        </p:spPr>
      </p:pic>
      <p:pic>
        <p:nvPicPr>
          <p:cNvPr id="1116" name="Google Shape;1116;p53"/>
          <p:cNvPicPr preferRelativeResize="0"/>
          <p:nvPr/>
        </p:nvPicPr>
        <p:blipFill>
          <a:blip r:embed="rId7">
            <a:alphaModFix/>
          </a:blip>
          <a:stretch>
            <a:fillRect/>
          </a:stretch>
        </p:blipFill>
        <p:spPr>
          <a:xfrm>
            <a:off x="4616175" y="6892000"/>
            <a:ext cx="829500" cy="829500"/>
          </a:xfrm>
          <a:prstGeom prst="rect">
            <a:avLst/>
          </a:prstGeom>
          <a:noFill/>
          <a:ln>
            <a:noFill/>
          </a:ln>
        </p:spPr>
      </p:pic>
      <p:sp>
        <p:nvSpPr>
          <p:cNvPr id="1117" name="Google Shape;1117;p53"/>
          <p:cNvSpPr/>
          <p:nvPr/>
        </p:nvSpPr>
        <p:spPr>
          <a:xfrm>
            <a:off x="4648625" y="7341575"/>
            <a:ext cx="181200" cy="1362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p>
        </p:txBody>
      </p:sp>
      <p:sp>
        <p:nvSpPr>
          <p:cNvPr id="1118" name="Google Shape;1118;p53"/>
          <p:cNvSpPr txBox="1"/>
          <p:nvPr/>
        </p:nvSpPr>
        <p:spPr>
          <a:xfrm>
            <a:off x="943475" y="8656650"/>
            <a:ext cx="4824300" cy="69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Cumulative DB Changes </a:t>
            </a:r>
            <a:endParaRPr sz="3000">
              <a:solidFill>
                <a:schemeClr val="dk1"/>
              </a:solidFill>
            </a:endParaRPr>
          </a:p>
        </p:txBody>
      </p:sp>
      <p:sp>
        <p:nvSpPr>
          <p:cNvPr id="1119" name="Google Shape;1119;p53"/>
          <p:cNvSpPr txBox="1"/>
          <p:nvPr/>
        </p:nvSpPr>
        <p:spPr>
          <a:xfrm>
            <a:off x="1019675" y="7816425"/>
            <a:ext cx="4698300" cy="69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chemeClr val="dk1"/>
                </a:solidFill>
              </a:rPr>
              <a:t>changed tables / rows / cols</a:t>
            </a:r>
            <a:endParaRPr sz="2600">
              <a:solidFill>
                <a:schemeClr val="dk1"/>
              </a:solidFill>
            </a:endParaRPr>
          </a:p>
        </p:txBody>
      </p:sp>
      <p:cxnSp>
        <p:nvCxnSpPr>
          <p:cNvPr id="1120" name="Google Shape;1120;p53"/>
          <p:cNvCxnSpPr/>
          <p:nvPr/>
        </p:nvCxnSpPr>
        <p:spPr>
          <a:xfrm rot="10800000">
            <a:off x="3413975" y="5529300"/>
            <a:ext cx="0" cy="438000"/>
          </a:xfrm>
          <a:prstGeom prst="straightConnector1">
            <a:avLst/>
          </a:prstGeom>
          <a:noFill/>
          <a:ln cap="flat" cmpd="sng" w="38100">
            <a:solidFill>
              <a:srgbClr val="999999"/>
            </a:solidFill>
            <a:prstDash val="solid"/>
            <a:round/>
            <a:headEnd len="med" w="med" type="triangle"/>
            <a:tailEnd len="med" w="med" type="none"/>
          </a:ln>
        </p:spPr>
      </p:cxnSp>
      <p:sp>
        <p:nvSpPr>
          <p:cNvPr id="1121" name="Google Shape;1121;p53"/>
          <p:cNvSpPr/>
          <p:nvPr/>
        </p:nvSpPr>
        <p:spPr>
          <a:xfrm>
            <a:off x="8799250" y="7348000"/>
            <a:ext cx="3577500" cy="1134000"/>
          </a:xfrm>
          <a:prstGeom prst="roundRect">
            <a:avLst>
              <a:gd fmla="val 5619" name="adj"/>
            </a:avLst>
          </a:prstGeom>
          <a:solidFill>
            <a:schemeClr val="lt1"/>
          </a:solidFill>
          <a:ln cap="flat" cmpd="sng" w="28575">
            <a:solidFill>
              <a:srgbClr val="1C4587"/>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None/>
            </a:pPr>
            <a:r>
              <a:t/>
            </a:r>
            <a:endParaRPr sz="3300">
              <a:solidFill>
                <a:schemeClr val="dk1"/>
              </a:solidFill>
              <a:latin typeface="Helvetica Neue"/>
              <a:ea typeface="Helvetica Neue"/>
              <a:cs typeface="Helvetica Neue"/>
              <a:sym typeface="Helvetica Neue"/>
            </a:endParaRPr>
          </a:p>
        </p:txBody>
      </p:sp>
      <p:sp>
        <p:nvSpPr>
          <p:cNvPr id="1122" name="Google Shape;1122;p53"/>
          <p:cNvSpPr/>
          <p:nvPr/>
        </p:nvSpPr>
        <p:spPr>
          <a:xfrm>
            <a:off x="8799250" y="6039250"/>
            <a:ext cx="3577500" cy="1133700"/>
          </a:xfrm>
          <a:prstGeom prst="roundRect">
            <a:avLst>
              <a:gd fmla="val 5619" name="adj"/>
            </a:avLst>
          </a:prstGeom>
          <a:solidFill>
            <a:schemeClr val="lt1"/>
          </a:solidFill>
          <a:ln cap="flat" cmpd="sng" w="28575">
            <a:solidFill>
              <a:srgbClr val="1C4587"/>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None/>
            </a:pPr>
            <a:r>
              <a:t/>
            </a:r>
            <a:endParaRPr sz="3300">
              <a:solidFill>
                <a:schemeClr val="dk1"/>
              </a:solidFill>
              <a:latin typeface="Helvetica Neue"/>
              <a:ea typeface="Helvetica Neue"/>
              <a:cs typeface="Helvetica Neue"/>
              <a:sym typeface="Helvetica Neue"/>
            </a:endParaRPr>
          </a:p>
        </p:txBody>
      </p:sp>
      <p:pic>
        <p:nvPicPr>
          <p:cNvPr id="1123" name="Google Shape;1123;p53"/>
          <p:cNvPicPr preferRelativeResize="0"/>
          <p:nvPr/>
        </p:nvPicPr>
        <p:blipFill>
          <a:blip r:embed="rId8">
            <a:alphaModFix/>
          </a:blip>
          <a:stretch>
            <a:fillRect/>
          </a:stretch>
        </p:blipFill>
        <p:spPr>
          <a:xfrm>
            <a:off x="11472600" y="6313888"/>
            <a:ext cx="533975" cy="533975"/>
          </a:xfrm>
          <a:prstGeom prst="rect">
            <a:avLst/>
          </a:prstGeom>
          <a:noFill/>
          <a:ln>
            <a:noFill/>
          </a:ln>
        </p:spPr>
      </p:pic>
      <p:pic>
        <p:nvPicPr>
          <p:cNvPr id="1124" name="Google Shape;1124;p53"/>
          <p:cNvPicPr preferRelativeResize="0"/>
          <p:nvPr/>
        </p:nvPicPr>
        <p:blipFill>
          <a:blip r:embed="rId9">
            <a:alphaModFix/>
          </a:blip>
          <a:stretch>
            <a:fillRect/>
          </a:stretch>
        </p:blipFill>
        <p:spPr>
          <a:xfrm>
            <a:off x="11618637" y="7623875"/>
            <a:ext cx="570851" cy="570851"/>
          </a:xfrm>
          <a:prstGeom prst="rect">
            <a:avLst/>
          </a:prstGeom>
          <a:noFill/>
          <a:ln>
            <a:noFill/>
          </a:ln>
        </p:spPr>
      </p:pic>
      <p:sp>
        <p:nvSpPr>
          <p:cNvPr id="1125" name="Google Shape;1125;p53"/>
          <p:cNvSpPr txBox="1"/>
          <p:nvPr/>
        </p:nvSpPr>
        <p:spPr>
          <a:xfrm>
            <a:off x="8794563" y="7406100"/>
            <a:ext cx="2842200" cy="9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No Unexpected</a:t>
            </a:r>
            <a:br>
              <a:rPr lang="en" sz="2800">
                <a:solidFill>
                  <a:schemeClr val="dk1"/>
                </a:solidFill>
              </a:rPr>
            </a:br>
            <a:r>
              <a:rPr lang="en" sz="2800">
                <a:solidFill>
                  <a:schemeClr val="dk1"/>
                </a:solidFill>
              </a:rPr>
              <a:t>DB Changes</a:t>
            </a:r>
            <a:endParaRPr sz="2800">
              <a:solidFill>
                <a:schemeClr val="dk1"/>
              </a:solidFill>
            </a:endParaRPr>
          </a:p>
        </p:txBody>
      </p:sp>
      <p:sp>
        <p:nvSpPr>
          <p:cNvPr id="1126" name="Google Shape;1126;p53"/>
          <p:cNvSpPr txBox="1"/>
          <p:nvPr/>
        </p:nvSpPr>
        <p:spPr>
          <a:xfrm>
            <a:off x="9048150" y="6142925"/>
            <a:ext cx="2400600" cy="98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All Expected</a:t>
            </a:r>
            <a:br>
              <a:rPr lang="en" sz="2800">
                <a:solidFill>
                  <a:schemeClr val="dk1"/>
                </a:solidFill>
              </a:rPr>
            </a:br>
            <a:r>
              <a:rPr lang="en" sz="2800">
                <a:solidFill>
                  <a:schemeClr val="dk1"/>
                </a:solidFill>
              </a:rPr>
              <a:t>DB Changes</a:t>
            </a:r>
            <a:endParaRPr sz="2800">
              <a:solidFill>
                <a:schemeClr val="dk1"/>
              </a:solidFill>
            </a:endParaRPr>
          </a:p>
        </p:txBody>
      </p:sp>
      <p:sp>
        <p:nvSpPr>
          <p:cNvPr id="1127" name="Google Shape;1127;p53"/>
          <p:cNvSpPr/>
          <p:nvPr/>
        </p:nvSpPr>
        <p:spPr>
          <a:xfrm>
            <a:off x="6336225" y="6039250"/>
            <a:ext cx="2154900" cy="2442900"/>
          </a:xfrm>
          <a:prstGeom prst="roundRect">
            <a:avLst>
              <a:gd fmla="val 4560" name="adj"/>
            </a:avLst>
          </a:prstGeom>
          <a:solidFill>
            <a:srgbClr val="CFE2F3"/>
          </a:solidFill>
          <a:ln cap="flat" cmpd="sng" w="28575">
            <a:solidFill>
              <a:srgbClr val="CFE2F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None/>
            </a:pPr>
            <a:r>
              <a:t/>
            </a:r>
            <a:endParaRPr sz="3300">
              <a:solidFill>
                <a:schemeClr val="dk1"/>
              </a:solidFill>
              <a:latin typeface="Helvetica Neue"/>
              <a:ea typeface="Helvetica Neue"/>
              <a:cs typeface="Helvetica Neue"/>
              <a:sym typeface="Helvetica Neue"/>
            </a:endParaRPr>
          </a:p>
        </p:txBody>
      </p:sp>
      <p:sp>
        <p:nvSpPr>
          <p:cNvPr id="1128" name="Google Shape;1128;p53"/>
          <p:cNvSpPr txBox="1"/>
          <p:nvPr/>
        </p:nvSpPr>
        <p:spPr>
          <a:xfrm>
            <a:off x="6577600" y="6999300"/>
            <a:ext cx="1747500" cy="105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Check</a:t>
            </a:r>
            <a:br>
              <a:rPr lang="en" sz="2800">
                <a:solidFill>
                  <a:schemeClr val="dk1"/>
                </a:solidFill>
              </a:rPr>
            </a:br>
            <a:r>
              <a:rPr lang="en" sz="2800">
                <a:solidFill>
                  <a:schemeClr val="dk1"/>
                </a:solidFill>
              </a:rPr>
              <a:t>Includes?</a:t>
            </a:r>
            <a:endParaRPr sz="2800">
              <a:solidFill>
                <a:schemeClr val="dk1"/>
              </a:solidFill>
            </a:endParaRPr>
          </a:p>
        </p:txBody>
      </p:sp>
      <p:pic>
        <p:nvPicPr>
          <p:cNvPr id="1129" name="Google Shape;1129;p53"/>
          <p:cNvPicPr preferRelativeResize="0"/>
          <p:nvPr/>
        </p:nvPicPr>
        <p:blipFill>
          <a:blip r:embed="rId10">
            <a:alphaModFix/>
          </a:blip>
          <a:stretch>
            <a:fillRect/>
          </a:stretch>
        </p:blipFill>
        <p:spPr>
          <a:xfrm>
            <a:off x="7261425" y="6394088"/>
            <a:ext cx="353626" cy="353626"/>
          </a:xfrm>
          <a:prstGeom prst="rect">
            <a:avLst/>
          </a:prstGeom>
          <a:noFill/>
          <a:ln>
            <a:noFill/>
          </a:ln>
        </p:spPr>
      </p:pic>
      <p:sp>
        <p:nvSpPr>
          <p:cNvPr id="1130" name="Google Shape;1130;p53"/>
          <p:cNvSpPr txBox="1"/>
          <p:nvPr/>
        </p:nvSpPr>
        <p:spPr>
          <a:xfrm>
            <a:off x="1242400" y="6211950"/>
            <a:ext cx="1104300" cy="6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A64D79"/>
                </a:solidFill>
              </a:rPr>
              <a:t>Added Row</a:t>
            </a:r>
            <a:endParaRPr sz="1600">
              <a:solidFill>
                <a:srgbClr val="A64D79"/>
              </a:solidFill>
            </a:endParaRPr>
          </a:p>
        </p:txBody>
      </p:sp>
      <p:sp>
        <p:nvSpPr>
          <p:cNvPr id="1131" name="Google Shape;1131;p53"/>
          <p:cNvSpPr txBox="1"/>
          <p:nvPr/>
        </p:nvSpPr>
        <p:spPr>
          <a:xfrm>
            <a:off x="2821025" y="6211950"/>
            <a:ext cx="1221600" cy="6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A64D79"/>
                </a:solidFill>
              </a:rPr>
              <a:t>Removed Row</a:t>
            </a:r>
            <a:endParaRPr sz="1600">
              <a:solidFill>
                <a:srgbClr val="A64D79"/>
              </a:solidFill>
            </a:endParaRPr>
          </a:p>
        </p:txBody>
      </p:sp>
      <p:sp>
        <p:nvSpPr>
          <p:cNvPr id="1132" name="Google Shape;1132;p53"/>
          <p:cNvSpPr txBox="1"/>
          <p:nvPr/>
        </p:nvSpPr>
        <p:spPr>
          <a:xfrm>
            <a:off x="4417675" y="6211950"/>
            <a:ext cx="1283700" cy="61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A64D79"/>
                </a:solidFill>
              </a:rPr>
              <a:t>Changed Column</a:t>
            </a:r>
            <a:endParaRPr sz="1600">
              <a:solidFill>
                <a:srgbClr val="A64D79"/>
              </a:solidFill>
            </a:endParaRPr>
          </a:p>
        </p:txBody>
      </p:sp>
      <p:sp>
        <p:nvSpPr>
          <p:cNvPr id="1133" name="Google Shape;1133;p53"/>
          <p:cNvSpPr/>
          <p:nvPr/>
        </p:nvSpPr>
        <p:spPr>
          <a:xfrm>
            <a:off x="3089825" y="7341575"/>
            <a:ext cx="719100" cy="136200"/>
          </a:xfrm>
          <a:prstGeom prst="rect">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p>
        </p:txBody>
      </p:sp>
      <p:sp>
        <p:nvSpPr>
          <p:cNvPr id="1134" name="Google Shape;1134;p53"/>
          <p:cNvSpPr/>
          <p:nvPr/>
        </p:nvSpPr>
        <p:spPr>
          <a:xfrm>
            <a:off x="1428275" y="6994450"/>
            <a:ext cx="695400" cy="13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email</a:t>
            </a:r>
            <a:endParaRPr/>
          </a:p>
        </p:txBody>
      </p:sp>
      <p:sp>
        <p:nvSpPr>
          <p:cNvPr id="1135" name="Google Shape;1135;p53"/>
          <p:cNvSpPr/>
          <p:nvPr/>
        </p:nvSpPr>
        <p:spPr>
          <a:xfrm>
            <a:off x="3104675" y="6989913"/>
            <a:ext cx="695400" cy="13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song</a:t>
            </a:r>
            <a:endParaRPr/>
          </a:p>
        </p:txBody>
      </p:sp>
      <p:sp>
        <p:nvSpPr>
          <p:cNvPr id="1136" name="Google Shape;1136;p53"/>
          <p:cNvSpPr/>
          <p:nvPr/>
        </p:nvSpPr>
        <p:spPr>
          <a:xfrm>
            <a:off x="4663275" y="6976275"/>
            <a:ext cx="737100" cy="13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todo</a:t>
            </a:r>
            <a:endParaRPr/>
          </a:p>
        </p:txBody>
      </p:sp>
      <p:sp>
        <p:nvSpPr>
          <p:cNvPr id="1137" name="Google Shape;1137;p53"/>
          <p:cNvSpPr/>
          <p:nvPr/>
        </p:nvSpPr>
        <p:spPr>
          <a:xfrm>
            <a:off x="75" y="925"/>
            <a:ext cx="13002900" cy="5744700"/>
          </a:xfrm>
          <a:prstGeom prst="roundRect">
            <a:avLst>
              <a:gd fmla="val 0" name="adj"/>
            </a:avLst>
          </a:prstGeom>
          <a:solidFill>
            <a:srgbClr val="BABABA">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endParaRPr>
          </a:p>
        </p:txBody>
      </p:sp>
      <p:sp>
        <p:nvSpPr>
          <p:cNvPr id="1138" name="Google Shape;1138;p53"/>
          <p:cNvSpPr/>
          <p:nvPr/>
        </p:nvSpPr>
        <p:spPr>
          <a:xfrm>
            <a:off x="7061525" y="1811525"/>
            <a:ext cx="5415300" cy="3427500"/>
          </a:xfrm>
          <a:prstGeom prst="roundRect">
            <a:avLst>
              <a:gd fmla="val 2431" name="adj"/>
            </a:avLst>
          </a:prstGeom>
          <a:solidFill>
            <a:schemeClr val="lt1"/>
          </a:solidFill>
          <a:ln cap="flat" cmpd="sng" w="38100">
            <a:solidFill>
              <a:srgbClr val="FF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None/>
            </a:pPr>
            <a:r>
              <a:t/>
            </a:r>
            <a:endParaRPr sz="3300">
              <a:solidFill>
                <a:schemeClr val="dk1"/>
              </a:solidFill>
              <a:latin typeface="Helvetica Neue"/>
              <a:ea typeface="Helvetica Neue"/>
              <a:cs typeface="Helvetica Neue"/>
              <a:sym typeface="Helvetica Neue"/>
            </a:endParaRPr>
          </a:p>
        </p:txBody>
      </p:sp>
      <p:pic>
        <p:nvPicPr>
          <p:cNvPr id="1139" name="Google Shape;1139;p53"/>
          <p:cNvPicPr preferRelativeResize="0"/>
          <p:nvPr/>
        </p:nvPicPr>
        <p:blipFill>
          <a:blip r:embed="rId11">
            <a:alphaModFix/>
          </a:blip>
          <a:stretch>
            <a:fillRect/>
          </a:stretch>
        </p:blipFill>
        <p:spPr>
          <a:xfrm>
            <a:off x="7226700" y="2824597"/>
            <a:ext cx="458525" cy="449940"/>
          </a:xfrm>
          <a:prstGeom prst="rect">
            <a:avLst/>
          </a:prstGeom>
          <a:noFill/>
          <a:ln>
            <a:noFill/>
          </a:ln>
        </p:spPr>
      </p:pic>
      <p:pic>
        <p:nvPicPr>
          <p:cNvPr id="1140" name="Google Shape;1140;p53"/>
          <p:cNvPicPr preferRelativeResize="0"/>
          <p:nvPr/>
        </p:nvPicPr>
        <p:blipFill>
          <a:blip r:embed="rId12">
            <a:alphaModFix/>
          </a:blip>
          <a:stretch>
            <a:fillRect/>
          </a:stretch>
        </p:blipFill>
        <p:spPr>
          <a:xfrm>
            <a:off x="7255163" y="3947788"/>
            <a:ext cx="401600" cy="401600"/>
          </a:xfrm>
          <a:prstGeom prst="rect">
            <a:avLst/>
          </a:prstGeom>
          <a:noFill/>
          <a:ln>
            <a:noFill/>
          </a:ln>
        </p:spPr>
      </p:pic>
      <p:pic>
        <p:nvPicPr>
          <p:cNvPr id="1141" name="Google Shape;1141;p53"/>
          <p:cNvPicPr preferRelativeResize="0"/>
          <p:nvPr/>
        </p:nvPicPr>
        <p:blipFill>
          <a:blip r:embed="rId11">
            <a:alphaModFix/>
          </a:blip>
          <a:stretch>
            <a:fillRect/>
          </a:stretch>
        </p:blipFill>
        <p:spPr>
          <a:xfrm>
            <a:off x="7226700" y="3372622"/>
            <a:ext cx="458525" cy="449940"/>
          </a:xfrm>
          <a:prstGeom prst="rect">
            <a:avLst/>
          </a:prstGeom>
          <a:noFill/>
          <a:ln>
            <a:noFill/>
          </a:ln>
        </p:spPr>
      </p:pic>
      <p:pic>
        <p:nvPicPr>
          <p:cNvPr id="1142" name="Google Shape;1142;p53"/>
          <p:cNvPicPr preferRelativeResize="0"/>
          <p:nvPr/>
        </p:nvPicPr>
        <p:blipFill>
          <a:blip r:embed="rId11">
            <a:alphaModFix/>
          </a:blip>
          <a:stretch>
            <a:fillRect/>
          </a:stretch>
        </p:blipFill>
        <p:spPr>
          <a:xfrm>
            <a:off x="7226700" y="4503547"/>
            <a:ext cx="458525" cy="449940"/>
          </a:xfrm>
          <a:prstGeom prst="rect">
            <a:avLst/>
          </a:prstGeom>
          <a:noFill/>
          <a:ln>
            <a:noFill/>
          </a:ln>
        </p:spPr>
      </p:pic>
      <p:sp>
        <p:nvSpPr>
          <p:cNvPr id="1143" name="Google Shape;1143;p53"/>
          <p:cNvSpPr/>
          <p:nvPr/>
        </p:nvSpPr>
        <p:spPr>
          <a:xfrm>
            <a:off x="7719138" y="2820375"/>
            <a:ext cx="4493100" cy="458400"/>
          </a:xfrm>
          <a:prstGeom prst="roundRect">
            <a:avLst>
              <a:gd fmla="val 7774" name="adj"/>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t>Spotify music player in playing state</a:t>
            </a:r>
            <a:endParaRPr sz="2000"/>
          </a:p>
        </p:txBody>
      </p:sp>
      <p:sp>
        <p:nvSpPr>
          <p:cNvPr id="1144" name="Google Shape;1144;p53"/>
          <p:cNvSpPr/>
          <p:nvPr/>
        </p:nvSpPr>
        <p:spPr>
          <a:xfrm>
            <a:off x="7719138" y="3352100"/>
            <a:ext cx="4493100" cy="450000"/>
          </a:xfrm>
          <a:prstGeom prst="roundRect">
            <a:avLst>
              <a:gd fmla="val 7774" name="adj"/>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t>Player queue duration &gt;= 45 mins </a:t>
            </a:r>
            <a:endParaRPr sz="2000"/>
          </a:p>
        </p:txBody>
      </p:sp>
      <p:sp>
        <p:nvSpPr>
          <p:cNvPr id="1145" name="Google Shape;1145;p53"/>
          <p:cNvSpPr/>
          <p:nvPr/>
        </p:nvSpPr>
        <p:spPr>
          <a:xfrm>
            <a:off x="7719138" y="4495100"/>
            <a:ext cx="4493100" cy="458400"/>
          </a:xfrm>
          <a:prstGeom prst="roundRect">
            <a:avLst>
              <a:gd fmla="val 7774" name="adj"/>
            </a:avLst>
          </a:prstGeom>
          <a:solidFill>
            <a:srgbClr val="D9EAD3"/>
          </a:solidFill>
          <a:ln cap="flat" cmpd="sng" w="9525">
            <a:solidFill>
              <a:srgbClr val="D9EAD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t>Nothing else except player changed</a:t>
            </a:r>
            <a:endParaRPr sz="2000"/>
          </a:p>
        </p:txBody>
      </p:sp>
      <p:sp>
        <p:nvSpPr>
          <p:cNvPr id="1146" name="Google Shape;1146;p53"/>
          <p:cNvSpPr/>
          <p:nvPr/>
        </p:nvSpPr>
        <p:spPr>
          <a:xfrm>
            <a:off x="7719138" y="3923600"/>
            <a:ext cx="4493100" cy="450000"/>
          </a:xfrm>
          <a:prstGeom prst="roundRect">
            <a:avLst>
              <a:gd fmla="val 7774" name="adj"/>
            </a:avLst>
          </a:prstGeom>
          <a:solidFill>
            <a:srgbClr val="F4CCCC"/>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t>All songs belong to user’s playlist.</a:t>
            </a:r>
            <a:endParaRPr sz="2000"/>
          </a:p>
        </p:txBody>
      </p:sp>
      <p:pic>
        <p:nvPicPr>
          <p:cNvPr id="1147" name="Google Shape;1147;p53"/>
          <p:cNvPicPr preferRelativeResize="0"/>
          <p:nvPr/>
        </p:nvPicPr>
        <p:blipFill>
          <a:blip r:embed="rId13">
            <a:alphaModFix/>
          </a:blip>
          <a:stretch>
            <a:fillRect/>
          </a:stretch>
        </p:blipFill>
        <p:spPr>
          <a:xfrm>
            <a:off x="11041747" y="2073740"/>
            <a:ext cx="533975" cy="533994"/>
          </a:xfrm>
          <a:prstGeom prst="rect">
            <a:avLst/>
          </a:prstGeom>
          <a:noFill/>
          <a:ln>
            <a:noFill/>
          </a:ln>
        </p:spPr>
      </p:pic>
      <p:pic>
        <p:nvPicPr>
          <p:cNvPr id="1148" name="Google Shape;1148;p53"/>
          <p:cNvPicPr preferRelativeResize="0"/>
          <p:nvPr/>
        </p:nvPicPr>
        <p:blipFill>
          <a:blip r:embed="rId14">
            <a:alphaModFix/>
          </a:blip>
          <a:stretch>
            <a:fillRect/>
          </a:stretch>
        </p:blipFill>
        <p:spPr>
          <a:xfrm>
            <a:off x="11651922" y="2073737"/>
            <a:ext cx="533975" cy="533994"/>
          </a:xfrm>
          <a:prstGeom prst="rect">
            <a:avLst/>
          </a:prstGeom>
          <a:noFill/>
          <a:ln>
            <a:noFill/>
          </a:ln>
        </p:spPr>
      </p:pic>
      <p:sp>
        <p:nvSpPr>
          <p:cNvPr id="1149" name="Google Shape;1149;p53"/>
          <p:cNvSpPr txBox="1"/>
          <p:nvPr/>
        </p:nvSpPr>
        <p:spPr>
          <a:xfrm>
            <a:off x="7218838" y="1998075"/>
            <a:ext cx="3670500" cy="53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Programmatic Tests</a:t>
            </a:r>
            <a:endParaRPr b="1" sz="2800">
              <a:solidFill>
                <a:schemeClr val="dk1"/>
              </a:solidFill>
            </a:endParaRPr>
          </a:p>
        </p:txBody>
      </p:sp>
      <p:cxnSp>
        <p:nvCxnSpPr>
          <p:cNvPr id="1150" name="Google Shape;1150;p53"/>
          <p:cNvCxnSpPr/>
          <p:nvPr/>
        </p:nvCxnSpPr>
        <p:spPr>
          <a:xfrm rot="10800000">
            <a:off x="8145450" y="5243625"/>
            <a:ext cx="0" cy="501900"/>
          </a:xfrm>
          <a:prstGeom prst="straightConnector1">
            <a:avLst/>
          </a:prstGeom>
          <a:noFill/>
          <a:ln cap="flat" cmpd="sng" w="38100">
            <a:solidFill>
              <a:srgbClr val="FF0000"/>
            </a:solidFill>
            <a:prstDash val="solid"/>
            <a:round/>
            <a:headEnd len="med" w="med" type="none"/>
            <a:tailEnd len="med" w="med" type="triangle"/>
          </a:ln>
        </p:spPr>
      </p:cxnSp>
      <p:cxnSp>
        <p:nvCxnSpPr>
          <p:cNvPr id="1151" name="Google Shape;1151;p53"/>
          <p:cNvCxnSpPr/>
          <p:nvPr/>
        </p:nvCxnSpPr>
        <p:spPr>
          <a:xfrm>
            <a:off x="952775" y="5789875"/>
            <a:ext cx="11433300" cy="0"/>
          </a:xfrm>
          <a:prstGeom prst="straightConnector1">
            <a:avLst/>
          </a:prstGeom>
          <a:noFill/>
          <a:ln cap="flat" cmpd="sng" w="38100">
            <a:solidFill>
              <a:srgbClr val="FF0000"/>
            </a:solidFill>
            <a:prstDash val="dash"/>
            <a:round/>
            <a:headEnd len="med" w="med" type="none"/>
            <a:tailEnd len="med" w="med" type="none"/>
          </a:ln>
        </p:spPr>
      </p:cxnSp>
      <p:sp>
        <p:nvSpPr>
          <p:cNvPr id="1152" name="Google Shape;1152;p53"/>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54"/>
          <p:cNvSpPr/>
          <p:nvPr/>
        </p:nvSpPr>
        <p:spPr>
          <a:xfrm>
            <a:off x="307000" y="271275"/>
            <a:ext cx="3876600" cy="829500"/>
          </a:xfrm>
          <a:prstGeom prst="roundRect">
            <a:avLst>
              <a:gd fmla="val 5929"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Engine</a:t>
            </a:r>
            <a:endParaRPr sz="3800"/>
          </a:p>
        </p:txBody>
      </p:sp>
      <p:sp>
        <p:nvSpPr>
          <p:cNvPr id="1158" name="Google Shape;1158;p54"/>
          <p:cNvSpPr/>
          <p:nvPr/>
        </p:nvSpPr>
        <p:spPr>
          <a:xfrm>
            <a:off x="4566754" y="271275"/>
            <a:ext cx="3881100" cy="829500"/>
          </a:xfrm>
          <a:prstGeom prst="roundRect">
            <a:avLst>
              <a:gd fmla="val 4717" name="adj"/>
            </a:avLst>
          </a:prstGeom>
          <a:solidFill>
            <a:srgbClr val="CCCCCC"/>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Benchmark</a:t>
            </a:r>
            <a:endParaRPr sz="3800"/>
          </a:p>
        </p:txBody>
      </p:sp>
      <p:sp>
        <p:nvSpPr>
          <p:cNvPr id="1159" name="Google Shape;1159;p54"/>
          <p:cNvSpPr/>
          <p:nvPr/>
        </p:nvSpPr>
        <p:spPr>
          <a:xfrm>
            <a:off x="8758973" y="271275"/>
            <a:ext cx="3879300" cy="829500"/>
          </a:xfrm>
          <a:prstGeom prst="roundRect">
            <a:avLst>
              <a:gd fmla="val 4419" name="adj"/>
            </a:avLst>
          </a:prstGeom>
          <a:solidFill>
            <a:srgbClr val="004C7F"/>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b="0" i="0" lang="en" sz="3800" u="none" cap="none" strike="noStrike">
                <a:solidFill>
                  <a:srgbClr val="FFFFFF"/>
                </a:solidFill>
                <a:latin typeface="Helvetica Neue"/>
                <a:ea typeface="Helvetica Neue"/>
                <a:cs typeface="Helvetica Neue"/>
                <a:sym typeface="Helvetica Neue"/>
              </a:rPr>
              <a:t>Evaluation</a:t>
            </a:r>
            <a:endParaRPr sz="3800"/>
          </a:p>
        </p:txBody>
      </p:sp>
      <p:sp>
        <p:nvSpPr>
          <p:cNvPr id="1160" name="Google Shape;1160;p54"/>
          <p:cNvSpPr/>
          <p:nvPr/>
        </p:nvSpPr>
        <p:spPr>
          <a:xfrm>
            <a:off x="983200" y="6039250"/>
            <a:ext cx="4824300" cy="2529900"/>
          </a:xfrm>
          <a:prstGeom prst="roundRect">
            <a:avLst>
              <a:gd fmla="val 3417" name="adj"/>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1" name="Google Shape;1161;p54"/>
          <p:cNvSpPr/>
          <p:nvPr/>
        </p:nvSpPr>
        <p:spPr>
          <a:xfrm>
            <a:off x="1019675" y="4773100"/>
            <a:ext cx="4824300" cy="695400"/>
          </a:xfrm>
          <a:prstGeom prst="roundRect">
            <a:avLst>
              <a:gd fmla="val 7821" name="adj"/>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t>         Database Difference</a:t>
            </a:r>
            <a:endParaRPr sz="3000"/>
          </a:p>
        </p:txBody>
      </p:sp>
      <p:pic>
        <p:nvPicPr>
          <p:cNvPr descr="pasted-movie.png" id="1162" name="Google Shape;1162;p54"/>
          <p:cNvPicPr preferRelativeResize="0"/>
          <p:nvPr/>
        </p:nvPicPr>
        <p:blipFill rotWithShape="1">
          <a:blip r:embed="rId3">
            <a:alphaModFix/>
          </a:blip>
          <a:srcRect b="0" l="0" r="0" t="0"/>
          <a:stretch/>
        </p:blipFill>
        <p:spPr>
          <a:xfrm>
            <a:off x="2880750" y="2237350"/>
            <a:ext cx="1133850" cy="1133850"/>
          </a:xfrm>
          <a:prstGeom prst="rect">
            <a:avLst/>
          </a:prstGeom>
          <a:noFill/>
          <a:ln>
            <a:noFill/>
          </a:ln>
        </p:spPr>
      </p:pic>
      <p:sp>
        <p:nvSpPr>
          <p:cNvPr id="1163" name="Google Shape;1163;p54"/>
          <p:cNvSpPr txBox="1"/>
          <p:nvPr/>
        </p:nvSpPr>
        <p:spPr>
          <a:xfrm>
            <a:off x="3910750" y="2643125"/>
            <a:ext cx="2865300" cy="9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dk1"/>
                </a:solidFill>
              </a:rPr>
              <a:t>End DB state</a:t>
            </a:r>
            <a:br>
              <a:rPr lang="en" sz="2500">
                <a:solidFill>
                  <a:schemeClr val="dk1"/>
                </a:solidFill>
              </a:rPr>
            </a:br>
            <a:r>
              <a:rPr lang="en" sz="2300">
                <a:solidFill>
                  <a:schemeClr val="dk1"/>
                </a:solidFill>
              </a:rPr>
              <a:t>(after agent ends)</a:t>
            </a:r>
            <a:endParaRPr sz="2300">
              <a:solidFill>
                <a:schemeClr val="dk1"/>
              </a:solidFill>
            </a:endParaRPr>
          </a:p>
        </p:txBody>
      </p:sp>
      <p:pic>
        <p:nvPicPr>
          <p:cNvPr id="1164" name="Google Shape;1164;p54"/>
          <p:cNvPicPr preferRelativeResize="0"/>
          <p:nvPr/>
        </p:nvPicPr>
        <p:blipFill>
          <a:blip r:embed="rId4">
            <a:alphaModFix/>
          </a:blip>
          <a:stretch>
            <a:fillRect/>
          </a:stretch>
        </p:blipFill>
        <p:spPr>
          <a:xfrm>
            <a:off x="1238200" y="1812825"/>
            <a:ext cx="829500" cy="829500"/>
          </a:xfrm>
          <a:prstGeom prst="rect">
            <a:avLst/>
          </a:prstGeom>
          <a:noFill/>
          <a:ln>
            <a:noFill/>
          </a:ln>
        </p:spPr>
      </p:pic>
      <p:sp>
        <p:nvSpPr>
          <p:cNvPr id="1165" name="Google Shape;1165;p54"/>
          <p:cNvSpPr txBox="1"/>
          <p:nvPr/>
        </p:nvSpPr>
        <p:spPr>
          <a:xfrm>
            <a:off x="244000" y="2689000"/>
            <a:ext cx="2865300" cy="9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dk1"/>
                </a:solidFill>
              </a:rPr>
              <a:t>Start DB state</a:t>
            </a:r>
            <a:br>
              <a:rPr lang="en" sz="2500">
                <a:solidFill>
                  <a:schemeClr val="dk1"/>
                </a:solidFill>
              </a:rPr>
            </a:br>
            <a:r>
              <a:rPr lang="en" sz="2300">
                <a:solidFill>
                  <a:schemeClr val="dk1"/>
                </a:solidFill>
              </a:rPr>
              <a:t>(before agent starts)</a:t>
            </a:r>
            <a:endParaRPr sz="2300">
              <a:solidFill>
                <a:schemeClr val="dk1"/>
              </a:solidFill>
            </a:endParaRPr>
          </a:p>
        </p:txBody>
      </p:sp>
      <p:cxnSp>
        <p:nvCxnSpPr>
          <p:cNvPr id="1166" name="Google Shape;1166;p54"/>
          <p:cNvCxnSpPr/>
          <p:nvPr/>
        </p:nvCxnSpPr>
        <p:spPr>
          <a:xfrm>
            <a:off x="2650625" y="2297625"/>
            <a:ext cx="1747500" cy="0"/>
          </a:xfrm>
          <a:prstGeom prst="straightConnector1">
            <a:avLst/>
          </a:prstGeom>
          <a:noFill/>
          <a:ln cap="flat" cmpd="sng" w="38100">
            <a:solidFill>
              <a:schemeClr val="dk1"/>
            </a:solidFill>
            <a:prstDash val="solid"/>
            <a:round/>
            <a:headEnd len="med" w="med" type="none"/>
            <a:tailEnd len="med" w="med" type="triangle"/>
          </a:ln>
        </p:spPr>
      </p:cxnSp>
      <p:pic>
        <p:nvPicPr>
          <p:cNvPr id="1167" name="Google Shape;1167;p54"/>
          <p:cNvPicPr preferRelativeResize="0"/>
          <p:nvPr/>
        </p:nvPicPr>
        <p:blipFill>
          <a:blip r:embed="rId5">
            <a:alphaModFix/>
          </a:blip>
          <a:stretch>
            <a:fillRect/>
          </a:stretch>
        </p:blipFill>
        <p:spPr>
          <a:xfrm>
            <a:off x="3176725" y="1465850"/>
            <a:ext cx="695300" cy="695300"/>
          </a:xfrm>
          <a:prstGeom prst="rect">
            <a:avLst/>
          </a:prstGeom>
          <a:noFill/>
          <a:ln>
            <a:noFill/>
          </a:ln>
        </p:spPr>
      </p:pic>
      <p:pic>
        <p:nvPicPr>
          <p:cNvPr id="1168" name="Google Shape;1168;p54"/>
          <p:cNvPicPr preferRelativeResize="0"/>
          <p:nvPr/>
        </p:nvPicPr>
        <p:blipFill>
          <a:blip r:embed="rId6">
            <a:alphaModFix/>
          </a:blip>
          <a:stretch>
            <a:fillRect/>
          </a:stretch>
        </p:blipFill>
        <p:spPr>
          <a:xfrm>
            <a:off x="1296924" y="4773150"/>
            <a:ext cx="695300" cy="695300"/>
          </a:xfrm>
          <a:prstGeom prst="rect">
            <a:avLst/>
          </a:prstGeom>
          <a:noFill/>
          <a:ln>
            <a:noFill/>
          </a:ln>
        </p:spPr>
      </p:pic>
      <p:cxnSp>
        <p:nvCxnSpPr>
          <p:cNvPr id="1169" name="Google Shape;1169;p54"/>
          <p:cNvCxnSpPr>
            <a:endCxn id="1170" idx="2"/>
          </p:cNvCxnSpPr>
          <p:nvPr/>
        </p:nvCxnSpPr>
        <p:spPr>
          <a:xfrm>
            <a:off x="1387925" y="3852875"/>
            <a:ext cx="4052100" cy="0"/>
          </a:xfrm>
          <a:prstGeom prst="straightConnector1">
            <a:avLst/>
          </a:prstGeom>
          <a:noFill/>
          <a:ln cap="flat" cmpd="sng" w="38100">
            <a:solidFill>
              <a:srgbClr val="999999"/>
            </a:solidFill>
            <a:prstDash val="solid"/>
            <a:round/>
            <a:headEnd len="med" w="med" type="none"/>
            <a:tailEnd len="med" w="med" type="none"/>
          </a:ln>
        </p:spPr>
      </p:cxnSp>
      <p:sp>
        <p:nvSpPr>
          <p:cNvPr id="1171" name="Google Shape;1171;p54"/>
          <p:cNvSpPr/>
          <p:nvPr/>
        </p:nvSpPr>
        <p:spPr>
          <a:xfrm>
            <a:off x="1249025" y="3713975"/>
            <a:ext cx="277800" cy="2778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0" name="Google Shape;1170;p54"/>
          <p:cNvSpPr/>
          <p:nvPr/>
        </p:nvSpPr>
        <p:spPr>
          <a:xfrm>
            <a:off x="5440025" y="3713975"/>
            <a:ext cx="277800" cy="2778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172" name="Google Shape;1172;p54"/>
          <p:cNvCxnSpPr/>
          <p:nvPr/>
        </p:nvCxnSpPr>
        <p:spPr>
          <a:xfrm rot="10800000">
            <a:off x="3431825" y="3852775"/>
            <a:ext cx="0" cy="812700"/>
          </a:xfrm>
          <a:prstGeom prst="straightConnector1">
            <a:avLst/>
          </a:prstGeom>
          <a:noFill/>
          <a:ln cap="flat" cmpd="sng" w="38100">
            <a:solidFill>
              <a:srgbClr val="999999"/>
            </a:solidFill>
            <a:prstDash val="solid"/>
            <a:round/>
            <a:headEnd len="med" w="med" type="triangle"/>
            <a:tailEnd len="med" w="med" type="none"/>
          </a:ln>
        </p:spPr>
      </p:cxnSp>
      <p:pic>
        <p:nvPicPr>
          <p:cNvPr id="1173" name="Google Shape;1173;p54"/>
          <p:cNvPicPr preferRelativeResize="0"/>
          <p:nvPr/>
        </p:nvPicPr>
        <p:blipFill>
          <a:blip r:embed="rId4">
            <a:alphaModFix/>
          </a:blip>
          <a:stretch>
            <a:fillRect/>
          </a:stretch>
        </p:blipFill>
        <p:spPr>
          <a:xfrm>
            <a:off x="4972000" y="1812825"/>
            <a:ext cx="829500" cy="829500"/>
          </a:xfrm>
          <a:prstGeom prst="rect">
            <a:avLst/>
          </a:prstGeom>
          <a:noFill/>
          <a:ln>
            <a:noFill/>
          </a:ln>
        </p:spPr>
      </p:pic>
      <p:pic>
        <p:nvPicPr>
          <p:cNvPr id="1174" name="Google Shape;1174;p54"/>
          <p:cNvPicPr preferRelativeResize="0"/>
          <p:nvPr/>
        </p:nvPicPr>
        <p:blipFill>
          <a:blip r:embed="rId7">
            <a:alphaModFix/>
          </a:blip>
          <a:stretch>
            <a:fillRect/>
          </a:stretch>
        </p:blipFill>
        <p:spPr>
          <a:xfrm>
            <a:off x="1382225" y="6913000"/>
            <a:ext cx="787500" cy="787500"/>
          </a:xfrm>
          <a:prstGeom prst="rect">
            <a:avLst/>
          </a:prstGeom>
          <a:noFill/>
          <a:ln>
            <a:noFill/>
          </a:ln>
        </p:spPr>
      </p:pic>
      <p:sp>
        <p:nvSpPr>
          <p:cNvPr id="1175" name="Google Shape;1175;p54"/>
          <p:cNvSpPr/>
          <p:nvPr/>
        </p:nvSpPr>
        <p:spPr>
          <a:xfrm>
            <a:off x="1415625" y="7169925"/>
            <a:ext cx="724200" cy="1362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76" name="Google Shape;1176;p54"/>
          <p:cNvPicPr preferRelativeResize="0"/>
          <p:nvPr/>
        </p:nvPicPr>
        <p:blipFill>
          <a:blip r:embed="rId7">
            <a:alphaModFix/>
          </a:blip>
          <a:stretch>
            <a:fillRect/>
          </a:stretch>
        </p:blipFill>
        <p:spPr>
          <a:xfrm>
            <a:off x="3058300" y="6913000"/>
            <a:ext cx="787500" cy="787500"/>
          </a:xfrm>
          <a:prstGeom prst="rect">
            <a:avLst/>
          </a:prstGeom>
          <a:noFill/>
          <a:ln>
            <a:noFill/>
          </a:ln>
        </p:spPr>
      </p:pic>
      <p:pic>
        <p:nvPicPr>
          <p:cNvPr id="1177" name="Google Shape;1177;p54"/>
          <p:cNvPicPr preferRelativeResize="0"/>
          <p:nvPr/>
        </p:nvPicPr>
        <p:blipFill>
          <a:blip r:embed="rId7">
            <a:alphaModFix/>
          </a:blip>
          <a:stretch>
            <a:fillRect/>
          </a:stretch>
        </p:blipFill>
        <p:spPr>
          <a:xfrm>
            <a:off x="4616175" y="6892000"/>
            <a:ext cx="829500" cy="829500"/>
          </a:xfrm>
          <a:prstGeom prst="rect">
            <a:avLst/>
          </a:prstGeom>
          <a:noFill/>
          <a:ln>
            <a:noFill/>
          </a:ln>
        </p:spPr>
      </p:pic>
      <p:sp>
        <p:nvSpPr>
          <p:cNvPr id="1178" name="Google Shape;1178;p54"/>
          <p:cNvSpPr/>
          <p:nvPr/>
        </p:nvSpPr>
        <p:spPr>
          <a:xfrm>
            <a:off x="4648625" y="7341575"/>
            <a:ext cx="181200" cy="1362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p>
        </p:txBody>
      </p:sp>
      <p:sp>
        <p:nvSpPr>
          <p:cNvPr id="1179" name="Google Shape;1179;p54"/>
          <p:cNvSpPr txBox="1"/>
          <p:nvPr/>
        </p:nvSpPr>
        <p:spPr>
          <a:xfrm>
            <a:off x="943475" y="8656650"/>
            <a:ext cx="4824300" cy="69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Cumulative DB Changes </a:t>
            </a:r>
            <a:endParaRPr sz="3000">
              <a:solidFill>
                <a:schemeClr val="dk1"/>
              </a:solidFill>
            </a:endParaRPr>
          </a:p>
        </p:txBody>
      </p:sp>
      <p:sp>
        <p:nvSpPr>
          <p:cNvPr id="1180" name="Google Shape;1180;p54"/>
          <p:cNvSpPr txBox="1"/>
          <p:nvPr/>
        </p:nvSpPr>
        <p:spPr>
          <a:xfrm>
            <a:off x="1019675" y="7816425"/>
            <a:ext cx="4698300" cy="69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chemeClr val="dk1"/>
                </a:solidFill>
              </a:rPr>
              <a:t>changed tables / rows / cols</a:t>
            </a:r>
            <a:endParaRPr sz="2600">
              <a:solidFill>
                <a:schemeClr val="dk1"/>
              </a:solidFill>
            </a:endParaRPr>
          </a:p>
        </p:txBody>
      </p:sp>
      <p:cxnSp>
        <p:nvCxnSpPr>
          <p:cNvPr id="1181" name="Google Shape;1181;p54"/>
          <p:cNvCxnSpPr/>
          <p:nvPr/>
        </p:nvCxnSpPr>
        <p:spPr>
          <a:xfrm rot="10800000">
            <a:off x="3413975" y="5529300"/>
            <a:ext cx="0" cy="438000"/>
          </a:xfrm>
          <a:prstGeom prst="straightConnector1">
            <a:avLst/>
          </a:prstGeom>
          <a:noFill/>
          <a:ln cap="flat" cmpd="sng" w="38100">
            <a:solidFill>
              <a:srgbClr val="999999"/>
            </a:solidFill>
            <a:prstDash val="solid"/>
            <a:round/>
            <a:headEnd len="med" w="med" type="triangle"/>
            <a:tailEnd len="med" w="med" type="none"/>
          </a:ln>
        </p:spPr>
      </p:cxnSp>
      <p:sp>
        <p:nvSpPr>
          <p:cNvPr id="1182" name="Google Shape;1182;p54"/>
          <p:cNvSpPr/>
          <p:nvPr/>
        </p:nvSpPr>
        <p:spPr>
          <a:xfrm>
            <a:off x="8799250" y="7348000"/>
            <a:ext cx="3577500" cy="1134000"/>
          </a:xfrm>
          <a:prstGeom prst="roundRect">
            <a:avLst>
              <a:gd fmla="val 5619" name="adj"/>
            </a:avLst>
          </a:prstGeom>
          <a:solidFill>
            <a:schemeClr val="lt1"/>
          </a:solidFill>
          <a:ln cap="flat" cmpd="sng" w="28575">
            <a:solidFill>
              <a:srgbClr val="1C4587"/>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None/>
            </a:pPr>
            <a:r>
              <a:t/>
            </a:r>
            <a:endParaRPr sz="3300">
              <a:solidFill>
                <a:schemeClr val="dk1"/>
              </a:solidFill>
              <a:latin typeface="Helvetica Neue"/>
              <a:ea typeface="Helvetica Neue"/>
              <a:cs typeface="Helvetica Neue"/>
              <a:sym typeface="Helvetica Neue"/>
            </a:endParaRPr>
          </a:p>
        </p:txBody>
      </p:sp>
      <p:sp>
        <p:nvSpPr>
          <p:cNvPr id="1183" name="Google Shape;1183;p54"/>
          <p:cNvSpPr/>
          <p:nvPr/>
        </p:nvSpPr>
        <p:spPr>
          <a:xfrm>
            <a:off x="8799250" y="6039250"/>
            <a:ext cx="3577500" cy="1133700"/>
          </a:xfrm>
          <a:prstGeom prst="roundRect">
            <a:avLst>
              <a:gd fmla="val 5619" name="adj"/>
            </a:avLst>
          </a:prstGeom>
          <a:solidFill>
            <a:schemeClr val="lt1"/>
          </a:solidFill>
          <a:ln cap="flat" cmpd="sng" w="28575">
            <a:solidFill>
              <a:srgbClr val="1C4587"/>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None/>
            </a:pPr>
            <a:r>
              <a:t/>
            </a:r>
            <a:endParaRPr sz="3300">
              <a:solidFill>
                <a:schemeClr val="dk1"/>
              </a:solidFill>
              <a:latin typeface="Helvetica Neue"/>
              <a:ea typeface="Helvetica Neue"/>
              <a:cs typeface="Helvetica Neue"/>
              <a:sym typeface="Helvetica Neue"/>
            </a:endParaRPr>
          </a:p>
        </p:txBody>
      </p:sp>
      <p:pic>
        <p:nvPicPr>
          <p:cNvPr id="1184" name="Google Shape;1184;p54"/>
          <p:cNvPicPr preferRelativeResize="0"/>
          <p:nvPr/>
        </p:nvPicPr>
        <p:blipFill>
          <a:blip r:embed="rId8">
            <a:alphaModFix/>
          </a:blip>
          <a:stretch>
            <a:fillRect/>
          </a:stretch>
        </p:blipFill>
        <p:spPr>
          <a:xfrm>
            <a:off x="11472600" y="6313888"/>
            <a:ext cx="533975" cy="533975"/>
          </a:xfrm>
          <a:prstGeom prst="rect">
            <a:avLst/>
          </a:prstGeom>
          <a:noFill/>
          <a:ln>
            <a:noFill/>
          </a:ln>
        </p:spPr>
      </p:pic>
      <p:pic>
        <p:nvPicPr>
          <p:cNvPr id="1185" name="Google Shape;1185;p54"/>
          <p:cNvPicPr preferRelativeResize="0"/>
          <p:nvPr/>
        </p:nvPicPr>
        <p:blipFill>
          <a:blip r:embed="rId9">
            <a:alphaModFix/>
          </a:blip>
          <a:stretch>
            <a:fillRect/>
          </a:stretch>
        </p:blipFill>
        <p:spPr>
          <a:xfrm>
            <a:off x="11618637" y="7623875"/>
            <a:ext cx="570851" cy="570851"/>
          </a:xfrm>
          <a:prstGeom prst="rect">
            <a:avLst/>
          </a:prstGeom>
          <a:noFill/>
          <a:ln>
            <a:noFill/>
          </a:ln>
        </p:spPr>
      </p:pic>
      <p:sp>
        <p:nvSpPr>
          <p:cNvPr id="1186" name="Google Shape;1186;p54"/>
          <p:cNvSpPr txBox="1"/>
          <p:nvPr/>
        </p:nvSpPr>
        <p:spPr>
          <a:xfrm>
            <a:off x="8794563" y="7406100"/>
            <a:ext cx="2842200" cy="96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No Unexpected</a:t>
            </a:r>
            <a:br>
              <a:rPr lang="en" sz="2800">
                <a:solidFill>
                  <a:schemeClr val="dk1"/>
                </a:solidFill>
              </a:rPr>
            </a:br>
            <a:r>
              <a:rPr lang="en" sz="2800">
                <a:solidFill>
                  <a:schemeClr val="dk1"/>
                </a:solidFill>
              </a:rPr>
              <a:t>DB Changes</a:t>
            </a:r>
            <a:endParaRPr sz="2800">
              <a:solidFill>
                <a:schemeClr val="dk1"/>
              </a:solidFill>
            </a:endParaRPr>
          </a:p>
        </p:txBody>
      </p:sp>
      <p:sp>
        <p:nvSpPr>
          <p:cNvPr id="1187" name="Google Shape;1187;p54"/>
          <p:cNvSpPr txBox="1"/>
          <p:nvPr/>
        </p:nvSpPr>
        <p:spPr>
          <a:xfrm>
            <a:off x="9048150" y="6142925"/>
            <a:ext cx="2400600" cy="98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All Expected</a:t>
            </a:r>
            <a:br>
              <a:rPr lang="en" sz="2800">
                <a:solidFill>
                  <a:schemeClr val="dk1"/>
                </a:solidFill>
              </a:rPr>
            </a:br>
            <a:r>
              <a:rPr lang="en" sz="2800">
                <a:solidFill>
                  <a:schemeClr val="dk1"/>
                </a:solidFill>
              </a:rPr>
              <a:t>DB Changes</a:t>
            </a:r>
            <a:endParaRPr sz="2800">
              <a:solidFill>
                <a:schemeClr val="dk1"/>
              </a:solidFill>
            </a:endParaRPr>
          </a:p>
        </p:txBody>
      </p:sp>
      <p:sp>
        <p:nvSpPr>
          <p:cNvPr id="1188" name="Google Shape;1188;p54"/>
          <p:cNvSpPr/>
          <p:nvPr/>
        </p:nvSpPr>
        <p:spPr>
          <a:xfrm>
            <a:off x="6336225" y="6039250"/>
            <a:ext cx="2154900" cy="2442900"/>
          </a:xfrm>
          <a:prstGeom prst="roundRect">
            <a:avLst>
              <a:gd fmla="val 4560" name="adj"/>
            </a:avLst>
          </a:prstGeom>
          <a:solidFill>
            <a:srgbClr val="CFE2F3"/>
          </a:solidFill>
          <a:ln cap="flat" cmpd="sng" w="28575">
            <a:solidFill>
              <a:srgbClr val="CFE2F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None/>
            </a:pPr>
            <a:r>
              <a:t/>
            </a:r>
            <a:endParaRPr sz="3300">
              <a:solidFill>
                <a:schemeClr val="dk1"/>
              </a:solidFill>
              <a:latin typeface="Helvetica Neue"/>
              <a:ea typeface="Helvetica Neue"/>
              <a:cs typeface="Helvetica Neue"/>
              <a:sym typeface="Helvetica Neue"/>
            </a:endParaRPr>
          </a:p>
        </p:txBody>
      </p:sp>
      <p:sp>
        <p:nvSpPr>
          <p:cNvPr id="1189" name="Google Shape;1189;p54"/>
          <p:cNvSpPr txBox="1"/>
          <p:nvPr/>
        </p:nvSpPr>
        <p:spPr>
          <a:xfrm>
            <a:off x="6577600" y="6999300"/>
            <a:ext cx="1747500" cy="105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Check</a:t>
            </a:r>
            <a:br>
              <a:rPr lang="en" sz="2800">
                <a:solidFill>
                  <a:schemeClr val="dk1"/>
                </a:solidFill>
              </a:rPr>
            </a:br>
            <a:r>
              <a:rPr lang="en" sz="2800">
                <a:solidFill>
                  <a:schemeClr val="dk1"/>
                </a:solidFill>
              </a:rPr>
              <a:t>Includes?</a:t>
            </a:r>
            <a:endParaRPr sz="2800">
              <a:solidFill>
                <a:schemeClr val="dk1"/>
              </a:solidFill>
            </a:endParaRPr>
          </a:p>
        </p:txBody>
      </p:sp>
      <p:pic>
        <p:nvPicPr>
          <p:cNvPr id="1190" name="Google Shape;1190;p54"/>
          <p:cNvPicPr preferRelativeResize="0"/>
          <p:nvPr/>
        </p:nvPicPr>
        <p:blipFill>
          <a:blip r:embed="rId10">
            <a:alphaModFix/>
          </a:blip>
          <a:stretch>
            <a:fillRect/>
          </a:stretch>
        </p:blipFill>
        <p:spPr>
          <a:xfrm>
            <a:off x="7261425" y="6394088"/>
            <a:ext cx="353626" cy="353626"/>
          </a:xfrm>
          <a:prstGeom prst="rect">
            <a:avLst/>
          </a:prstGeom>
          <a:noFill/>
          <a:ln>
            <a:noFill/>
          </a:ln>
        </p:spPr>
      </p:pic>
      <p:sp>
        <p:nvSpPr>
          <p:cNvPr id="1191" name="Google Shape;1191;p54"/>
          <p:cNvSpPr txBox="1"/>
          <p:nvPr/>
        </p:nvSpPr>
        <p:spPr>
          <a:xfrm>
            <a:off x="1242400" y="6211950"/>
            <a:ext cx="1104300" cy="6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A64D79"/>
                </a:solidFill>
              </a:rPr>
              <a:t>Added Row</a:t>
            </a:r>
            <a:endParaRPr sz="1600">
              <a:solidFill>
                <a:srgbClr val="A64D79"/>
              </a:solidFill>
            </a:endParaRPr>
          </a:p>
        </p:txBody>
      </p:sp>
      <p:sp>
        <p:nvSpPr>
          <p:cNvPr id="1192" name="Google Shape;1192;p54"/>
          <p:cNvSpPr txBox="1"/>
          <p:nvPr/>
        </p:nvSpPr>
        <p:spPr>
          <a:xfrm>
            <a:off x="2821025" y="6211950"/>
            <a:ext cx="1221600" cy="63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A64D79"/>
                </a:solidFill>
              </a:rPr>
              <a:t>Removed Row</a:t>
            </a:r>
            <a:endParaRPr sz="1600">
              <a:solidFill>
                <a:srgbClr val="A64D79"/>
              </a:solidFill>
            </a:endParaRPr>
          </a:p>
        </p:txBody>
      </p:sp>
      <p:sp>
        <p:nvSpPr>
          <p:cNvPr id="1193" name="Google Shape;1193;p54"/>
          <p:cNvSpPr txBox="1"/>
          <p:nvPr/>
        </p:nvSpPr>
        <p:spPr>
          <a:xfrm>
            <a:off x="4417675" y="6211950"/>
            <a:ext cx="1283700" cy="61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A64D79"/>
                </a:solidFill>
              </a:rPr>
              <a:t>Changed Column</a:t>
            </a:r>
            <a:endParaRPr sz="1600">
              <a:solidFill>
                <a:srgbClr val="A64D79"/>
              </a:solidFill>
            </a:endParaRPr>
          </a:p>
        </p:txBody>
      </p:sp>
      <p:sp>
        <p:nvSpPr>
          <p:cNvPr id="1194" name="Google Shape;1194;p54"/>
          <p:cNvSpPr/>
          <p:nvPr/>
        </p:nvSpPr>
        <p:spPr>
          <a:xfrm>
            <a:off x="3089825" y="7341575"/>
            <a:ext cx="719100" cy="136200"/>
          </a:xfrm>
          <a:prstGeom prst="rect">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p>
        </p:txBody>
      </p:sp>
      <p:sp>
        <p:nvSpPr>
          <p:cNvPr id="1195" name="Google Shape;1195;p54"/>
          <p:cNvSpPr/>
          <p:nvPr/>
        </p:nvSpPr>
        <p:spPr>
          <a:xfrm>
            <a:off x="1428275" y="6994450"/>
            <a:ext cx="695400" cy="13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email</a:t>
            </a:r>
            <a:endParaRPr/>
          </a:p>
        </p:txBody>
      </p:sp>
      <p:sp>
        <p:nvSpPr>
          <p:cNvPr id="1196" name="Google Shape;1196;p54"/>
          <p:cNvSpPr/>
          <p:nvPr/>
        </p:nvSpPr>
        <p:spPr>
          <a:xfrm>
            <a:off x="3104675" y="6989913"/>
            <a:ext cx="695400" cy="13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song</a:t>
            </a:r>
            <a:endParaRPr/>
          </a:p>
        </p:txBody>
      </p:sp>
      <p:sp>
        <p:nvSpPr>
          <p:cNvPr id="1197" name="Google Shape;1197;p54"/>
          <p:cNvSpPr/>
          <p:nvPr/>
        </p:nvSpPr>
        <p:spPr>
          <a:xfrm>
            <a:off x="4663275" y="6976275"/>
            <a:ext cx="737100" cy="13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t>todo</a:t>
            </a:r>
            <a:endParaRPr/>
          </a:p>
        </p:txBody>
      </p:sp>
      <p:sp>
        <p:nvSpPr>
          <p:cNvPr id="1198" name="Google Shape;1198;p54"/>
          <p:cNvSpPr/>
          <p:nvPr/>
        </p:nvSpPr>
        <p:spPr>
          <a:xfrm>
            <a:off x="-32300" y="500"/>
            <a:ext cx="13068000" cy="9747600"/>
          </a:xfrm>
          <a:prstGeom prst="roundRect">
            <a:avLst>
              <a:gd fmla="val 0" name="adj"/>
            </a:avLst>
          </a:prstGeom>
          <a:solidFill>
            <a:srgbClr val="BABABA">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endParaRPr>
          </a:p>
        </p:txBody>
      </p:sp>
      <p:sp>
        <p:nvSpPr>
          <p:cNvPr id="1199" name="Google Shape;1199;p54"/>
          <p:cNvSpPr/>
          <p:nvPr/>
        </p:nvSpPr>
        <p:spPr>
          <a:xfrm>
            <a:off x="912238" y="2090928"/>
            <a:ext cx="11330700" cy="6503700"/>
          </a:xfrm>
          <a:prstGeom prst="roundRect">
            <a:avLst>
              <a:gd fmla="val 2270" name="adj"/>
            </a:avLst>
          </a:prstGeom>
          <a:solidFill>
            <a:srgbClr val="FFFFFF"/>
          </a:solidFill>
          <a:ln cap="flat" cmpd="sng" w="50800">
            <a:solidFill>
              <a:schemeClr val="dk1"/>
            </a:solidFill>
            <a:prstDash val="solid"/>
            <a:miter lim="400000"/>
            <a:headEnd len="sm" w="sm" type="none"/>
            <a:tailEnd len="sm" w="sm" type="none"/>
          </a:ln>
        </p:spPr>
        <p:txBody>
          <a:bodyPr anchorCtr="0" anchor="ctr" bIns="27075" lIns="27075" spcFirstLastPara="1" rIns="27075" wrap="square" tIns="27075">
            <a:noAutofit/>
          </a:bodyPr>
          <a:lstStyle/>
          <a:p>
            <a:pPr indent="0" lvl="0" marL="0" rtl="0" algn="ctr">
              <a:spcBef>
                <a:spcPts val="0"/>
              </a:spcBef>
              <a:spcAft>
                <a:spcPts val="0"/>
              </a:spcAft>
              <a:buClr>
                <a:schemeClr val="dk1"/>
              </a:buClr>
              <a:buSzPts val="1100"/>
              <a:buFont typeface="Arial"/>
              <a:buNone/>
            </a:pPr>
            <a:br>
              <a:rPr lang="en" sz="4000">
                <a:solidFill>
                  <a:schemeClr val="dk1"/>
                </a:solidFill>
                <a:latin typeface="Helvetica Neue"/>
                <a:ea typeface="Helvetica Neue"/>
                <a:cs typeface="Helvetica Neue"/>
                <a:sym typeface="Helvetica Neue"/>
              </a:rPr>
            </a:br>
            <a:br>
              <a:rPr lang="en" sz="4000">
                <a:solidFill>
                  <a:schemeClr val="dk1"/>
                </a:solidFill>
                <a:latin typeface="Helvetica Neue"/>
                <a:ea typeface="Helvetica Neue"/>
                <a:cs typeface="Helvetica Neue"/>
                <a:sym typeface="Helvetica Neue"/>
              </a:rPr>
            </a:br>
            <a:br>
              <a:rPr lang="en" sz="4000">
                <a:solidFill>
                  <a:schemeClr val="dk1"/>
                </a:solidFill>
                <a:latin typeface="Helvetica Neue"/>
                <a:ea typeface="Helvetica Neue"/>
                <a:cs typeface="Helvetica Neue"/>
                <a:sym typeface="Helvetica Neue"/>
              </a:rPr>
            </a:br>
            <a:endParaRPr sz="3800">
              <a:solidFill>
                <a:schemeClr val="dk1"/>
              </a:solidFill>
              <a:latin typeface="Helvetica Neue"/>
              <a:ea typeface="Helvetica Neue"/>
              <a:cs typeface="Helvetica Neue"/>
              <a:sym typeface="Helvetica Neue"/>
            </a:endParaRPr>
          </a:p>
        </p:txBody>
      </p:sp>
      <p:sp>
        <p:nvSpPr>
          <p:cNvPr id="1200" name="Google Shape;1200;p54"/>
          <p:cNvSpPr txBox="1"/>
          <p:nvPr/>
        </p:nvSpPr>
        <p:spPr>
          <a:xfrm>
            <a:off x="894175" y="2445725"/>
            <a:ext cx="11330700" cy="8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100">
                <a:solidFill>
                  <a:schemeClr val="dk1"/>
                </a:solidFill>
              </a:rPr>
              <a:t>Evaluation Metrics</a:t>
            </a:r>
            <a:endParaRPr b="1" sz="4100">
              <a:solidFill>
                <a:schemeClr val="dk1"/>
              </a:solidFill>
            </a:endParaRPr>
          </a:p>
        </p:txBody>
      </p:sp>
      <p:sp>
        <p:nvSpPr>
          <p:cNvPr id="1201" name="Google Shape;1201;p54"/>
          <p:cNvSpPr/>
          <p:nvPr/>
        </p:nvSpPr>
        <p:spPr>
          <a:xfrm>
            <a:off x="3226138" y="3849600"/>
            <a:ext cx="6702900" cy="1492800"/>
          </a:xfrm>
          <a:prstGeom prst="roundRect">
            <a:avLst>
              <a:gd fmla="val 4478" name="adj"/>
            </a:avLst>
          </a:prstGeom>
          <a:solidFill>
            <a:srgbClr val="741B47"/>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u="sng">
                <a:solidFill>
                  <a:schemeClr val="lt1"/>
                </a:solidFill>
              </a:rPr>
              <a:t>T</a:t>
            </a:r>
            <a:r>
              <a:rPr b="1" lang="en" sz="2600">
                <a:solidFill>
                  <a:schemeClr val="lt1"/>
                </a:solidFill>
              </a:rPr>
              <a:t>ask </a:t>
            </a:r>
            <a:r>
              <a:rPr b="1" lang="en" sz="2600" u="sng">
                <a:solidFill>
                  <a:schemeClr val="lt1"/>
                </a:solidFill>
              </a:rPr>
              <a:t>G</a:t>
            </a:r>
            <a:r>
              <a:rPr b="1" lang="en" sz="2600">
                <a:solidFill>
                  <a:schemeClr val="lt1"/>
                </a:solidFill>
              </a:rPr>
              <a:t>oal </a:t>
            </a:r>
            <a:r>
              <a:rPr b="1" lang="en" sz="2600" u="sng">
                <a:solidFill>
                  <a:schemeClr val="lt1"/>
                </a:solidFill>
              </a:rPr>
              <a:t>C</a:t>
            </a:r>
            <a:r>
              <a:rPr b="1" lang="en" sz="2600">
                <a:solidFill>
                  <a:schemeClr val="lt1"/>
                </a:solidFill>
              </a:rPr>
              <a:t>ompletion:</a:t>
            </a:r>
            <a:br>
              <a:rPr lang="en" sz="2600">
                <a:solidFill>
                  <a:schemeClr val="lt1"/>
                </a:solidFill>
              </a:rPr>
            </a:br>
            <a:r>
              <a:rPr lang="en" sz="2600">
                <a:solidFill>
                  <a:schemeClr val="lt1"/>
                </a:solidFill>
              </a:rPr>
              <a:t>All tests in a task pass.</a:t>
            </a:r>
            <a:endParaRPr sz="100">
              <a:solidFill>
                <a:schemeClr val="lt1"/>
              </a:solidFill>
            </a:endParaRPr>
          </a:p>
        </p:txBody>
      </p:sp>
      <p:sp>
        <p:nvSpPr>
          <p:cNvPr id="1202" name="Google Shape;1202;p54"/>
          <p:cNvSpPr/>
          <p:nvPr/>
        </p:nvSpPr>
        <p:spPr>
          <a:xfrm>
            <a:off x="6374938" y="3663696"/>
            <a:ext cx="405300" cy="408600"/>
          </a:xfrm>
          <a:prstGeom prst="ellipse">
            <a:avLst/>
          </a:prstGeom>
          <a:solidFill>
            <a:srgbClr val="FBAB01"/>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700"/>
              <a:buFont typeface="Helvetica Neue"/>
              <a:buNone/>
            </a:pPr>
            <a:r>
              <a:rPr b="0" i="0" lang="en" sz="2700" u="none" cap="none" strike="noStrike">
                <a:solidFill>
                  <a:srgbClr val="FFFFFF"/>
                </a:solidFill>
                <a:latin typeface="Helvetica Neue"/>
                <a:ea typeface="Helvetica Neue"/>
                <a:cs typeface="Helvetica Neue"/>
                <a:sym typeface="Helvetica Neue"/>
              </a:rPr>
              <a:t>1</a:t>
            </a:r>
            <a:endParaRPr/>
          </a:p>
        </p:txBody>
      </p:sp>
      <p:sp>
        <p:nvSpPr>
          <p:cNvPr id="1203" name="Google Shape;1203;p54"/>
          <p:cNvSpPr/>
          <p:nvPr/>
        </p:nvSpPr>
        <p:spPr>
          <a:xfrm flipH="1">
            <a:off x="3226138" y="5886500"/>
            <a:ext cx="6702900" cy="1492800"/>
          </a:xfrm>
          <a:prstGeom prst="roundRect">
            <a:avLst>
              <a:gd fmla="val 4478" name="adj"/>
            </a:avLst>
          </a:prstGeom>
          <a:solidFill>
            <a:srgbClr val="741B47"/>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u="sng">
                <a:solidFill>
                  <a:schemeClr val="lt1"/>
                </a:solidFill>
              </a:rPr>
              <a:t>S</a:t>
            </a:r>
            <a:r>
              <a:rPr b="1" lang="en" sz="2600">
                <a:solidFill>
                  <a:schemeClr val="lt1"/>
                </a:solidFill>
              </a:rPr>
              <a:t>cenario </a:t>
            </a:r>
            <a:r>
              <a:rPr b="1" lang="en" sz="2600" u="sng">
                <a:solidFill>
                  <a:schemeClr val="lt1"/>
                </a:solidFill>
              </a:rPr>
              <a:t>G</a:t>
            </a:r>
            <a:r>
              <a:rPr b="1" lang="en" sz="2600">
                <a:solidFill>
                  <a:schemeClr val="lt1"/>
                </a:solidFill>
              </a:rPr>
              <a:t>oal </a:t>
            </a:r>
            <a:r>
              <a:rPr b="1" lang="en" sz="2600" u="sng">
                <a:solidFill>
                  <a:schemeClr val="lt1"/>
                </a:solidFill>
              </a:rPr>
              <a:t>C</a:t>
            </a:r>
            <a:r>
              <a:rPr b="1" lang="en" sz="2600">
                <a:solidFill>
                  <a:schemeClr val="lt1"/>
                </a:solidFill>
              </a:rPr>
              <a:t>ompletion:</a:t>
            </a:r>
            <a:br>
              <a:rPr lang="en" sz="2600">
                <a:solidFill>
                  <a:schemeClr val="lt1"/>
                </a:solidFill>
              </a:rPr>
            </a:br>
            <a:r>
              <a:rPr lang="en" sz="2600">
                <a:solidFill>
                  <a:schemeClr val="lt1"/>
                </a:solidFill>
              </a:rPr>
              <a:t>All tests for all 3 tasks in a scenario pass.</a:t>
            </a:r>
            <a:endParaRPr sz="100">
              <a:solidFill>
                <a:schemeClr val="lt1"/>
              </a:solidFill>
            </a:endParaRPr>
          </a:p>
        </p:txBody>
      </p:sp>
      <p:sp>
        <p:nvSpPr>
          <p:cNvPr id="1204" name="Google Shape;1204;p54"/>
          <p:cNvSpPr/>
          <p:nvPr/>
        </p:nvSpPr>
        <p:spPr>
          <a:xfrm>
            <a:off x="6374938" y="5690728"/>
            <a:ext cx="405300" cy="408600"/>
          </a:xfrm>
          <a:prstGeom prst="ellipse">
            <a:avLst/>
          </a:prstGeom>
          <a:solidFill>
            <a:srgbClr val="FBAB01"/>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700"/>
              <a:buFont typeface="Helvetica Neue"/>
              <a:buNone/>
            </a:pPr>
            <a:r>
              <a:rPr lang="en" sz="2700">
                <a:solidFill>
                  <a:srgbClr val="FFFFFF"/>
                </a:solidFill>
                <a:latin typeface="Helvetica Neue"/>
                <a:ea typeface="Helvetica Neue"/>
                <a:cs typeface="Helvetica Neue"/>
                <a:sym typeface="Helvetica Neue"/>
              </a:rPr>
              <a:t>2</a:t>
            </a:r>
            <a:endParaRPr/>
          </a:p>
        </p:txBody>
      </p:sp>
      <p:sp>
        <p:nvSpPr>
          <p:cNvPr id="1205" name="Google Shape;1205;p54"/>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55"/>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How do Agents perform on AppWorld?</a:t>
            </a:r>
            <a:endParaRPr sz="4500"/>
          </a:p>
        </p:txBody>
      </p:sp>
      <p:sp>
        <p:nvSpPr>
          <p:cNvPr id="1211" name="Google Shape;1211;p55"/>
          <p:cNvSpPr/>
          <p:nvPr/>
        </p:nvSpPr>
        <p:spPr>
          <a:xfrm>
            <a:off x="1297600" y="2857650"/>
            <a:ext cx="3876600" cy="1092900"/>
          </a:xfrm>
          <a:prstGeom prst="roundRect">
            <a:avLst>
              <a:gd fmla="val 9127" name="adj"/>
            </a:avLst>
          </a:prstGeom>
          <a:noFill/>
          <a:ln cap="flat" cmpd="sng" w="19050">
            <a:solidFill>
              <a:srgbClr val="07376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ReAct</a:t>
            </a:r>
            <a:endParaRPr sz="3100"/>
          </a:p>
        </p:txBody>
      </p:sp>
      <p:sp>
        <p:nvSpPr>
          <p:cNvPr id="1212" name="Google Shape;1212;p55"/>
          <p:cNvSpPr/>
          <p:nvPr/>
        </p:nvSpPr>
        <p:spPr>
          <a:xfrm>
            <a:off x="1297600" y="4127650"/>
            <a:ext cx="3876600" cy="1092900"/>
          </a:xfrm>
          <a:prstGeom prst="roundRect">
            <a:avLst>
              <a:gd fmla="val 9127" name="adj"/>
            </a:avLst>
          </a:prstGeom>
          <a:noFill/>
          <a:ln cap="flat" cmpd="sng" w="19050">
            <a:solidFill>
              <a:srgbClr val="07376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PlanExec</a:t>
            </a:r>
            <a:endParaRPr sz="3100"/>
          </a:p>
        </p:txBody>
      </p:sp>
      <p:sp>
        <p:nvSpPr>
          <p:cNvPr id="1213" name="Google Shape;1213;p55"/>
          <p:cNvSpPr/>
          <p:nvPr/>
        </p:nvSpPr>
        <p:spPr>
          <a:xfrm>
            <a:off x="1297600" y="5397650"/>
            <a:ext cx="3881100" cy="1092900"/>
          </a:xfrm>
          <a:prstGeom prst="roundRect">
            <a:avLst>
              <a:gd fmla="val 9127" name="adj"/>
            </a:avLst>
          </a:prstGeom>
          <a:noFill/>
          <a:ln cap="flat" cmpd="sng" w="19050">
            <a:solidFill>
              <a:srgbClr val="07376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IPFunCall</a:t>
            </a:r>
            <a:endParaRPr sz="3100"/>
          </a:p>
        </p:txBody>
      </p:sp>
      <p:sp>
        <p:nvSpPr>
          <p:cNvPr id="1214" name="Google Shape;1214;p55"/>
          <p:cNvSpPr/>
          <p:nvPr/>
        </p:nvSpPr>
        <p:spPr>
          <a:xfrm>
            <a:off x="1297600" y="6667650"/>
            <a:ext cx="3876600" cy="1092900"/>
          </a:xfrm>
          <a:prstGeom prst="roundRect">
            <a:avLst>
              <a:gd fmla="val 9127" name="adj"/>
            </a:avLst>
          </a:prstGeom>
          <a:noFill/>
          <a:ln cap="flat" cmpd="sng" w="19050">
            <a:solidFill>
              <a:srgbClr val="07376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3100"/>
              <a:t>FullCodeRefl</a:t>
            </a:r>
            <a:endParaRPr sz="3100"/>
          </a:p>
        </p:txBody>
      </p:sp>
      <p:sp>
        <p:nvSpPr>
          <p:cNvPr id="1215" name="Google Shape;1215;p55"/>
          <p:cNvSpPr/>
          <p:nvPr/>
        </p:nvSpPr>
        <p:spPr>
          <a:xfrm>
            <a:off x="5584350" y="5397650"/>
            <a:ext cx="6214200" cy="1092900"/>
          </a:xfrm>
          <a:prstGeom prst="roundRect">
            <a:avLst>
              <a:gd fmla="val 9127" name="adj"/>
            </a:avLst>
          </a:prstGeom>
          <a:solidFill>
            <a:srgbClr val="D9D2E9"/>
          </a:solidFill>
          <a:ln cap="flat" cmpd="sng" w="19050">
            <a:solidFill>
              <a:srgbClr val="D9D2E9"/>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2900">
                <a:solidFill>
                  <a:schemeClr val="dk1"/>
                </a:solidFill>
              </a:rPr>
              <a:t>Iterative calls to </a:t>
            </a:r>
            <a:br>
              <a:rPr lang="en" sz="2900">
                <a:solidFill>
                  <a:schemeClr val="dk1"/>
                </a:solidFill>
              </a:rPr>
            </a:br>
            <a:r>
              <a:rPr lang="en" sz="2900">
                <a:solidFill>
                  <a:schemeClr val="dk1"/>
                </a:solidFill>
              </a:rPr>
              <a:t>Parallel Function Calling</a:t>
            </a:r>
            <a:endParaRPr sz="2900">
              <a:solidFill>
                <a:schemeClr val="dk1"/>
              </a:solidFill>
            </a:endParaRPr>
          </a:p>
        </p:txBody>
      </p:sp>
      <p:sp>
        <p:nvSpPr>
          <p:cNvPr id="1216" name="Google Shape;1216;p55"/>
          <p:cNvSpPr/>
          <p:nvPr/>
        </p:nvSpPr>
        <p:spPr>
          <a:xfrm>
            <a:off x="5584350" y="2857650"/>
            <a:ext cx="6214200" cy="1092900"/>
          </a:xfrm>
          <a:prstGeom prst="roundRect">
            <a:avLst>
              <a:gd fmla="val 9127" name="adj"/>
            </a:avLst>
          </a:prstGeom>
          <a:solidFill>
            <a:srgbClr val="D9D2E9"/>
          </a:solidFill>
          <a:ln cap="flat" cmpd="sng" w="19050">
            <a:solidFill>
              <a:srgbClr val="D9D2E9"/>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2900">
                <a:solidFill>
                  <a:schemeClr val="dk1"/>
                </a:solidFill>
              </a:rPr>
              <a:t>Interleave reasoning thoughts </a:t>
            </a:r>
            <a:br>
              <a:rPr lang="en" sz="2900">
                <a:solidFill>
                  <a:schemeClr val="dk1"/>
                </a:solidFill>
              </a:rPr>
            </a:br>
            <a:r>
              <a:rPr lang="en" sz="2900">
                <a:solidFill>
                  <a:schemeClr val="dk1"/>
                </a:solidFill>
              </a:rPr>
              <a:t>with Code snippet generation.</a:t>
            </a:r>
            <a:endParaRPr sz="2900">
              <a:solidFill>
                <a:schemeClr val="dk1"/>
              </a:solidFill>
            </a:endParaRPr>
          </a:p>
        </p:txBody>
      </p:sp>
      <p:sp>
        <p:nvSpPr>
          <p:cNvPr id="1217" name="Google Shape;1217;p55"/>
          <p:cNvSpPr/>
          <p:nvPr/>
        </p:nvSpPr>
        <p:spPr>
          <a:xfrm>
            <a:off x="5584300" y="4127650"/>
            <a:ext cx="6214200" cy="1092900"/>
          </a:xfrm>
          <a:prstGeom prst="roundRect">
            <a:avLst>
              <a:gd fmla="val 9127" name="adj"/>
            </a:avLst>
          </a:prstGeom>
          <a:solidFill>
            <a:srgbClr val="D9D2E9"/>
          </a:solidFill>
          <a:ln cap="flat" cmpd="sng" w="19050">
            <a:solidFill>
              <a:srgbClr val="D9D2E9"/>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2900">
                <a:solidFill>
                  <a:schemeClr val="dk1"/>
                </a:solidFill>
              </a:rPr>
              <a:t>Generate high-level plan and then execute each of its step via ReAct.</a:t>
            </a:r>
            <a:endParaRPr sz="2900">
              <a:solidFill>
                <a:schemeClr val="dk1"/>
              </a:solidFill>
            </a:endParaRPr>
          </a:p>
        </p:txBody>
      </p:sp>
      <p:sp>
        <p:nvSpPr>
          <p:cNvPr id="1218" name="Google Shape;1218;p55"/>
          <p:cNvSpPr/>
          <p:nvPr/>
        </p:nvSpPr>
        <p:spPr>
          <a:xfrm>
            <a:off x="5584300" y="6667650"/>
            <a:ext cx="6214200" cy="1092900"/>
          </a:xfrm>
          <a:prstGeom prst="roundRect">
            <a:avLst>
              <a:gd fmla="val 9127" name="adj"/>
            </a:avLst>
          </a:prstGeom>
          <a:solidFill>
            <a:srgbClr val="D9D2E9"/>
          </a:solidFill>
          <a:ln cap="flat" cmpd="sng" w="19050">
            <a:solidFill>
              <a:srgbClr val="D9D2E9"/>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lang="en" sz="2900">
                <a:solidFill>
                  <a:schemeClr val="dk1"/>
                </a:solidFill>
              </a:rPr>
              <a:t>Generate Full Code with multiple</a:t>
            </a:r>
            <a:br>
              <a:rPr lang="en" sz="2900">
                <a:solidFill>
                  <a:schemeClr val="dk1"/>
                </a:solidFill>
              </a:rPr>
            </a:br>
            <a:r>
              <a:rPr lang="en" sz="2900">
                <a:solidFill>
                  <a:schemeClr val="dk1"/>
                </a:solidFill>
              </a:rPr>
              <a:t>rounds of reflexion</a:t>
            </a:r>
            <a:r>
              <a:rPr lang="en" sz="2900">
                <a:solidFill>
                  <a:schemeClr val="dk1"/>
                </a:solidFill>
              </a:rPr>
              <a:t> </a:t>
            </a:r>
            <a:r>
              <a:rPr lang="en" sz="2900">
                <a:solidFill>
                  <a:schemeClr val="dk1"/>
                </a:solidFill>
              </a:rPr>
              <a:t>retrials.</a:t>
            </a:r>
            <a:endParaRPr sz="2900">
              <a:solidFill>
                <a:schemeClr val="dk1"/>
              </a:solidFill>
            </a:endParaRPr>
          </a:p>
        </p:txBody>
      </p:sp>
      <p:sp>
        <p:nvSpPr>
          <p:cNvPr id="1219" name="Google Shape;1219;p55"/>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O</a:t>
            </a:r>
            <a:r>
              <a:rPr lang="en" sz="3100">
                <a:solidFill>
                  <a:schemeClr val="dk1"/>
                </a:solidFill>
                <a:latin typeface="Helvetica Neue"/>
                <a:ea typeface="Helvetica Neue"/>
                <a:cs typeface="Helvetica Neue"/>
                <a:sym typeface="Helvetica Neue"/>
              </a:rPr>
              <a:t>pen and close LLMs with various</a:t>
            </a:r>
            <a:r>
              <a:rPr lang="en" sz="3100">
                <a:solidFill>
                  <a:schemeClr val="dk1"/>
                </a:solidFill>
                <a:latin typeface="Helvetica Neue"/>
                <a:ea typeface="Helvetica Neue"/>
                <a:cs typeface="Helvetica Neue"/>
                <a:sym typeface="Helvetica Neue"/>
              </a:rPr>
              <a:t> few-shot prompting methods.</a:t>
            </a:r>
            <a:endParaRPr sz="2200">
              <a:solidFill>
                <a:schemeClr val="dk1"/>
              </a:solidFill>
            </a:endParaRPr>
          </a:p>
        </p:txBody>
      </p:sp>
      <p:sp>
        <p:nvSpPr>
          <p:cNvPr id="1220" name="Google Shape;1220;p55"/>
          <p:cNvSpPr txBox="1"/>
          <p:nvPr/>
        </p:nvSpPr>
        <p:spPr>
          <a:xfrm>
            <a:off x="1297600" y="8227425"/>
            <a:ext cx="10500900" cy="67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See paper for more agents (e.g., CodeAct, ToolLLM)</a:t>
            </a:r>
            <a:endParaRPr sz="3000">
              <a:solidFill>
                <a:schemeClr val="dk1"/>
              </a:solidFill>
            </a:endParaRPr>
          </a:p>
        </p:txBody>
      </p:sp>
      <p:sp>
        <p:nvSpPr>
          <p:cNvPr id="1221" name="Google Shape;1221;p55"/>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pic>
        <p:nvPicPr>
          <p:cNvPr id="1226" name="Google Shape;1226;p56"/>
          <p:cNvPicPr preferRelativeResize="0"/>
          <p:nvPr/>
        </p:nvPicPr>
        <p:blipFill>
          <a:blip r:embed="rId3">
            <a:alphaModFix/>
          </a:blip>
          <a:stretch>
            <a:fillRect/>
          </a:stretch>
        </p:blipFill>
        <p:spPr>
          <a:xfrm>
            <a:off x="2715768" y="2432304"/>
            <a:ext cx="7159753" cy="5548297"/>
          </a:xfrm>
          <a:prstGeom prst="rect">
            <a:avLst/>
          </a:prstGeom>
          <a:noFill/>
          <a:ln>
            <a:noFill/>
          </a:ln>
        </p:spPr>
      </p:pic>
      <p:sp>
        <p:nvSpPr>
          <p:cNvPr id="1227" name="Google Shape;1227;p56"/>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How do Agents perform on AppWorld?</a:t>
            </a:r>
            <a:endParaRPr sz="4500"/>
          </a:p>
        </p:txBody>
      </p:sp>
      <p:sp>
        <p:nvSpPr>
          <p:cNvPr id="1228" name="Google Shape;1228;p56"/>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State-of-the-art LLM agents struggle on AppWorld.</a:t>
            </a:r>
            <a:endParaRPr sz="2200">
              <a:solidFill>
                <a:schemeClr val="dk1"/>
              </a:solidFill>
            </a:endParaRPr>
          </a:p>
        </p:txBody>
      </p:sp>
      <p:sp>
        <p:nvSpPr>
          <p:cNvPr id="1229" name="Google Shape;1229;p56"/>
          <p:cNvSpPr txBox="1"/>
          <p:nvPr/>
        </p:nvSpPr>
        <p:spPr>
          <a:xfrm>
            <a:off x="5005950" y="4589575"/>
            <a:ext cx="1447800" cy="8772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rPr>
              <a:t>GPT-4</a:t>
            </a:r>
            <a:br>
              <a:rPr lang="en" sz="2400">
                <a:solidFill>
                  <a:srgbClr val="000000"/>
                </a:solidFill>
              </a:rPr>
            </a:br>
            <a:r>
              <a:rPr lang="en" sz="2400">
                <a:solidFill>
                  <a:srgbClr val="000000"/>
                </a:solidFill>
              </a:rPr>
              <a:t>Turbo</a:t>
            </a:r>
            <a:endParaRPr sz="2400">
              <a:solidFill>
                <a:srgbClr val="000000"/>
              </a:solidFill>
            </a:endParaRPr>
          </a:p>
        </p:txBody>
      </p:sp>
      <p:sp>
        <p:nvSpPr>
          <p:cNvPr id="1230" name="Google Shape;1230;p56"/>
          <p:cNvSpPr txBox="1"/>
          <p:nvPr/>
        </p:nvSpPr>
        <p:spPr>
          <a:xfrm>
            <a:off x="6477600" y="4970575"/>
            <a:ext cx="1447800" cy="8772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rPr>
              <a:t>LLaMA3</a:t>
            </a:r>
            <a:br>
              <a:rPr lang="en" sz="2400">
                <a:solidFill>
                  <a:srgbClr val="000000"/>
                </a:solidFill>
              </a:rPr>
            </a:br>
            <a:r>
              <a:rPr lang="en" sz="2400">
                <a:solidFill>
                  <a:srgbClr val="000000"/>
                </a:solidFill>
              </a:rPr>
              <a:t>70B</a:t>
            </a:r>
            <a:endParaRPr sz="2400">
              <a:solidFill>
                <a:srgbClr val="000000"/>
              </a:solidFill>
            </a:endParaRPr>
          </a:p>
        </p:txBody>
      </p:sp>
      <p:sp>
        <p:nvSpPr>
          <p:cNvPr id="1231" name="Google Shape;1231;p56"/>
          <p:cNvSpPr txBox="1"/>
          <p:nvPr/>
        </p:nvSpPr>
        <p:spPr>
          <a:xfrm>
            <a:off x="7806300" y="5503975"/>
            <a:ext cx="1867800" cy="8772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rPr>
              <a:t>DeepSeek</a:t>
            </a:r>
            <a:br>
              <a:rPr lang="en" sz="2400">
                <a:solidFill>
                  <a:srgbClr val="000000"/>
                </a:solidFill>
              </a:rPr>
            </a:br>
            <a:r>
              <a:rPr lang="en" sz="2400">
                <a:solidFill>
                  <a:srgbClr val="000000"/>
                </a:solidFill>
              </a:rPr>
              <a:t>Coder</a:t>
            </a:r>
            <a:endParaRPr sz="2400">
              <a:solidFill>
                <a:srgbClr val="000000"/>
              </a:solidFill>
            </a:endParaRPr>
          </a:p>
        </p:txBody>
      </p:sp>
      <p:sp>
        <p:nvSpPr>
          <p:cNvPr id="1232" name="Google Shape;1232;p56"/>
          <p:cNvSpPr/>
          <p:nvPr/>
        </p:nvSpPr>
        <p:spPr>
          <a:xfrm>
            <a:off x="1568200" y="7993825"/>
            <a:ext cx="9717000" cy="1202700"/>
          </a:xfrm>
          <a:prstGeom prst="roundRect">
            <a:avLst>
              <a:gd fmla="val 9127" name="adj"/>
            </a:avLst>
          </a:prstGeom>
          <a:solidFill>
            <a:srgbClr val="D9D2E9"/>
          </a:solidFill>
          <a:ln cap="flat" cmpd="sng" w="19050">
            <a:solidFill>
              <a:srgbClr val="D9D2E9"/>
            </a:solidFill>
            <a:prstDash val="solid"/>
            <a:round/>
            <a:headEnd len="sm" w="sm" type="none"/>
            <a:tailEnd len="sm" w="sm" type="none"/>
          </a:ln>
        </p:spPr>
        <p:txBody>
          <a:bodyPr anchorCtr="0" anchor="ctr" bIns="27075" lIns="27075" spcFirstLastPara="1" rIns="27075" wrap="square" tIns="27075">
            <a:noAutofit/>
          </a:bodyPr>
          <a:lstStyle/>
          <a:p>
            <a:pPr indent="0" lvl="0" marL="0" rtl="0" algn="ctr">
              <a:lnSpc>
                <a:spcPct val="115000"/>
              </a:lnSpc>
              <a:spcBef>
                <a:spcPts val="0"/>
              </a:spcBef>
              <a:spcAft>
                <a:spcPts val="0"/>
              </a:spcAft>
              <a:buClr>
                <a:schemeClr val="dk1"/>
              </a:buClr>
              <a:buSzPts val="1100"/>
              <a:buFont typeface="Arial"/>
              <a:buNone/>
            </a:pPr>
            <a:r>
              <a:rPr lang="en" sz="2900">
                <a:solidFill>
                  <a:schemeClr val="dk1"/>
                </a:solidFill>
              </a:rPr>
              <a:t>For each LM, </a:t>
            </a:r>
            <a:r>
              <a:rPr b="1" lang="en" sz="2900">
                <a:solidFill>
                  <a:schemeClr val="dk1"/>
                </a:solidFill>
              </a:rPr>
              <a:t>max score</a:t>
            </a:r>
            <a:r>
              <a:rPr lang="en" sz="2900">
                <a:solidFill>
                  <a:schemeClr val="dk1"/>
                </a:solidFill>
              </a:rPr>
              <a:t> across </a:t>
            </a:r>
            <a:r>
              <a:rPr b="1" lang="en" sz="2900">
                <a:solidFill>
                  <a:schemeClr val="dk1"/>
                </a:solidFill>
              </a:rPr>
              <a:t>4 few-shot methods</a:t>
            </a:r>
            <a:r>
              <a:rPr lang="en" sz="2900">
                <a:solidFill>
                  <a:schemeClr val="dk1"/>
                </a:solidFill>
              </a:rPr>
              <a:t>: </a:t>
            </a:r>
            <a:br>
              <a:rPr lang="en" sz="2900">
                <a:solidFill>
                  <a:schemeClr val="dk1"/>
                </a:solidFill>
              </a:rPr>
            </a:br>
            <a:r>
              <a:rPr lang="en" sz="3200">
                <a:solidFill>
                  <a:schemeClr val="dk1"/>
                </a:solidFill>
              </a:rPr>
              <a:t>ReAct, PlanExec, FullCodeRefl, IPFunCall</a:t>
            </a:r>
            <a:endParaRPr sz="3200"/>
          </a:p>
        </p:txBody>
      </p:sp>
      <p:sp>
        <p:nvSpPr>
          <p:cNvPr id="1233" name="Google Shape;1233;p56"/>
          <p:cNvSpPr txBox="1"/>
          <p:nvPr/>
        </p:nvSpPr>
        <p:spPr>
          <a:xfrm>
            <a:off x="3667650" y="4208575"/>
            <a:ext cx="1490700" cy="6126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rPr>
              <a:t>GPT-4o</a:t>
            </a:r>
            <a:endParaRPr sz="2400">
              <a:solidFill>
                <a:srgbClr val="000000"/>
              </a:solidFill>
            </a:endParaRPr>
          </a:p>
        </p:txBody>
      </p:sp>
      <p:sp>
        <p:nvSpPr>
          <p:cNvPr id="1234" name="Google Shape;1234;p56"/>
          <p:cNvSpPr/>
          <p:nvPr/>
        </p:nvSpPr>
        <p:spPr>
          <a:xfrm rot="-5400000">
            <a:off x="458650" y="4938325"/>
            <a:ext cx="3353400" cy="829500"/>
          </a:xfrm>
          <a:prstGeom prst="roundRect">
            <a:avLst>
              <a:gd fmla="val 15048" name="adj"/>
            </a:avLst>
          </a:prstGeom>
          <a:solidFill>
            <a:srgbClr val="EFEFEF"/>
          </a:solidFill>
          <a:ln cap="flat" cmpd="sng" w="28575">
            <a:solidFill>
              <a:srgbClr val="F3F3F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Test </a:t>
            </a:r>
            <a:r>
              <a:rPr b="1" lang="en" sz="3100">
                <a:solidFill>
                  <a:schemeClr val="dk1"/>
                </a:solidFill>
                <a:latin typeface="Helvetica Neue"/>
                <a:ea typeface="Helvetica Neue"/>
                <a:cs typeface="Helvetica Neue"/>
                <a:sym typeface="Helvetica Neue"/>
              </a:rPr>
              <a:t>Normal</a:t>
            </a:r>
            <a:endParaRPr b="1" sz="2200">
              <a:solidFill>
                <a:schemeClr val="dk1"/>
              </a:solidFill>
            </a:endParaRPr>
          </a:p>
        </p:txBody>
      </p:sp>
      <p:sp>
        <p:nvSpPr>
          <p:cNvPr id="1235" name="Google Shape;1235;p56"/>
          <p:cNvSpPr/>
          <p:nvPr/>
        </p:nvSpPr>
        <p:spPr>
          <a:xfrm>
            <a:off x="4455250" y="5653550"/>
            <a:ext cx="599100" cy="1858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6" name="Google Shape;1236;p56"/>
          <p:cNvSpPr/>
          <p:nvPr/>
        </p:nvSpPr>
        <p:spPr>
          <a:xfrm>
            <a:off x="5879592" y="5653550"/>
            <a:ext cx="599100" cy="1858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7" name="Google Shape;1237;p56"/>
          <p:cNvSpPr/>
          <p:nvPr/>
        </p:nvSpPr>
        <p:spPr>
          <a:xfrm>
            <a:off x="7306056" y="5914725"/>
            <a:ext cx="599100" cy="1597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8" name="Google Shape;1238;p56"/>
          <p:cNvSpPr/>
          <p:nvPr/>
        </p:nvSpPr>
        <p:spPr>
          <a:xfrm>
            <a:off x="8732520" y="6682725"/>
            <a:ext cx="599100" cy="82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9" name="Google Shape;1239;p56"/>
          <p:cNvSpPr/>
          <p:nvPr/>
        </p:nvSpPr>
        <p:spPr>
          <a:xfrm rot="-1090">
            <a:off x="3695511" y="4712230"/>
            <a:ext cx="946500" cy="6861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0" name="Google Shape;1240;p56"/>
          <p:cNvSpPr/>
          <p:nvPr/>
        </p:nvSpPr>
        <p:spPr>
          <a:xfrm>
            <a:off x="5398975" y="2843318"/>
            <a:ext cx="2295000" cy="612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241" name="Google Shape;1241;p56"/>
          <p:cNvGrpSpPr/>
          <p:nvPr/>
        </p:nvGrpSpPr>
        <p:grpSpPr>
          <a:xfrm>
            <a:off x="7250950" y="2573075"/>
            <a:ext cx="5458400" cy="1124725"/>
            <a:chOff x="8470150" y="2649275"/>
            <a:chExt cx="5458400" cy="1124725"/>
          </a:xfrm>
        </p:grpSpPr>
        <p:pic>
          <p:nvPicPr>
            <p:cNvPr id="1242" name="Google Shape;1242;p56"/>
            <p:cNvPicPr preferRelativeResize="0"/>
            <p:nvPr/>
          </p:nvPicPr>
          <p:blipFill>
            <a:blip r:embed="rId4">
              <a:alphaModFix/>
            </a:blip>
            <a:stretch>
              <a:fillRect/>
            </a:stretch>
          </p:blipFill>
          <p:spPr>
            <a:xfrm>
              <a:off x="8470150" y="2649275"/>
              <a:ext cx="1124725" cy="1124725"/>
            </a:xfrm>
            <a:prstGeom prst="rect">
              <a:avLst/>
            </a:prstGeom>
            <a:noFill/>
            <a:ln>
              <a:noFill/>
            </a:ln>
          </p:spPr>
        </p:pic>
        <p:sp>
          <p:nvSpPr>
            <p:cNvPr id="1243" name="Google Shape;1243;p56"/>
            <p:cNvSpPr txBox="1"/>
            <p:nvPr/>
          </p:nvSpPr>
          <p:spPr>
            <a:xfrm>
              <a:off x="9493050" y="2859025"/>
              <a:ext cx="4435500" cy="612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000000"/>
                  </a:solidFill>
                </a:rPr>
                <a:t>Task Goal Completion %</a:t>
              </a:r>
              <a:endParaRPr sz="2600">
                <a:solidFill>
                  <a:srgbClr val="000000"/>
                </a:solidFill>
              </a:endParaRPr>
            </a:p>
          </p:txBody>
        </p:sp>
      </p:grpSp>
      <p:sp>
        <p:nvSpPr>
          <p:cNvPr id="1244" name="Google Shape;1244;p56"/>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pic>
        <p:nvPicPr>
          <p:cNvPr id="1249" name="Google Shape;1249;p57"/>
          <p:cNvPicPr preferRelativeResize="0"/>
          <p:nvPr/>
        </p:nvPicPr>
        <p:blipFill>
          <a:blip r:embed="rId3">
            <a:alphaModFix/>
          </a:blip>
          <a:stretch>
            <a:fillRect/>
          </a:stretch>
        </p:blipFill>
        <p:spPr>
          <a:xfrm>
            <a:off x="2715768" y="2432304"/>
            <a:ext cx="7159753" cy="5548297"/>
          </a:xfrm>
          <a:prstGeom prst="rect">
            <a:avLst/>
          </a:prstGeom>
          <a:noFill/>
          <a:ln>
            <a:noFill/>
          </a:ln>
        </p:spPr>
      </p:pic>
      <p:sp>
        <p:nvSpPr>
          <p:cNvPr id="1250" name="Google Shape;1250;p57"/>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How do Agents perform on AppWorld?</a:t>
            </a:r>
            <a:endParaRPr sz="4500"/>
          </a:p>
        </p:txBody>
      </p:sp>
      <p:sp>
        <p:nvSpPr>
          <p:cNvPr id="1251" name="Google Shape;1251;p57"/>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State-of-the-art LLM agents struggle on AppWorld.</a:t>
            </a:r>
            <a:endParaRPr sz="2200">
              <a:solidFill>
                <a:schemeClr val="dk1"/>
              </a:solidFill>
            </a:endParaRPr>
          </a:p>
        </p:txBody>
      </p:sp>
      <p:sp>
        <p:nvSpPr>
          <p:cNvPr id="1252" name="Google Shape;1252;p57"/>
          <p:cNvSpPr/>
          <p:nvPr/>
        </p:nvSpPr>
        <p:spPr>
          <a:xfrm>
            <a:off x="1568200" y="7993825"/>
            <a:ext cx="9717000" cy="1202700"/>
          </a:xfrm>
          <a:prstGeom prst="roundRect">
            <a:avLst>
              <a:gd fmla="val 9127" name="adj"/>
            </a:avLst>
          </a:prstGeom>
          <a:solidFill>
            <a:srgbClr val="D9D2E9"/>
          </a:solidFill>
          <a:ln cap="flat" cmpd="sng" w="19050">
            <a:solidFill>
              <a:srgbClr val="D9D2E9"/>
            </a:solidFill>
            <a:prstDash val="solid"/>
            <a:round/>
            <a:headEnd len="sm" w="sm" type="none"/>
            <a:tailEnd len="sm" w="sm" type="none"/>
          </a:ln>
        </p:spPr>
        <p:txBody>
          <a:bodyPr anchorCtr="0" anchor="ctr" bIns="27075" lIns="27075" spcFirstLastPara="1" rIns="27075" wrap="square" tIns="27075">
            <a:noAutofit/>
          </a:bodyPr>
          <a:lstStyle/>
          <a:p>
            <a:pPr indent="0" lvl="0" marL="0" rtl="0" algn="ctr">
              <a:lnSpc>
                <a:spcPct val="115000"/>
              </a:lnSpc>
              <a:spcBef>
                <a:spcPts val="0"/>
              </a:spcBef>
              <a:spcAft>
                <a:spcPts val="0"/>
              </a:spcAft>
              <a:buClr>
                <a:schemeClr val="dk1"/>
              </a:buClr>
              <a:buSzPts val="1100"/>
              <a:buFont typeface="Arial"/>
              <a:buNone/>
            </a:pPr>
            <a:r>
              <a:rPr lang="en" sz="2900">
                <a:solidFill>
                  <a:schemeClr val="dk1"/>
                </a:solidFill>
              </a:rPr>
              <a:t>For each LM, </a:t>
            </a:r>
            <a:r>
              <a:rPr b="1" lang="en" sz="2900">
                <a:solidFill>
                  <a:schemeClr val="dk1"/>
                </a:solidFill>
              </a:rPr>
              <a:t>max score</a:t>
            </a:r>
            <a:r>
              <a:rPr lang="en" sz="2900">
                <a:solidFill>
                  <a:schemeClr val="dk1"/>
                </a:solidFill>
              </a:rPr>
              <a:t> across </a:t>
            </a:r>
            <a:r>
              <a:rPr b="1" lang="en" sz="2900">
                <a:solidFill>
                  <a:schemeClr val="dk1"/>
                </a:solidFill>
              </a:rPr>
              <a:t>4 few-shot methods</a:t>
            </a:r>
            <a:r>
              <a:rPr lang="en" sz="2900">
                <a:solidFill>
                  <a:schemeClr val="dk1"/>
                </a:solidFill>
              </a:rPr>
              <a:t>: </a:t>
            </a:r>
            <a:br>
              <a:rPr lang="en" sz="2900">
                <a:solidFill>
                  <a:schemeClr val="dk1"/>
                </a:solidFill>
              </a:rPr>
            </a:br>
            <a:r>
              <a:rPr lang="en" sz="3200">
                <a:solidFill>
                  <a:schemeClr val="dk1"/>
                </a:solidFill>
              </a:rPr>
              <a:t>ReAct, PlanExec, FullCodeRefl, IPFunCall</a:t>
            </a:r>
            <a:endParaRPr sz="3200"/>
          </a:p>
        </p:txBody>
      </p:sp>
      <p:sp>
        <p:nvSpPr>
          <p:cNvPr id="1253" name="Google Shape;1253;p57"/>
          <p:cNvSpPr/>
          <p:nvPr/>
        </p:nvSpPr>
        <p:spPr>
          <a:xfrm rot="-5400000">
            <a:off x="458650" y="4938325"/>
            <a:ext cx="3353400" cy="829500"/>
          </a:xfrm>
          <a:prstGeom prst="roundRect">
            <a:avLst>
              <a:gd fmla="val 15048" name="adj"/>
            </a:avLst>
          </a:prstGeom>
          <a:solidFill>
            <a:srgbClr val="EFEFEF"/>
          </a:solidFill>
          <a:ln cap="flat" cmpd="sng" w="28575">
            <a:solidFill>
              <a:srgbClr val="F3F3F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Test </a:t>
            </a:r>
            <a:r>
              <a:rPr b="1" lang="en" sz="3100">
                <a:solidFill>
                  <a:schemeClr val="dk1"/>
                </a:solidFill>
                <a:latin typeface="Helvetica Neue"/>
                <a:ea typeface="Helvetica Neue"/>
                <a:cs typeface="Helvetica Neue"/>
                <a:sym typeface="Helvetica Neue"/>
              </a:rPr>
              <a:t>Normal</a:t>
            </a:r>
            <a:endParaRPr b="1" sz="2200">
              <a:solidFill>
                <a:schemeClr val="dk1"/>
              </a:solidFill>
            </a:endParaRPr>
          </a:p>
        </p:txBody>
      </p:sp>
      <p:sp>
        <p:nvSpPr>
          <p:cNvPr id="1254" name="Google Shape;1254;p57"/>
          <p:cNvSpPr txBox="1"/>
          <p:nvPr/>
        </p:nvSpPr>
        <p:spPr>
          <a:xfrm>
            <a:off x="5005950" y="4589575"/>
            <a:ext cx="1447800" cy="8772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rPr>
              <a:t>GPT-4</a:t>
            </a:r>
            <a:br>
              <a:rPr lang="en" sz="2400">
                <a:solidFill>
                  <a:srgbClr val="000000"/>
                </a:solidFill>
              </a:rPr>
            </a:br>
            <a:r>
              <a:rPr lang="en" sz="2400">
                <a:solidFill>
                  <a:srgbClr val="000000"/>
                </a:solidFill>
              </a:rPr>
              <a:t>Turbo</a:t>
            </a:r>
            <a:endParaRPr sz="2400">
              <a:solidFill>
                <a:srgbClr val="000000"/>
              </a:solidFill>
            </a:endParaRPr>
          </a:p>
        </p:txBody>
      </p:sp>
      <p:sp>
        <p:nvSpPr>
          <p:cNvPr id="1255" name="Google Shape;1255;p57"/>
          <p:cNvSpPr txBox="1"/>
          <p:nvPr/>
        </p:nvSpPr>
        <p:spPr>
          <a:xfrm>
            <a:off x="6477600" y="4970575"/>
            <a:ext cx="1447800" cy="8772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rPr>
              <a:t>LLaMA3</a:t>
            </a:r>
            <a:br>
              <a:rPr lang="en" sz="2400">
                <a:solidFill>
                  <a:srgbClr val="000000"/>
                </a:solidFill>
              </a:rPr>
            </a:br>
            <a:r>
              <a:rPr lang="en" sz="2400">
                <a:solidFill>
                  <a:srgbClr val="000000"/>
                </a:solidFill>
              </a:rPr>
              <a:t>70B</a:t>
            </a:r>
            <a:endParaRPr sz="2400">
              <a:solidFill>
                <a:srgbClr val="000000"/>
              </a:solidFill>
            </a:endParaRPr>
          </a:p>
        </p:txBody>
      </p:sp>
      <p:sp>
        <p:nvSpPr>
          <p:cNvPr id="1256" name="Google Shape;1256;p57"/>
          <p:cNvSpPr txBox="1"/>
          <p:nvPr/>
        </p:nvSpPr>
        <p:spPr>
          <a:xfrm>
            <a:off x="7806300" y="5503975"/>
            <a:ext cx="1867800" cy="8772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rPr>
              <a:t>DeepSeek</a:t>
            </a:r>
            <a:br>
              <a:rPr lang="en" sz="2400">
                <a:solidFill>
                  <a:srgbClr val="000000"/>
                </a:solidFill>
              </a:rPr>
            </a:br>
            <a:r>
              <a:rPr lang="en" sz="2400">
                <a:solidFill>
                  <a:srgbClr val="000000"/>
                </a:solidFill>
              </a:rPr>
              <a:t>Coder</a:t>
            </a:r>
            <a:endParaRPr sz="2400">
              <a:solidFill>
                <a:srgbClr val="000000"/>
              </a:solidFill>
            </a:endParaRPr>
          </a:p>
        </p:txBody>
      </p:sp>
      <p:sp>
        <p:nvSpPr>
          <p:cNvPr id="1257" name="Google Shape;1257;p57"/>
          <p:cNvSpPr txBox="1"/>
          <p:nvPr/>
        </p:nvSpPr>
        <p:spPr>
          <a:xfrm>
            <a:off x="3667650" y="4208575"/>
            <a:ext cx="1490700" cy="6126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rPr>
              <a:t>GPT-4o</a:t>
            </a:r>
            <a:endParaRPr sz="2400">
              <a:solidFill>
                <a:srgbClr val="000000"/>
              </a:solidFill>
            </a:endParaRPr>
          </a:p>
        </p:txBody>
      </p:sp>
      <p:sp>
        <p:nvSpPr>
          <p:cNvPr id="1258" name="Google Shape;1258;p57"/>
          <p:cNvSpPr/>
          <p:nvPr/>
        </p:nvSpPr>
        <p:spPr>
          <a:xfrm>
            <a:off x="5398975" y="2843318"/>
            <a:ext cx="2295000" cy="612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259" name="Google Shape;1259;p57"/>
          <p:cNvGrpSpPr/>
          <p:nvPr/>
        </p:nvGrpSpPr>
        <p:grpSpPr>
          <a:xfrm>
            <a:off x="7250950" y="2573075"/>
            <a:ext cx="5458400" cy="1731925"/>
            <a:chOff x="8470150" y="2649275"/>
            <a:chExt cx="5458400" cy="1731925"/>
          </a:xfrm>
        </p:grpSpPr>
        <p:pic>
          <p:nvPicPr>
            <p:cNvPr id="1260" name="Google Shape;1260;p57"/>
            <p:cNvPicPr preferRelativeResize="0"/>
            <p:nvPr/>
          </p:nvPicPr>
          <p:blipFill>
            <a:blip r:embed="rId4">
              <a:alphaModFix/>
            </a:blip>
            <a:stretch>
              <a:fillRect/>
            </a:stretch>
          </p:blipFill>
          <p:spPr>
            <a:xfrm>
              <a:off x="8470150" y="2649275"/>
              <a:ext cx="1124725" cy="1124725"/>
            </a:xfrm>
            <a:prstGeom prst="rect">
              <a:avLst/>
            </a:prstGeom>
            <a:noFill/>
            <a:ln>
              <a:noFill/>
            </a:ln>
          </p:spPr>
        </p:pic>
        <p:pic>
          <p:nvPicPr>
            <p:cNvPr id="1261" name="Google Shape;1261;p57"/>
            <p:cNvPicPr preferRelativeResize="0"/>
            <p:nvPr/>
          </p:nvPicPr>
          <p:blipFill>
            <a:blip r:embed="rId5">
              <a:alphaModFix/>
            </a:blip>
            <a:stretch>
              <a:fillRect/>
            </a:stretch>
          </p:blipFill>
          <p:spPr>
            <a:xfrm>
              <a:off x="8486522" y="3256475"/>
              <a:ext cx="1124725" cy="1124725"/>
            </a:xfrm>
            <a:prstGeom prst="rect">
              <a:avLst/>
            </a:prstGeom>
            <a:noFill/>
            <a:ln>
              <a:noFill/>
            </a:ln>
          </p:spPr>
        </p:pic>
        <p:sp>
          <p:nvSpPr>
            <p:cNvPr id="1262" name="Google Shape;1262;p57"/>
            <p:cNvSpPr txBox="1"/>
            <p:nvPr/>
          </p:nvSpPr>
          <p:spPr>
            <a:xfrm>
              <a:off x="9493050" y="2859025"/>
              <a:ext cx="4435500" cy="612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000000"/>
                  </a:solidFill>
                </a:rPr>
                <a:t>Task Goal Completion %</a:t>
              </a:r>
              <a:endParaRPr sz="2600">
                <a:solidFill>
                  <a:srgbClr val="000000"/>
                </a:solidFill>
              </a:endParaRPr>
            </a:p>
          </p:txBody>
        </p:sp>
        <p:sp>
          <p:nvSpPr>
            <p:cNvPr id="1263" name="Google Shape;1263;p57"/>
            <p:cNvSpPr txBox="1"/>
            <p:nvPr/>
          </p:nvSpPr>
          <p:spPr>
            <a:xfrm>
              <a:off x="9493050" y="3522775"/>
              <a:ext cx="4435500" cy="612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000000"/>
                  </a:solidFill>
                </a:rPr>
                <a:t>Scenario Goal Completion %</a:t>
              </a:r>
              <a:endParaRPr sz="2600">
                <a:solidFill>
                  <a:srgbClr val="000000"/>
                </a:solidFill>
              </a:endParaRPr>
            </a:p>
          </p:txBody>
        </p:sp>
      </p:grpSp>
      <p:sp>
        <p:nvSpPr>
          <p:cNvPr id="1264" name="Google Shape;1264;p57"/>
          <p:cNvSpPr/>
          <p:nvPr/>
        </p:nvSpPr>
        <p:spPr>
          <a:xfrm rot="-1090">
            <a:off x="4228911" y="5474230"/>
            <a:ext cx="946500" cy="6861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5" name="Google Shape;1265;p57"/>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sp>
        <p:nvSpPr>
          <p:cNvPr id="1270" name="Google Shape;1270;p58"/>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How do Agents perform on AppWorld?</a:t>
            </a:r>
            <a:endParaRPr sz="4500"/>
          </a:p>
        </p:txBody>
      </p:sp>
      <p:sp>
        <p:nvSpPr>
          <p:cNvPr id="1271" name="Google Shape;1271;p58"/>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State-of-the-art</a:t>
            </a:r>
            <a:r>
              <a:rPr lang="en" sz="3100">
                <a:solidFill>
                  <a:schemeClr val="dk1"/>
                </a:solidFill>
                <a:latin typeface="Helvetica Neue"/>
                <a:ea typeface="Helvetica Neue"/>
                <a:cs typeface="Helvetica Neue"/>
                <a:sym typeface="Helvetica Neue"/>
              </a:rPr>
              <a:t> </a:t>
            </a:r>
            <a:r>
              <a:rPr lang="en" sz="3100">
                <a:solidFill>
                  <a:schemeClr val="dk1"/>
                </a:solidFill>
                <a:latin typeface="Helvetica Neue"/>
                <a:ea typeface="Helvetica Neue"/>
                <a:cs typeface="Helvetica Neue"/>
                <a:sym typeface="Helvetica Neue"/>
              </a:rPr>
              <a:t>LLM agents struggle on AppWorld.</a:t>
            </a:r>
            <a:endParaRPr sz="2200">
              <a:solidFill>
                <a:schemeClr val="dk1"/>
              </a:solidFill>
            </a:endParaRPr>
          </a:p>
        </p:txBody>
      </p:sp>
      <p:pic>
        <p:nvPicPr>
          <p:cNvPr id="1272" name="Google Shape;1272;p58"/>
          <p:cNvPicPr preferRelativeResize="0"/>
          <p:nvPr/>
        </p:nvPicPr>
        <p:blipFill>
          <a:blip r:embed="rId3">
            <a:alphaModFix/>
          </a:blip>
          <a:stretch>
            <a:fillRect/>
          </a:stretch>
        </p:blipFill>
        <p:spPr>
          <a:xfrm>
            <a:off x="2712076" y="2431226"/>
            <a:ext cx="7161976" cy="5546650"/>
          </a:xfrm>
          <a:prstGeom prst="rect">
            <a:avLst/>
          </a:prstGeom>
          <a:noFill/>
          <a:ln>
            <a:noFill/>
          </a:ln>
        </p:spPr>
      </p:pic>
      <p:sp>
        <p:nvSpPr>
          <p:cNvPr id="1273" name="Google Shape;1273;p58"/>
          <p:cNvSpPr txBox="1"/>
          <p:nvPr/>
        </p:nvSpPr>
        <p:spPr>
          <a:xfrm>
            <a:off x="5158350" y="5351575"/>
            <a:ext cx="1447800" cy="8772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000000"/>
                </a:solidFill>
              </a:rPr>
              <a:t>GPT-4</a:t>
            </a:r>
            <a:br>
              <a:rPr lang="en" sz="2600">
                <a:solidFill>
                  <a:srgbClr val="000000"/>
                </a:solidFill>
              </a:rPr>
            </a:br>
            <a:r>
              <a:rPr lang="en" sz="2600">
                <a:solidFill>
                  <a:srgbClr val="000000"/>
                </a:solidFill>
              </a:rPr>
              <a:t>Turbo</a:t>
            </a:r>
            <a:endParaRPr sz="2600">
              <a:solidFill>
                <a:srgbClr val="000000"/>
              </a:solidFill>
            </a:endParaRPr>
          </a:p>
        </p:txBody>
      </p:sp>
      <p:sp>
        <p:nvSpPr>
          <p:cNvPr id="1274" name="Google Shape;1274;p58"/>
          <p:cNvSpPr txBox="1"/>
          <p:nvPr/>
        </p:nvSpPr>
        <p:spPr>
          <a:xfrm>
            <a:off x="6630000" y="5656375"/>
            <a:ext cx="1447800" cy="8772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000000"/>
                </a:solidFill>
              </a:rPr>
              <a:t>LLaMA3</a:t>
            </a:r>
            <a:br>
              <a:rPr lang="en" sz="2600">
                <a:solidFill>
                  <a:srgbClr val="000000"/>
                </a:solidFill>
              </a:rPr>
            </a:br>
            <a:r>
              <a:rPr lang="en" sz="2600">
                <a:solidFill>
                  <a:srgbClr val="000000"/>
                </a:solidFill>
              </a:rPr>
              <a:t>70B</a:t>
            </a:r>
            <a:endParaRPr sz="2600">
              <a:solidFill>
                <a:srgbClr val="000000"/>
              </a:solidFill>
            </a:endParaRPr>
          </a:p>
        </p:txBody>
      </p:sp>
      <p:sp>
        <p:nvSpPr>
          <p:cNvPr id="1275" name="Google Shape;1275;p58"/>
          <p:cNvSpPr txBox="1"/>
          <p:nvPr/>
        </p:nvSpPr>
        <p:spPr>
          <a:xfrm>
            <a:off x="8034900" y="5656375"/>
            <a:ext cx="1867800" cy="8772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000000"/>
                </a:solidFill>
              </a:rPr>
              <a:t>DeepSeek</a:t>
            </a:r>
            <a:br>
              <a:rPr lang="en" sz="2600">
                <a:solidFill>
                  <a:srgbClr val="000000"/>
                </a:solidFill>
              </a:rPr>
            </a:br>
            <a:r>
              <a:rPr lang="en" sz="2600">
                <a:solidFill>
                  <a:srgbClr val="000000"/>
                </a:solidFill>
              </a:rPr>
              <a:t>Coder</a:t>
            </a:r>
            <a:endParaRPr sz="2600">
              <a:solidFill>
                <a:srgbClr val="000000"/>
              </a:solidFill>
            </a:endParaRPr>
          </a:p>
        </p:txBody>
      </p:sp>
      <p:sp>
        <p:nvSpPr>
          <p:cNvPr id="1276" name="Google Shape;1276;p58"/>
          <p:cNvSpPr/>
          <p:nvPr/>
        </p:nvSpPr>
        <p:spPr>
          <a:xfrm>
            <a:off x="1568200" y="7993825"/>
            <a:ext cx="9717000" cy="1202700"/>
          </a:xfrm>
          <a:prstGeom prst="roundRect">
            <a:avLst>
              <a:gd fmla="val 9127" name="adj"/>
            </a:avLst>
          </a:prstGeom>
          <a:solidFill>
            <a:srgbClr val="D9D2E9"/>
          </a:solidFill>
          <a:ln cap="flat" cmpd="sng" w="19050">
            <a:solidFill>
              <a:srgbClr val="D9D2E9"/>
            </a:solidFill>
            <a:prstDash val="solid"/>
            <a:round/>
            <a:headEnd len="sm" w="sm" type="none"/>
            <a:tailEnd len="sm" w="sm" type="none"/>
          </a:ln>
        </p:spPr>
        <p:txBody>
          <a:bodyPr anchorCtr="0" anchor="ctr" bIns="27075" lIns="27075" spcFirstLastPara="1" rIns="27075" wrap="square" tIns="27075">
            <a:noAutofit/>
          </a:bodyPr>
          <a:lstStyle/>
          <a:p>
            <a:pPr indent="0" lvl="0" marL="0" rtl="0" algn="ctr">
              <a:lnSpc>
                <a:spcPct val="115000"/>
              </a:lnSpc>
              <a:spcBef>
                <a:spcPts val="0"/>
              </a:spcBef>
              <a:spcAft>
                <a:spcPts val="0"/>
              </a:spcAft>
              <a:buClr>
                <a:schemeClr val="dk1"/>
              </a:buClr>
              <a:buSzPts val="1100"/>
              <a:buFont typeface="Arial"/>
              <a:buNone/>
            </a:pPr>
            <a:r>
              <a:rPr lang="en" sz="2900">
                <a:solidFill>
                  <a:schemeClr val="dk1"/>
                </a:solidFill>
              </a:rPr>
              <a:t>For each LM, </a:t>
            </a:r>
            <a:r>
              <a:rPr b="1" lang="en" sz="2900">
                <a:solidFill>
                  <a:schemeClr val="dk1"/>
                </a:solidFill>
              </a:rPr>
              <a:t>max score</a:t>
            </a:r>
            <a:r>
              <a:rPr lang="en" sz="2900">
                <a:solidFill>
                  <a:schemeClr val="dk1"/>
                </a:solidFill>
              </a:rPr>
              <a:t> across </a:t>
            </a:r>
            <a:r>
              <a:rPr b="1" lang="en" sz="2900">
                <a:solidFill>
                  <a:schemeClr val="dk1"/>
                </a:solidFill>
              </a:rPr>
              <a:t>4 few-shot methods</a:t>
            </a:r>
            <a:r>
              <a:rPr lang="en" sz="2900">
                <a:solidFill>
                  <a:schemeClr val="dk1"/>
                </a:solidFill>
              </a:rPr>
              <a:t>: </a:t>
            </a:r>
            <a:br>
              <a:rPr lang="en" sz="2900">
                <a:solidFill>
                  <a:schemeClr val="dk1"/>
                </a:solidFill>
              </a:rPr>
            </a:br>
            <a:r>
              <a:rPr lang="en" sz="3200">
                <a:solidFill>
                  <a:schemeClr val="dk1"/>
                </a:solidFill>
              </a:rPr>
              <a:t>ReAct, PlanExec, FullCodeRefl, IPFunCall</a:t>
            </a:r>
            <a:endParaRPr sz="3200"/>
          </a:p>
        </p:txBody>
      </p:sp>
      <p:sp>
        <p:nvSpPr>
          <p:cNvPr id="1277" name="Google Shape;1277;p58"/>
          <p:cNvSpPr txBox="1"/>
          <p:nvPr/>
        </p:nvSpPr>
        <p:spPr>
          <a:xfrm>
            <a:off x="3667650" y="5046775"/>
            <a:ext cx="1490700" cy="6126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rgbClr val="000000"/>
                </a:solidFill>
              </a:rPr>
              <a:t>GPT-4o</a:t>
            </a:r>
            <a:endParaRPr sz="2600">
              <a:solidFill>
                <a:srgbClr val="000000"/>
              </a:solidFill>
            </a:endParaRPr>
          </a:p>
        </p:txBody>
      </p:sp>
      <p:sp>
        <p:nvSpPr>
          <p:cNvPr id="1278" name="Google Shape;1278;p58"/>
          <p:cNvSpPr/>
          <p:nvPr/>
        </p:nvSpPr>
        <p:spPr>
          <a:xfrm rot="-5400000">
            <a:off x="458650" y="4938325"/>
            <a:ext cx="3353400" cy="829500"/>
          </a:xfrm>
          <a:prstGeom prst="roundRect">
            <a:avLst>
              <a:gd fmla="val 15048" name="adj"/>
            </a:avLst>
          </a:prstGeom>
          <a:solidFill>
            <a:srgbClr val="EFEFEF"/>
          </a:solidFill>
          <a:ln cap="flat" cmpd="sng" w="28575">
            <a:solidFill>
              <a:srgbClr val="F3F3F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Test </a:t>
            </a:r>
            <a:r>
              <a:rPr b="1" lang="en" sz="3100">
                <a:solidFill>
                  <a:schemeClr val="dk1"/>
                </a:solidFill>
                <a:latin typeface="Helvetica Neue"/>
                <a:ea typeface="Helvetica Neue"/>
                <a:cs typeface="Helvetica Neue"/>
                <a:sym typeface="Helvetica Neue"/>
              </a:rPr>
              <a:t>Challenge</a:t>
            </a:r>
            <a:endParaRPr b="1" sz="2200">
              <a:solidFill>
                <a:schemeClr val="dk1"/>
              </a:solidFill>
            </a:endParaRPr>
          </a:p>
        </p:txBody>
      </p:sp>
      <p:sp>
        <p:nvSpPr>
          <p:cNvPr id="1279" name="Google Shape;1279;p58"/>
          <p:cNvSpPr/>
          <p:nvPr/>
        </p:nvSpPr>
        <p:spPr>
          <a:xfrm>
            <a:off x="5234550" y="2843325"/>
            <a:ext cx="2535600" cy="612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280" name="Google Shape;1280;p58"/>
          <p:cNvGrpSpPr/>
          <p:nvPr/>
        </p:nvGrpSpPr>
        <p:grpSpPr>
          <a:xfrm>
            <a:off x="7250950" y="2573075"/>
            <a:ext cx="5458400" cy="1731925"/>
            <a:chOff x="8470150" y="2649275"/>
            <a:chExt cx="5458400" cy="1731925"/>
          </a:xfrm>
        </p:grpSpPr>
        <p:pic>
          <p:nvPicPr>
            <p:cNvPr id="1281" name="Google Shape;1281;p58"/>
            <p:cNvPicPr preferRelativeResize="0"/>
            <p:nvPr/>
          </p:nvPicPr>
          <p:blipFill>
            <a:blip r:embed="rId4">
              <a:alphaModFix/>
            </a:blip>
            <a:stretch>
              <a:fillRect/>
            </a:stretch>
          </p:blipFill>
          <p:spPr>
            <a:xfrm>
              <a:off x="8470150" y="2649275"/>
              <a:ext cx="1124725" cy="1124725"/>
            </a:xfrm>
            <a:prstGeom prst="rect">
              <a:avLst/>
            </a:prstGeom>
            <a:noFill/>
            <a:ln>
              <a:noFill/>
            </a:ln>
          </p:spPr>
        </p:pic>
        <p:pic>
          <p:nvPicPr>
            <p:cNvPr id="1282" name="Google Shape;1282;p58"/>
            <p:cNvPicPr preferRelativeResize="0"/>
            <p:nvPr/>
          </p:nvPicPr>
          <p:blipFill>
            <a:blip r:embed="rId5">
              <a:alphaModFix/>
            </a:blip>
            <a:stretch>
              <a:fillRect/>
            </a:stretch>
          </p:blipFill>
          <p:spPr>
            <a:xfrm>
              <a:off x="8486522" y="3256475"/>
              <a:ext cx="1124725" cy="1124725"/>
            </a:xfrm>
            <a:prstGeom prst="rect">
              <a:avLst/>
            </a:prstGeom>
            <a:noFill/>
            <a:ln>
              <a:noFill/>
            </a:ln>
          </p:spPr>
        </p:pic>
        <p:sp>
          <p:nvSpPr>
            <p:cNvPr id="1283" name="Google Shape;1283;p58"/>
            <p:cNvSpPr txBox="1"/>
            <p:nvPr/>
          </p:nvSpPr>
          <p:spPr>
            <a:xfrm>
              <a:off x="9493050" y="2859025"/>
              <a:ext cx="4435500" cy="612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000000"/>
                  </a:solidFill>
                </a:rPr>
                <a:t>Task Goal Completion %</a:t>
              </a:r>
              <a:endParaRPr sz="2600">
                <a:solidFill>
                  <a:srgbClr val="000000"/>
                </a:solidFill>
              </a:endParaRPr>
            </a:p>
          </p:txBody>
        </p:sp>
        <p:sp>
          <p:nvSpPr>
            <p:cNvPr id="1284" name="Google Shape;1284;p58"/>
            <p:cNvSpPr txBox="1"/>
            <p:nvPr/>
          </p:nvSpPr>
          <p:spPr>
            <a:xfrm>
              <a:off x="9493050" y="3522775"/>
              <a:ext cx="4435500" cy="612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000000"/>
                  </a:solidFill>
                </a:rPr>
                <a:t>Scenario Goal Completion %</a:t>
              </a:r>
              <a:endParaRPr sz="2600">
                <a:solidFill>
                  <a:srgbClr val="000000"/>
                </a:solidFill>
              </a:endParaRPr>
            </a:p>
          </p:txBody>
        </p:sp>
      </p:grpSp>
      <p:sp>
        <p:nvSpPr>
          <p:cNvPr id="1285" name="Google Shape;1285;p58"/>
          <p:cNvSpPr/>
          <p:nvPr/>
        </p:nvSpPr>
        <p:spPr>
          <a:xfrm rot="-1090">
            <a:off x="4228911" y="6388630"/>
            <a:ext cx="946500" cy="6861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6" name="Google Shape;1286;p58"/>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59"/>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How do Agents perform on AppWorld?</a:t>
            </a:r>
            <a:endParaRPr sz="4500"/>
          </a:p>
        </p:txBody>
      </p:sp>
      <p:sp>
        <p:nvSpPr>
          <p:cNvPr id="1292" name="Google Shape;1292;p59"/>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Agent scores drop drastically as task difficulty increases.</a:t>
            </a:r>
            <a:endParaRPr sz="2200">
              <a:solidFill>
                <a:schemeClr val="dk1"/>
              </a:solidFill>
            </a:endParaRPr>
          </a:p>
        </p:txBody>
      </p:sp>
      <p:pic>
        <p:nvPicPr>
          <p:cNvPr id="1293" name="Google Shape;1293;p59"/>
          <p:cNvPicPr preferRelativeResize="0"/>
          <p:nvPr/>
        </p:nvPicPr>
        <p:blipFill>
          <a:blip r:embed="rId3">
            <a:alphaModFix/>
          </a:blip>
          <a:stretch>
            <a:fillRect/>
          </a:stretch>
        </p:blipFill>
        <p:spPr>
          <a:xfrm>
            <a:off x="1358994" y="2797950"/>
            <a:ext cx="4189855" cy="3266675"/>
          </a:xfrm>
          <a:prstGeom prst="rect">
            <a:avLst/>
          </a:prstGeom>
          <a:noFill/>
          <a:ln>
            <a:noFill/>
          </a:ln>
        </p:spPr>
      </p:pic>
      <p:sp>
        <p:nvSpPr>
          <p:cNvPr id="1294" name="Google Shape;1294;p59"/>
          <p:cNvSpPr/>
          <p:nvPr/>
        </p:nvSpPr>
        <p:spPr>
          <a:xfrm>
            <a:off x="7487000" y="3441050"/>
            <a:ext cx="3372000" cy="2316300"/>
          </a:xfrm>
          <a:prstGeom prst="roundRect">
            <a:avLst>
              <a:gd fmla="val 6478" name="adj"/>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95" name="Google Shape;1295;p59"/>
          <p:cNvPicPr preferRelativeResize="0"/>
          <p:nvPr/>
        </p:nvPicPr>
        <p:blipFill>
          <a:blip r:embed="rId4">
            <a:alphaModFix/>
          </a:blip>
          <a:stretch>
            <a:fillRect/>
          </a:stretch>
        </p:blipFill>
        <p:spPr>
          <a:xfrm>
            <a:off x="7596549" y="3420965"/>
            <a:ext cx="1124725" cy="571287"/>
          </a:xfrm>
          <a:prstGeom prst="rect">
            <a:avLst/>
          </a:prstGeom>
          <a:noFill/>
          <a:ln>
            <a:noFill/>
          </a:ln>
        </p:spPr>
      </p:pic>
      <p:pic>
        <p:nvPicPr>
          <p:cNvPr id="1296" name="Google Shape;1296;p59"/>
          <p:cNvPicPr preferRelativeResize="0"/>
          <p:nvPr/>
        </p:nvPicPr>
        <p:blipFill>
          <a:blip r:embed="rId5">
            <a:alphaModFix/>
          </a:blip>
          <a:stretch>
            <a:fillRect/>
          </a:stretch>
        </p:blipFill>
        <p:spPr>
          <a:xfrm>
            <a:off x="7575399" y="3938487"/>
            <a:ext cx="1124700" cy="651147"/>
          </a:xfrm>
          <a:prstGeom prst="rect">
            <a:avLst/>
          </a:prstGeom>
          <a:noFill/>
          <a:ln>
            <a:noFill/>
          </a:ln>
        </p:spPr>
      </p:pic>
      <p:pic>
        <p:nvPicPr>
          <p:cNvPr id="1297" name="Google Shape;1297;p59"/>
          <p:cNvPicPr preferRelativeResize="0"/>
          <p:nvPr/>
        </p:nvPicPr>
        <p:blipFill>
          <a:blip r:embed="rId6">
            <a:alphaModFix/>
          </a:blip>
          <a:stretch>
            <a:fillRect/>
          </a:stretch>
        </p:blipFill>
        <p:spPr>
          <a:xfrm>
            <a:off x="7596550" y="5092137"/>
            <a:ext cx="1124725" cy="690622"/>
          </a:xfrm>
          <a:prstGeom prst="rect">
            <a:avLst/>
          </a:prstGeom>
          <a:noFill/>
          <a:ln>
            <a:noFill/>
          </a:ln>
        </p:spPr>
      </p:pic>
      <p:pic>
        <p:nvPicPr>
          <p:cNvPr id="1298" name="Google Shape;1298;p59"/>
          <p:cNvPicPr preferRelativeResize="0"/>
          <p:nvPr/>
        </p:nvPicPr>
        <p:blipFill>
          <a:blip r:embed="rId7">
            <a:alphaModFix/>
          </a:blip>
          <a:stretch>
            <a:fillRect/>
          </a:stretch>
        </p:blipFill>
        <p:spPr>
          <a:xfrm>
            <a:off x="7531963" y="4571983"/>
            <a:ext cx="1211580" cy="673100"/>
          </a:xfrm>
          <a:prstGeom prst="rect">
            <a:avLst/>
          </a:prstGeom>
          <a:noFill/>
          <a:ln>
            <a:noFill/>
          </a:ln>
        </p:spPr>
      </p:pic>
      <p:sp>
        <p:nvSpPr>
          <p:cNvPr id="1299" name="Google Shape;1299;p59"/>
          <p:cNvSpPr txBox="1"/>
          <p:nvPr/>
        </p:nvSpPr>
        <p:spPr>
          <a:xfrm>
            <a:off x="8534750" y="3415738"/>
            <a:ext cx="2324100" cy="5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rPr>
              <a:t>ReAct</a:t>
            </a:r>
            <a:endParaRPr sz="2800">
              <a:solidFill>
                <a:srgbClr val="000000"/>
              </a:solidFill>
            </a:endParaRPr>
          </a:p>
        </p:txBody>
      </p:sp>
      <p:sp>
        <p:nvSpPr>
          <p:cNvPr id="1300" name="Google Shape;1300;p59"/>
          <p:cNvSpPr txBox="1"/>
          <p:nvPr/>
        </p:nvSpPr>
        <p:spPr>
          <a:xfrm>
            <a:off x="8534750" y="3949138"/>
            <a:ext cx="2324100" cy="5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rPr>
              <a:t>PlanExec</a:t>
            </a:r>
            <a:endParaRPr sz="2800">
              <a:solidFill>
                <a:srgbClr val="000000"/>
              </a:solidFill>
            </a:endParaRPr>
          </a:p>
        </p:txBody>
      </p:sp>
      <p:sp>
        <p:nvSpPr>
          <p:cNvPr id="1301" name="Google Shape;1301;p59"/>
          <p:cNvSpPr txBox="1"/>
          <p:nvPr/>
        </p:nvSpPr>
        <p:spPr>
          <a:xfrm>
            <a:off x="8534750" y="4482550"/>
            <a:ext cx="2324100" cy="5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rPr>
              <a:t>FullCodeRefl</a:t>
            </a:r>
            <a:endParaRPr sz="2800">
              <a:solidFill>
                <a:srgbClr val="000000"/>
              </a:solidFill>
            </a:endParaRPr>
          </a:p>
        </p:txBody>
      </p:sp>
      <p:sp>
        <p:nvSpPr>
          <p:cNvPr id="1302" name="Google Shape;1302;p59"/>
          <p:cNvSpPr txBox="1"/>
          <p:nvPr/>
        </p:nvSpPr>
        <p:spPr>
          <a:xfrm>
            <a:off x="8534750" y="5092150"/>
            <a:ext cx="2324100" cy="5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rPr>
              <a:t>IPFunCall</a:t>
            </a:r>
            <a:endParaRPr sz="2800">
              <a:solidFill>
                <a:srgbClr val="000000"/>
              </a:solidFill>
            </a:endParaRPr>
          </a:p>
        </p:txBody>
      </p:sp>
      <p:sp>
        <p:nvSpPr>
          <p:cNvPr id="1303" name="Google Shape;1303;p59"/>
          <p:cNvSpPr txBox="1"/>
          <p:nvPr/>
        </p:nvSpPr>
        <p:spPr>
          <a:xfrm rot="-5400000">
            <a:off x="385200" y="4060638"/>
            <a:ext cx="18159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Tasks %</a:t>
            </a:r>
            <a:endParaRPr sz="2800">
              <a:solidFill>
                <a:schemeClr val="dk1"/>
              </a:solidFill>
            </a:endParaRPr>
          </a:p>
        </p:txBody>
      </p:sp>
      <p:sp>
        <p:nvSpPr>
          <p:cNvPr id="1304" name="Google Shape;1304;p59"/>
          <p:cNvSpPr txBox="1"/>
          <p:nvPr/>
        </p:nvSpPr>
        <p:spPr>
          <a:xfrm rot="5400000">
            <a:off x="4592500" y="4136825"/>
            <a:ext cx="18159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Score</a:t>
            </a:r>
            <a:endParaRPr sz="2800">
              <a:solidFill>
                <a:schemeClr val="dk1"/>
              </a:solidFill>
            </a:endParaRPr>
          </a:p>
        </p:txBody>
      </p:sp>
      <p:sp>
        <p:nvSpPr>
          <p:cNvPr id="1305" name="Google Shape;1305;p59"/>
          <p:cNvSpPr/>
          <p:nvPr/>
        </p:nvSpPr>
        <p:spPr>
          <a:xfrm>
            <a:off x="1979575" y="2919984"/>
            <a:ext cx="2811900" cy="45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6" name="Google Shape;1306;p59"/>
          <p:cNvSpPr/>
          <p:nvPr/>
        </p:nvSpPr>
        <p:spPr>
          <a:xfrm>
            <a:off x="1587600" y="2526150"/>
            <a:ext cx="9377400" cy="571200"/>
          </a:xfrm>
          <a:prstGeom prst="roundRect">
            <a:avLst>
              <a:gd fmla="val 15048" name="adj"/>
            </a:avLst>
          </a:prstGeom>
          <a:solidFill>
            <a:srgbClr val="EFEFEF"/>
          </a:solidFill>
          <a:ln cap="flat" cmpd="sng" w="28575">
            <a:solidFill>
              <a:srgbClr val="F3F3F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2900">
                <a:solidFill>
                  <a:schemeClr val="dk1"/>
                </a:solidFill>
                <a:latin typeface="Helvetica Neue"/>
                <a:ea typeface="Helvetica Neue"/>
                <a:cs typeface="Helvetica Neue"/>
                <a:sym typeface="Helvetica Neue"/>
              </a:rPr>
              <a:t>GPT-4o Task Goal Completion % on Test Challenge</a:t>
            </a:r>
            <a:endParaRPr sz="2000">
              <a:solidFill>
                <a:schemeClr val="dk1"/>
              </a:solidFill>
            </a:endParaRPr>
          </a:p>
        </p:txBody>
      </p:sp>
      <p:sp>
        <p:nvSpPr>
          <p:cNvPr id="1307" name="Google Shape;1307;p59"/>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pic>
        <p:nvPicPr>
          <p:cNvPr id="1312" name="Google Shape;1312;p60"/>
          <p:cNvPicPr preferRelativeResize="0"/>
          <p:nvPr/>
        </p:nvPicPr>
        <p:blipFill>
          <a:blip r:embed="rId3">
            <a:alphaModFix/>
          </a:blip>
          <a:stretch>
            <a:fillRect/>
          </a:stretch>
        </p:blipFill>
        <p:spPr>
          <a:xfrm>
            <a:off x="7098025" y="5896125"/>
            <a:ext cx="4189850" cy="3266675"/>
          </a:xfrm>
          <a:prstGeom prst="rect">
            <a:avLst/>
          </a:prstGeom>
          <a:noFill/>
          <a:ln>
            <a:noFill/>
          </a:ln>
        </p:spPr>
      </p:pic>
      <p:sp>
        <p:nvSpPr>
          <p:cNvPr id="1313" name="Google Shape;1313;p60"/>
          <p:cNvSpPr txBox="1"/>
          <p:nvPr/>
        </p:nvSpPr>
        <p:spPr>
          <a:xfrm rot="-5400000">
            <a:off x="6100200" y="7261038"/>
            <a:ext cx="18159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Tasks %</a:t>
            </a:r>
            <a:endParaRPr sz="2800">
              <a:solidFill>
                <a:schemeClr val="dk1"/>
              </a:solidFill>
            </a:endParaRPr>
          </a:p>
        </p:txBody>
      </p:sp>
      <p:sp>
        <p:nvSpPr>
          <p:cNvPr id="1314" name="Google Shape;1314;p60"/>
          <p:cNvSpPr txBox="1"/>
          <p:nvPr/>
        </p:nvSpPr>
        <p:spPr>
          <a:xfrm rot="5400000">
            <a:off x="10307500" y="7337225"/>
            <a:ext cx="18159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Score</a:t>
            </a:r>
            <a:endParaRPr sz="2800">
              <a:solidFill>
                <a:schemeClr val="dk1"/>
              </a:solidFill>
            </a:endParaRPr>
          </a:p>
        </p:txBody>
      </p:sp>
      <p:sp>
        <p:nvSpPr>
          <p:cNvPr id="1315" name="Google Shape;1315;p60"/>
          <p:cNvSpPr txBox="1"/>
          <p:nvPr/>
        </p:nvSpPr>
        <p:spPr>
          <a:xfrm>
            <a:off x="7366525" y="8839550"/>
            <a:ext cx="33720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Num. Code Lines</a:t>
            </a:r>
            <a:endParaRPr sz="2800">
              <a:solidFill>
                <a:schemeClr val="dk1"/>
              </a:solidFill>
            </a:endParaRPr>
          </a:p>
        </p:txBody>
      </p:sp>
      <p:sp>
        <p:nvSpPr>
          <p:cNvPr id="1316" name="Google Shape;1316;p60"/>
          <p:cNvSpPr/>
          <p:nvPr/>
        </p:nvSpPr>
        <p:spPr>
          <a:xfrm>
            <a:off x="7702550" y="5979475"/>
            <a:ext cx="2788500" cy="45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7" name="Google Shape;1317;p60"/>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How do Agents perform on AppWorld?</a:t>
            </a:r>
            <a:endParaRPr sz="4500"/>
          </a:p>
        </p:txBody>
      </p:sp>
      <p:sp>
        <p:nvSpPr>
          <p:cNvPr id="1318" name="Google Shape;1318;p60"/>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Agent scores drop drastically as task difficulty increases.</a:t>
            </a:r>
            <a:endParaRPr sz="2200">
              <a:solidFill>
                <a:schemeClr val="dk1"/>
              </a:solidFill>
            </a:endParaRPr>
          </a:p>
        </p:txBody>
      </p:sp>
      <p:pic>
        <p:nvPicPr>
          <p:cNvPr id="1319" name="Google Shape;1319;p60"/>
          <p:cNvPicPr preferRelativeResize="0"/>
          <p:nvPr/>
        </p:nvPicPr>
        <p:blipFill>
          <a:blip r:embed="rId4">
            <a:alphaModFix/>
          </a:blip>
          <a:stretch>
            <a:fillRect/>
          </a:stretch>
        </p:blipFill>
        <p:spPr>
          <a:xfrm>
            <a:off x="1362456" y="5924650"/>
            <a:ext cx="4187953" cy="3265337"/>
          </a:xfrm>
          <a:prstGeom prst="rect">
            <a:avLst/>
          </a:prstGeom>
          <a:noFill/>
          <a:ln>
            <a:noFill/>
          </a:ln>
        </p:spPr>
      </p:pic>
      <p:pic>
        <p:nvPicPr>
          <p:cNvPr id="1320" name="Google Shape;1320;p60"/>
          <p:cNvPicPr preferRelativeResize="0"/>
          <p:nvPr/>
        </p:nvPicPr>
        <p:blipFill>
          <a:blip r:embed="rId5">
            <a:alphaModFix/>
          </a:blip>
          <a:stretch>
            <a:fillRect/>
          </a:stretch>
        </p:blipFill>
        <p:spPr>
          <a:xfrm>
            <a:off x="1358994" y="2797950"/>
            <a:ext cx="4189855" cy="3266675"/>
          </a:xfrm>
          <a:prstGeom prst="rect">
            <a:avLst/>
          </a:prstGeom>
          <a:noFill/>
          <a:ln>
            <a:noFill/>
          </a:ln>
        </p:spPr>
      </p:pic>
      <p:sp>
        <p:nvSpPr>
          <p:cNvPr id="1321" name="Google Shape;1321;p60"/>
          <p:cNvSpPr/>
          <p:nvPr/>
        </p:nvSpPr>
        <p:spPr>
          <a:xfrm>
            <a:off x="7487000" y="3441050"/>
            <a:ext cx="3372000" cy="2316300"/>
          </a:xfrm>
          <a:prstGeom prst="roundRect">
            <a:avLst>
              <a:gd fmla="val 6478" name="adj"/>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22" name="Google Shape;1322;p60"/>
          <p:cNvPicPr preferRelativeResize="0"/>
          <p:nvPr/>
        </p:nvPicPr>
        <p:blipFill>
          <a:blip r:embed="rId6">
            <a:alphaModFix/>
          </a:blip>
          <a:stretch>
            <a:fillRect/>
          </a:stretch>
        </p:blipFill>
        <p:spPr>
          <a:xfrm>
            <a:off x="7596549" y="3420965"/>
            <a:ext cx="1124725" cy="571287"/>
          </a:xfrm>
          <a:prstGeom prst="rect">
            <a:avLst/>
          </a:prstGeom>
          <a:noFill/>
          <a:ln>
            <a:noFill/>
          </a:ln>
        </p:spPr>
      </p:pic>
      <p:pic>
        <p:nvPicPr>
          <p:cNvPr id="1323" name="Google Shape;1323;p60"/>
          <p:cNvPicPr preferRelativeResize="0"/>
          <p:nvPr/>
        </p:nvPicPr>
        <p:blipFill>
          <a:blip r:embed="rId7">
            <a:alphaModFix/>
          </a:blip>
          <a:stretch>
            <a:fillRect/>
          </a:stretch>
        </p:blipFill>
        <p:spPr>
          <a:xfrm>
            <a:off x="7575399" y="3938487"/>
            <a:ext cx="1124700" cy="651147"/>
          </a:xfrm>
          <a:prstGeom prst="rect">
            <a:avLst/>
          </a:prstGeom>
          <a:noFill/>
          <a:ln>
            <a:noFill/>
          </a:ln>
        </p:spPr>
      </p:pic>
      <p:pic>
        <p:nvPicPr>
          <p:cNvPr id="1324" name="Google Shape;1324;p60"/>
          <p:cNvPicPr preferRelativeResize="0"/>
          <p:nvPr/>
        </p:nvPicPr>
        <p:blipFill>
          <a:blip r:embed="rId8">
            <a:alphaModFix/>
          </a:blip>
          <a:stretch>
            <a:fillRect/>
          </a:stretch>
        </p:blipFill>
        <p:spPr>
          <a:xfrm>
            <a:off x="7596550" y="5092137"/>
            <a:ext cx="1124725" cy="690622"/>
          </a:xfrm>
          <a:prstGeom prst="rect">
            <a:avLst/>
          </a:prstGeom>
          <a:noFill/>
          <a:ln>
            <a:noFill/>
          </a:ln>
        </p:spPr>
      </p:pic>
      <p:pic>
        <p:nvPicPr>
          <p:cNvPr id="1325" name="Google Shape;1325;p60"/>
          <p:cNvPicPr preferRelativeResize="0"/>
          <p:nvPr/>
        </p:nvPicPr>
        <p:blipFill>
          <a:blip r:embed="rId9">
            <a:alphaModFix/>
          </a:blip>
          <a:stretch>
            <a:fillRect/>
          </a:stretch>
        </p:blipFill>
        <p:spPr>
          <a:xfrm>
            <a:off x="7531963" y="4571983"/>
            <a:ext cx="1211580" cy="673100"/>
          </a:xfrm>
          <a:prstGeom prst="rect">
            <a:avLst/>
          </a:prstGeom>
          <a:noFill/>
          <a:ln>
            <a:noFill/>
          </a:ln>
        </p:spPr>
      </p:pic>
      <p:sp>
        <p:nvSpPr>
          <p:cNvPr id="1326" name="Google Shape;1326;p60"/>
          <p:cNvSpPr txBox="1"/>
          <p:nvPr/>
        </p:nvSpPr>
        <p:spPr>
          <a:xfrm>
            <a:off x="8534750" y="3415738"/>
            <a:ext cx="2324100" cy="5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rPr>
              <a:t>ReAct</a:t>
            </a:r>
            <a:endParaRPr sz="2800">
              <a:solidFill>
                <a:srgbClr val="000000"/>
              </a:solidFill>
            </a:endParaRPr>
          </a:p>
        </p:txBody>
      </p:sp>
      <p:sp>
        <p:nvSpPr>
          <p:cNvPr id="1327" name="Google Shape;1327;p60"/>
          <p:cNvSpPr txBox="1"/>
          <p:nvPr/>
        </p:nvSpPr>
        <p:spPr>
          <a:xfrm>
            <a:off x="8534750" y="3949138"/>
            <a:ext cx="2324100" cy="5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rPr>
              <a:t>PlanExec</a:t>
            </a:r>
            <a:endParaRPr sz="2800">
              <a:solidFill>
                <a:srgbClr val="000000"/>
              </a:solidFill>
            </a:endParaRPr>
          </a:p>
        </p:txBody>
      </p:sp>
      <p:sp>
        <p:nvSpPr>
          <p:cNvPr id="1328" name="Google Shape;1328;p60"/>
          <p:cNvSpPr txBox="1"/>
          <p:nvPr/>
        </p:nvSpPr>
        <p:spPr>
          <a:xfrm>
            <a:off x="8534750" y="4482550"/>
            <a:ext cx="2324100" cy="5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rPr>
              <a:t>FullCodeRefl</a:t>
            </a:r>
            <a:endParaRPr sz="2800">
              <a:solidFill>
                <a:srgbClr val="000000"/>
              </a:solidFill>
            </a:endParaRPr>
          </a:p>
        </p:txBody>
      </p:sp>
      <p:sp>
        <p:nvSpPr>
          <p:cNvPr id="1329" name="Google Shape;1329;p60"/>
          <p:cNvSpPr txBox="1"/>
          <p:nvPr/>
        </p:nvSpPr>
        <p:spPr>
          <a:xfrm>
            <a:off x="8534750" y="5092150"/>
            <a:ext cx="2324100" cy="5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rPr>
              <a:t>IPFunCall</a:t>
            </a:r>
            <a:endParaRPr sz="2800">
              <a:solidFill>
                <a:srgbClr val="000000"/>
              </a:solidFill>
            </a:endParaRPr>
          </a:p>
        </p:txBody>
      </p:sp>
      <p:sp>
        <p:nvSpPr>
          <p:cNvPr id="1330" name="Google Shape;1330;p60"/>
          <p:cNvSpPr txBox="1"/>
          <p:nvPr/>
        </p:nvSpPr>
        <p:spPr>
          <a:xfrm rot="-5400000">
            <a:off x="385200" y="4060638"/>
            <a:ext cx="18159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Tasks %</a:t>
            </a:r>
            <a:endParaRPr sz="2800">
              <a:solidFill>
                <a:schemeClr val="dk1"/>
              </a:solidFill>
            </a:endParaRPr>
          </a:p>
        </p:txBody>
      </p:sp>
      <p:sp>
        <p:nvSpPr>
          <p:cNvPr id="1331" name="Google Shape;1331;p60"/>
          <p:cNvSpPr txBox="1"/>
          <p:nvPr/>
        </p:nvSpPr>
        <p:spPr>
          <a:xfrm rot="5400000">
            <a:off x="4592500" y="4136825"/>
            <a:ext cx="18159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Score</a:t>
            </a:r>
            <a:endParaRPr sz="2800">
              <a:solidFill>
                <a:schemeClr val="dk1"/>
              </a:solidFill>
            </a:endParaRPr>
          </a:p>
        </p:txBody>
      </p:sp>
      <p:sp>
        <p:nvSpPr>
          <p:cNvPr id="1332" name="Google Shape;1332;p60"/>
          <p:cNvSpPr txBox="1"/>
          <p:nvPr/>
        </p:nvSpPr>
        <p:spPr>
          <a:xfrm rot="-5400000">
            <a:off x="385200" y="7337238"/>
            <a:ext cx="18159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Tasks %</a:t>
            </a:r>
            <a:endParaRPr sz="2800">
              <a:solidFill>
                <a:schemeClr val="dk1"/>
              </a:solidFill>
            </a:endParaRPr>
          </a:p>
        </p:txBody>
      </p:sp>
      <p:sp>
        <p:nvSpPr>
          <p:cNvPr id="1333" name="Google Shape;1333;p60"/>
          <p:cNvSpPr txBox="1"/>
          <p:nvPr/>
        </p:nvSpPr>
        <p:spPr>
          <a:xfrm rot="5400000">
            <a:off x="4592500" y="7413425"/>
            <a:ext cx="18159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Score</a:t>
            </a:r>
            <a:endParaRPr sz="2800">
              <a:solidFill>
                <a:schemeClr val="dk1"/>
              </a:solidFill>
            </a:endParaRPr>
          </a:p>
        </p:txBody>
      </p:sp>
      <p:sp>
        <p:nvSpPr>
          <p:cNvPr id="1334" name="Google Shape;1334;p60"/>
          <p:cNvSpPr txBox="1"/>
          <p:nvPr/>
        </p:nvSpPr>
        <p:spPr>
          <a:xfrm>
            <a:off x="1803925" y="8839550"/>
            <a:ext cx="29874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Num. APIs</a:t>
            </a:r>
            <a:endParaRPr sz="2800">
              <a:solidFill>
                <a:schemeClr val="dk1"/>
              </a:solidFill>
            </a:endParaRPr>
          </a:p>
        </p:txBody>
      </p:sp>
      <p:sp>
        <p:nvSpPr>
          <p:cNvPr id="1335" name="Google Shape;1335;p60"/>
          <p:cNvSpPr/>
          <p:nvPr/>
        </p:nvSpPr>
        <p:spPr>
          <a:xfrm>
            <a:off x="1979575" y="2919984"/>
            <a:ext cx="2811900" cy="45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6" name="Google Shape;1336;p60"/>
          <p:cNvSpPr/>
          <p:nvPr/>
        </p:nvSpPr>
        <p:spPr>
          <a:xfrm>
            <a:off x="1850500" y="6055675"/>
            <a:ext cx="2948100" cy="45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7" name="Google Shape;1337;p60"/>
          <p:cNvSpPr txBox="1"/>
          <p:nvPr/>
        </p:nvSpPr>
        <p:spPr>
          <a:xfrm>
            <a:off x="1880125" y="5562950"/>
            <a:ext cx="29112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Difficulty</a:t>
            </a:r>
            <a:endParaRPr sz="3000">
              <a:solidFill>
                <a:schemeClr val="dk1"/>
              </a:solidFill>
            </a:endParaRPr>
          </a:p>
        </p:txBody>
      </p:sp>
      <p:sp>
        <p:nvSpPr>
          <p:cNvPr id="1338" name="Google Shape;1338;p60"/>
          <p:cNvSpPr/>
          <p:nvPr/>
        </p:nvSpPr>
        <p:spPr>
          <a:xfrm>
            <a:off x="1587600" y="2526150"/>
            <a:ext cx="9377400" cy="571200"/>
          </a:xfrm>
          <a:prstGeom prst="roundRect">
            <a:avLst>
              <a:gd fmla="val 15048" name="adj"/>
            </a:avLst>
          </a:prstGeom>
          <a:solidFill>
            <a:srgbClr val="EFEFEF"/>
          </a:solidFill>
          <a:ln cap="flat" cmpd="sng" w="28575">
            <a:solidFill>
              <a:srgbClr val="F3F3F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2900">
                <a:solidFill>
                  <a:schemeClr val="dk1"/>
                </a:solidFill>
                <a:latin typeface="Helvetica Neue"/>
                <a:ea typeface="Helvetica Neue"/>
                <a:cs typeface="Helvetica Neue"/>
                <a:sym typeface="Helvetica Neue"/>
              </a:rPr>
              <a:t>GPT-4o Task Goal Completion % on Test Challenge</a:t>
            </a:r>
            <a:endParaRPr sz="2000">
              <a:solidFill>
                <a:schemeClr val="dk1"/>
              </a:solidFill>
            </a:endParaRPr>
          </a:p>
        </p:txBody>
      </p:sp>
      <p:sp>
        <p:nvSpPr>
          <p:cNvPr id="1339" name="Google Shape;1339;p60"/>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3" name="Shape 1343"/>
        <p:cNvGrpSpPr/>
        <p:nvPr/>
      </p:nvGrpSpPr>
      <p:grpSpPr>
        <a:xfrm>
          <a:off x="0" y="0"/>
          <a:ext cx="0" cy="0"/>
          <a:chOff x="0" y="0"/>
          <a:chExt cx="0" cy="0"/>
        </a:xfrm>
      </p:grpSpPr>
      <p:sp>
        <p:nvSpPr>
          <p:cNvPr id="1344" name="Google Shape;1344;p61"/>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How do Agents perform on AppWorld?</a:t>
            </a:r>
            <a:endParaRPr sz="4500"/>
          </a:p>
        </p:txBody>
      </p:sp>
      <p:sp>
        <p:nvSpPr>
          <p:cNvPr id="1345" name="Google Shape;1345;p61"/>
          <p:cNvSpPr/>
          <p:nvPr/>
        </p:nvSpPr>
        <p:spPr>
          <a:xfrm>
            <a:off x="307000" y="1426450"/>
            <a:ext cx="12331200" cy="829500"/>
          </a:xfrm>
          <a:prstGeom prst="roundRect">
            <a:avLst>
              <a:gd fmla="val 5619" name="adj"/>
            </a:avLst>
          </a:prstGeom>
          <a:solidFill>
            <a:srgbClr val="EFEFEF"/>
          </a:solidFill>
          <a:ln cap="flat" cmpd="sng" w="28575">
            <a:solidFill>
              <a:srgbClr val="000000"/>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3100">
                <a:solidFill>
                  <a:schemeClr val="dk1"/>
                </a:solidFill>
                <a:latin typeface="Helvetica Neue"/>
                <a:ea typeface="Helvetica Neue"/>
                <a:cs typeface="Helvetica Neue"/>
                <a:sym typeface="Helvetica Neue"/>
              </a:rPr>
              <a:t>Agent scores drop drastically as task difficulty increases.</a:t>
            </a:r>
            <a:endParaRPr sz="2200">
              <a:solidFill>
                <a:schemeClr val="dk1"/>
              </a:solidFill>
            </a:endParaRPr>
          </a:p>
        </p:txBody>
      </p:sp>
      <p:pic>
        <p:nvPicPr>
          <p:cNvPr id="1346" name="Google Shape;1346;p61"/>
          <p:cNvPicPr preferRelativeResize="0"/>
          <p:nvPr/>
        </p:nvPicPr>
        <p:blipFill>
          <a:blip r:embed="rId3">
            <a:alphaModFix/>
          </a:blip>
          <a:stretch>
            <a:fillRect/>
          </a:stretch>
        </p:blipFill>
        <p:spPr>
          <a:xfrm>
            <a:off x="7098025" y="5896125"/>
            <a:ext cx="4189850" cy="3266675"/>
          </a:xfrm>
          <a:prstGeom prst="rect">
            <a:avLst/>
          </a:prstGeom>
          <a:noFill/>
          <a:ln>
            <a:noFill/>
          </a:ln>
        </p:spPr>
      </p:pic>
      <p:sp>
        <p:nvSpPr>
          <p:cNvPr id="1347" name="Google Shape;1347;p61"/>
          <p:cNvSpPr txBox="1"/>
          <p:nvPr/>
        </p:nvSpPr>
        <p:spPr>
          <a:xfrm rot="-5400000">
            <a:off x="6100200" y="7261038"/>
            <a:ext cx="18159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Tasks %</a:t>
            </a:r>
            <a:endParaRPr sz="2800">
              <a:solidFill>
                <a:schemeClr val="dk1"/>
              </a:solidFill>
            </a:endParaRPr>
          </a:p>
        </p:txBody>
      </p:sp>
      <p:sp>
        <p:nvSpPr>
          <p:cNvPr id="1348" name="Google Shape;1348;p61"/>
          <p:cNvSpPr txBox="1"/>
          <p:nvPr/>
        </p:nvSpPr>
        <p:spPr>
          <a:xfrm rot="5400000">
            <a:off x="10307500" y="7337225"/>
            <a:ext cx="18159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Score</a:t>
            </a:r>
            <a:endParaRPr sz="2800">
              <a:solidFill>
                <a:schemeClr val="dk1"/>
              </a:solidFill>
            </a:endParaRPr>
          </a:p>
        </p:txBody>
      </p:sp>
      <p:sp>
        <p:nvSpPr>
          <p:cNvPr id="1349" name="Google Shape;1349;p61"/>
          <p:cNvSpPr txBox="1"/>
          <p:nvPr/>
        </p:nvSpPr>
        <p:spPr>
          <a:xfrm>
            <a:off x="7366525" y="8839550"/>
            <a:ext cx="33720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Num. Code Lines</a:t>
            </a:r>
            <a:endParaRPr sz="2800">
              <a:solidFill>
                <a:schemeClr val="dk1"/>
              </a:solidFill>
            </a:endParaRPr>
          </a:p>
        </p:txBody>
      </p:sp>
      <p:sp>
        <p:nvSpPr>
          <p:cNvPr id="1350" name="Google Shape;1350;p61"/>
          <p:cNvSpPr/>
          <p:nvPr/>
        </p:nvSpPr>
        <p:spPr>
          <a:xfrm>
            <a:off x="7702550" y="5979475"/>
            <a:ext cx="2788500" cy="45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51" name="Google Shape;1351;p61"/>
          <p:cNvPicPr preferRelativeResize="0"/>
          <p:nvPr/>
        </p:nvPicPr>
        <p:blipFill>
          <a:blip r:embed="rId4">
            <a:alphaModFix/>
          </a:blip>
          <a:stretch>
            <a:fillRect/>
          </a:stretch>
        </p:blipFill>
        <p:spPr>
          <a:xfrm>
            <a:off x="1362456" y="5924650"/>
            <a:ext cx="4187953" cy="3265337"/>
          </a:xfrm>
          <a:prstGeom prst="rect">
            <a:avLst/>
          </a:prstGeom>
          <a:noFill/>
          <a:ln>
            <a:noFill/>
          </a:ln>
        </p:spPr>
      </p:pic>
      <p:pic>
        <p:nvPicPr>
          <p:cNvPr id="1352" name="Google Shape;1352;p61"/>
          <p:cNvPicPr preferRelativeResize="0"/>
          <p:nvPr/>
        </p:nvPicPr>
        <p:blipFill>
          <a:blip r:embed="rId5">
            <a:alphaModFix/>
          </a:blip>
          <a:stretch>
            <a:fillRect/>
          </a:stretch>
        </p:blipFill>
        <p:spPr>
          <a:xfrm>
            <a:off x="1358994" y="2797950"/>
            <a:ext cx="4189855" cy="3266675"/>
          </a:xfrm>
          <a:prstGeom prst="rect">
            <a:avLst/>
          </a:prstGeom>
          <a:noFill/>
          <a:ln>
            <a:noFill/>
          </a:ln>
        </p:spPr>
      </p:pic>
      <p:sp>
        <p:nvSpPr>
          <p:cNvPr id="1353" name="Google Shape;1353;p61"/>
          <p:cNvSpPr/>
          <p:nvPr/>
        </p:nvSpPr>
        <p:spPr>
          <a:xfrm>
            <a:off x="7487000" y="3441050"/>
            <a:ext cx="3372000" cy="2316300"/>
          </a:xfrm>
          <a:prstGeom prst="roundRect">
            <a:avLst>
              <a:gd fmla="val 6478" name="adj"/>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54" name="Google Shape;1354;p61"/>
          <p:cNvPicPr preferRelativeResize="0"/>
          <p:nvPr/>
        </p:nvPicPr>
        <p:blipFill>
          <a:blip r:embed="rId6">
            <a:alphaModFix/>
          </a:blip>
          <a:stretch>
            <a:fillRect/>
          </a:stretch>
        </p:blipFill>
        <p:spPr>
          <a:xfrm>
            <a:off x="7596549" y="3420965"/>
            <a:ext cx="1124725" cy="571287"/>
          </a:xfrm>
          <a:prstGeom prst="rect">
            <a:avLst/>
          </a:prstGeom>
          <a:noFill/>
          <a:ln>
            <a:noFill/>
          </a:ln>
        </p:spPr>
      </p:pic>
      <p:pic>
        <p:nvPicPr>
          <p:cNvPr id="1355" name="Google Shape;1355;p61"/>
          <p:cNvPicPr preferRelativeResize="0"/>
          <p:nvPr/>
        </p:nvPicPr>
        <p:blipFill>
          <a:blip r:embed="rId7">
            <a:alphaModFix/>
          </a:blip>
          <a:stretch>
            <a:fillRect/>
          </a:stretch>
        </p:blipFill>
        <p:spPr>
          <a:xfrm>
            <a:off x="7575399" y="3938487"/>
            <a:ext cx="1124700" cy="651147"/>
          </a:xfrm>
          <a:prstGeom prst="rect">
            <a:avLst/>
          </a:prstGeom>
          <a:noFill/>
          <a:ln>
            <a:noFill/>
          </a:ln>
        </p:spPr>
      </p:pic>
      <p:pic>
        <p:nvPicPr>
          <p:cNvPr id="1356" name="Google Shape;1356;p61"/>
          <p:cNvPicPr preferRelativeResize="0"/>
          <p:nvPr/>
        </p:nvPicPr>
        <p:blipFill>
          <a:blip r:embed="rId8">
            <a:alphaModFix/>
          </a:blip>
          <a:stretch>
            <a:fillRect/>
          </a:stretch>
        </p:blipFill>
        <p:spPr>
          <a:xfrm>
            <a:off x="7596550" y="5092137"/>
            <a:ext cx="1124725" cy="690622"/>
          </a:xfrm>
          <a:prstGeom prst="rect">
            <a:avLst/>
          </a:prstGeom>
          <a:noFill/>
          <a:ln>
            <a:noFill/>
          </a:ln>
        </p:spPr>
      </p:pic>
      <p:pic>
        <p:nvPicPr>
          <p:cNvPr id="1357" name="Google Shape;1357;p61"/>
          <p:cNvPicPr preferRelativeResize="0"/>
          <p:nvPr/>
        </p:nvPicPr>
        <p:blipFill>
          <a:blip r:embed="rId9">
            <a:alphaModFix/>
          </a:blip>
          <a:stretch>
            <a:fillRect/>
          </a:stretch>
        </p:blipFill>
        <p:spPr>
          <a:xfrm>
            <a:off x="7531963" y="4571983"/>
            <a:ext cx="1211580" cy="673100"/>
          </a:xfrm>
          <a:prstGeom prst="rect">
            <a:avLst/>
          </a:prstGeom>
          <a:noFill/>
          <a:ln>
            <a:noFill/>
          </a:ln>
        </p:spPr>
      </p:pic>
      <p:sp>
        <p:nvSpPr>
          <p:cNvPr id="1358" name="Google Shape;1358;p61"/>
          <p:cNvSpPr txBox="1"/>
          <p:nvPr/>
        </p:nvSpPr>
        <p:spPr>
          <a:xfrm>
            <a:off x="8534750" y="3415738"/>
            <a:ext cx="2324100" cy="5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rPr>
              <a:t>ReAct</a:t>
            </a:r>
            <a:endParaRPr sz="2800">
              <a:solidFill>
                <a:srgbClr val="000000"/>
              </a:solidFill>
            </a:endParaRPr>
          </a:p>
        </p:txBody>
      </p:sp>
      <p:sp>
        <p:nvSpPr>
          <p:cNvPr id="1359" name="Google Shape;1359;p61"/>
          <p:cNvSpPr txBox="1"/>
          <p:nvPr/>
        </p:nvSpPr>
        <p:spPr>
          <a:xfrm>
            <a:off x="8534750" y="3949138"/>
            <a:ext cx="2324100" cy="5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rPr>
              <a:t>PlanExec</a:t>
            </a:r>
            <a:endParaRPr sz="2800">
              <a:solidFill>
                <a:srgbClr val="000000"/>
              </a:solidFill>
            </a:endParaRPr>
          </a:p>
        </p:txBody>
      </p:sp>
      <p:sp>
        <p:nvSpPr>
          <p:cNvPr id="1360" name="Google Shape;1360;p61"/>
          <p:cNvSpPr txBox="1"/>
          <p:nvPr/>
        </p:nvSpPr>
        <p:spPr>
          <a:xfrm>
            <a:off x="8534750" y="4482550"/>
            <a:ext cx="2324100" cy="5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rPr>
              <a:t>FullCodeRefl</a:t>
            </a:r>
            <a:endParaRPr sz="2800">
              <a:solidFill>
                <a:srgbClr val="000000"/>
              </a:solidFill>
            </a:endParaRPr>
          </a:p>
        </p:txBody>
      </p:sp>
      <p:sp>
        <p:nvSpPr>
          <p:cNvPr id="1361" name="Google Shape;1361;p61"/>
          <p:cNvSpPr txBox="1"/>
          <p:nvPr/>
        </p:nvSpPr>
        <p:spPr>
          <a:xfrm>
            <a:off x="8534750" y="5092150"/>
            <a:ext cx="2324100" cy="5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rPr>
              <a:t>IPFunCall</a:t>
            </a:r>
            <a:endParaRPr sz="2800">
              <a:solidFill>
                <a:srgbClr val="000000"/>
              </a:solidFill>
            </a:endParaRPr>
          </a:p>
        </p:txBody>
      </p:sp>
      <p:sp>
        <p:nvSpPr>
          <p:cNvPr id="1362" name="Google Shape;1362;p61"/>
          <p:cNvSpPr txBox="1"/>
          <p:nvPr/>
        </p:nvSpPr>
        <p:spPr>
          <a:xfrm rot="-5400000">
            <a:off x="385200" y="4060638"/>
            <a:ext cx="18159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Tasks %</a:t>
            </a:r>
            <a:endParaRPr sz="2800">
              <a:solidFill>
                <a:schemeClr val="dk1"/>
              </a:solidFill>
            </a:endParaRPr>
          </a:p>
        </p:txBody>
      </p:sp>
      <p:sp>
        <p:nvSpPr>
          <p:cNvPr id="1363" name="Google Shape;1363;p61"/>
          <p:cNvSpPr txBox="1"/>
          <p:nvPr/>
        </p:nvSpPr>
        <p:spPr>
          <a:xfrm rot="5400000">
            <a:off x="4592500" y="4136825"/>
            <a:ext cx="18159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Score</a:t>
            </a:r>
            <a:endParaRPr sz="2800">
              <a:solidFill>
                <a:schemeClr val="dk1"/>
              </a:solidFill>
            </a:endParaRPr>
          </a:p>
        </p:txBody>
      </p:sp>
      <p:sp>
        <p:nvSpPr>
          <p:cNvPr id="1364" name="Google Shape;1364;p61"/>
          <p:cNvSpPr txBox="1"/>
          <p:nvPr/>
        </p:nvSpPr>
        <p:spPr>
          <a:xfrm rot="-5400000">
            <a:off x="385200" y="7337238"/>
            <a:ext cx="18159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Tasks %</a:t>
            </a:r>
            <a:endParaRPr sz="2800">
              <a:solidFill>
                <a:schemeClr val="dk1"/>
              </a:solidFill>
            </a:endParaRPr>
          </a:p>
        </p:txBody>
      </p:sp>
      <p:sp>
        <p:nvSpPr>
          <p:cNvPr id="1365" name="Google Shape;1365;p61"/>
          <p:cNvSpPr txBox="1"/>
          <p:nvPr/>
        </p:nvSpPr>
        <p:spPr>
          <a:xfrm rot="5400000">
            <a:off x="4592500" y="7413425"/>
            <a:ext cx="18159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Score</a:t>
            </a:r>
            <a:endParaRPr sz="2800">
              <a:solidFill>
                <a:schemeClr val="dk1"/>
              </a:solidFill>
            </a:endParaRPr>
          </a:p>
        </p:txBody>
      </p:sp>
      <p:sp>
        <p:nvSpPr>
          <p:cNvPr id="1366" name="Google Shape;1366;p61"/>
          <p:cNvSpPr txBox="1"/>
          <p:nvPr/>
        </p:nvSpPr>
        <p:spPr>
          <a:xfrm>
            <a:off x="1803925" y="8839550"/>
            <a:ext cx="29874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dk1"/>
                </a:solidFill>
              </a:rPr>
              <a:t>Num. APIs</a:t>
            </a:r>
            <a:endParaRPr sz="2800">
              <a:solidFill>
                <a:schemeClr val="dk1"/>
              </a:solidFill>
            </a:endParaRPr>
          </a:p>
        </p:txBody>
      </p:sp>
      <p:sp>
        <p:nvSpPr>
          <p:cNvPr id="1367" name="Google Shape;1367;p61"/>
          <p:cNvSpPr/>
          <p:nvPr/>
        </p:nvSpPr>
        <p:spPr>
          <a:xfrm>
            <a:off x="1979575" y="2919984"/>
            <a:ext cx="2811900" cy="45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8" name="Google Shape;1368;p61"/>
          <p:cNvSpPr/>
          <p:nvPr/>
        </p:nvSpPr>
        <p:spPr>
          <a:xfrm>
            <a:off x="1850500" y="6055675"/>
            <a:ext cx="2948100" cy="45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9" name="Google Shape;1369;p61"/>
          <p:cNvSpPr txBox="1"/>
          <p:nvPr/>
        </p:nvSpPr>
        <p:spPr>
          <a:xfrm>
            <a:off x="1880125" y="5562950"/>
            <a:ext cx="2911200" cy="5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1"/>
                </a:solidFill>
              </a:rPr>
              <a:t>Difficulty</a:t>
            </a:r>
            <a:endParaRPr sz="3000">
              <a:solidFill>
                <a:schemeClr val="dk1"/>
              </a:solidFill>
            </a:endParaRPr>
          </a:p>
        </p:txBody>
      </p:sp>
      <p:sp>
        <p:nvSpPr>
          <p:cNvPr id="1370" name="Google Shape;1370;p61"/>
          <p:cNvSpPr/>
          <p:nvPr/>
        </p:nvSpPr>
        <p:spPr>
          <a:xfrm>
            <a:off x="1587600" y="2526150"/>
            <a:ext cx="9377400" cy="571200"/>
          </a:xfrm>
          <a:prstGeom prst="roundRect">
            <a:avLst>
              <a:gd fmla="val 15048" name="adj"/>
            </a:avLst>
          </a:prstGeom>
          <a:solidFill>
            <a:srgbClr val="EFEFEF"/>
          </a:solidFill>
          <a:ln cap="flat" cmpd="sng" w="28575">
            <a:solidFill>
              <a:srgbClr val="F3F3F3"/>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300"/>
              <a:buFont typeface="Helvetica Neue"/>
              <a:buNone/>
            </a:pPr>
            <a:r>
              <a:rPr lang="en" sz="2900">
                <a:solidFill>
                  <a:schemeClr val="dk1"/>
                </a:solidFill>
                <a:latin typeface="Helvetica Neue"/>
                <a:ea typeface="Helvetica Neue"/>
                <a:cs typeface="Helvetica Neue"/>
                <a:sym typeface="Helvetica Neue"/>
              </a:rPr>
              <a:t>GPT-4o Task Goal Completion % on Test Challenge</a:t>
            </a:r>
            <a:endParaRPr sz="2000">
              <a:solidFill>
                <a:schemeClr val="dk1"/>
              </a:solidFill>
            </a:endParaRPr>
          </a:p>
        </p:txBody>
      </p:sp>
      <p:sp>
        <p:nvSpPr>
          <p:cNvPr id="1371" name="Google Shape;1371;p61"/>
          <p:cNvSpPr/>
          <p:nvPr/>
        </p:nvSpPr>
        <p:spPr>
          <a:xfrm>
            <a:off x="75" y="925"/>
            <a:ext cx="13002900" cy="9747600"/>
          </a:xfrm>
          <a:prstGeom prst="roundRect">
            <a:avLst>
              <a:gd fmla="val 0" name="adj"/>
            </a:avLst>
          </a:prstGeom>
          <a:solidFill>
            <a:srgbClr val="BABABA">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endParaRPr>
          </a:p>
        </p:txBody>
      </p:sp>
      <p:sp>
        <p:nvSpPr>
          <p:cNvPr id="1372" name="Google Shape;1372;p61"/>
          <p:cNvSpPr/>
          <p:nvPr/>
        </p:nvSpPr>
        <p:spPr>
          <a:xfrm>
            <a:off x="2208225" y="2221350"/>
            <a:ext cx="8469000" cy="5080500"/>
          </a:xfrm>
          <a:prstGeom prst="roundRect">
            <a:avLst>
              <a:gd fmla="val 3674" name="adj"/>
            </a:avLst>
          </a:prstGeom>
          <a:solidFill>
            <a:srgbClr val="FFFFFF"/>
          </a:solidFill>
          <a:ln cap="flat" cmpd="sng" w="50800">
            <a:solidFill>
              <a:schemeClr val="dk1"/>
            </a:solidFill>
            <a:prstDash val="solid"/>
            <a:miter lim="400000"/>
            <a:headEnd len="sm" w="sm" type="none"/>
            <a:tailEnd len="sm" w="sm" type="none"/>
          </a:ln>
        </p:spPr>
        <p:txBody>
          <a:bodyPr anchorCtr="0" anchor="ctr" bIns="27075" lIns="27075" spcFirstLastPara="1" rIns="27075" wrap="square" tIns="27075">
            <a:noAutofit/>
          </a:bodyPr>
          <a:lstStyle/>
          <a:p>
            <a:pPr indent="0" lvl="0" marL="0" rtl="0" algn="ctr">
              <a:spcBef>
                <a:spcPts val="0"/>
              </a:spcBef>
              <a:spcAft>
                <a:spcPts val="0"/>
              </a:spcAft>
              <a:buClr>
                <a:schemeClr val="dk1"/>
              </a:buClr>
              <a:buSzPts val="1100"/>
              <a:buFont typeface="Arial"/>
              <a:buNone/>
            </a:pPr>
            <a:r>
              <a:t/>
            </a:r>
            <a:endParaRPr sz="3800">
              <a:solidFill>
                <a:schemeClr val="dk1"/>
              </a:solidFill>
              <a:latin typeface="Helvetica Neue"/>
              <a:ea typeface="Helvetica Neue"/>
              <a:cs typeface="Helvetica Neue"/>
              <a:sym typeface="Helvetica Neue"/>
            </a:endParaRPr>
          </a:p>
        </p:txBody>
      </p:sp>
      <p:sp>
        <p:nvSpPr>
          <p:cNvPr id="1373" name="Google Shape;1373;p61"/>
          <p:cNvSpPr/>
          <p:nvPr/>
        </p:nvSpPr>
        <p:spPr>
          <a:xfrm>
            <a:off x="2199225" y="2438400"/>
            <a:ext cx="8469000" cy="82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800"/>
              <a:t>Common Agent Errors</a:t>
            </a:r>
            <a:endParaRPr b="1" sz="3800"/>
          </a:p>
        </p:txBody>
      </p:sp>
      <p:sp>
        <p:nvSpPr>
          <p:cNvPr id="1374" name="Google Shape;1374;p61"/>
          <p:cNvSpPr/>
          <p:nvPr/>
        </p:nvSpPr>
        <p:spPr>
          <a:xfrm>
            <a:off x="3782050" y="3506275"/>
            <a:ext cx="6505200" cy="829500"/>
          </a:xfrm>
          <a:prstGeom prst="roundRect">
            <a:avLst>
              <a:gd fmla="val 370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100"/>
              <a:t>Lack of environment interaction</a:t>
            </a:r>
            <a:endParaRPr sz="3100"/>
          </a:p>
        </p:txBody>
      </p:sp>
      <p:sp>
        <p:nvSpPr>
          <p:cNvPr id="1375" name="Google Shape;1375;p61"/>
          <p:cNvSpPr/>
          <p:nvPr/>
        </p:nvSpPr>
        <p:spPr>
          <a:xfrm>
            <a:off x="3782050" y="4268275"/>
            <a:ext cx="6505200" cy="829500"/>
          </a:xfrm>
          <a:prstGeom prst="roundRect">
            <a:avLst>
              <a:gd fmla="val 370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100"/>
              <a:t>API input/output </a:t>
            </a:r>
            <a:r>
              <a:rPr lang="en" sz="3100"/>
              <a:t>f</a:t>
            </a:r>
            <a:r>
              <a:rPr lang="en" sz="3100"/>
              <a:t>ields </a:t>
            </a:r>
            <a:r>
              <a:rPr lang="en" sz="3100"/>
              <a:t>h</a:t>
            </a:r>
            <a:r>
              <a:rPr lang="en" sz="3100"/>
              <a:t>allucination</a:t>
            </a:r>
            <a:endParaRPr sz="3100"/>
          </a:p>
        </p:txBody>
      </p:sp>
      <p:sp>
        <p:nvSpPr>
          <p:cNvPr id="1376" name="Google Shape;1376;p61"/>
          <p:cNvSpPr/>
          <p:nvPr/>
        </p:nvSpPr>
        <p:spPr>
          <a:xfrm>
            <a:off x="3782050" y="5182675"/>
            <a:ext cx="6505200" cy="829500"/>
          </a:xfrm>
          <a:prstGeom prst="roundRect">
            <a:avLst>
              <a:gd fmla="val 370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t>Coding mistakes</a:t>
            </a:r>
            <a:endParaRPr sz="3000"/>
          </a:p>
        </p:txBody>
      </p:sp>
      <p:sp>
        <p:nvSpPr>
          <p:cNvPr id="1377" name="Google Shape;1377;p61"/>
          <p:cNvSpPr/>
          <p:nvPr/>
        </p:nvSpPr>
        <p:spPr>
          <a:xfrm>
            <a:off x="3782050" y="6097075"/>
            <a:ext cx="6505200" cy="829500"/>
          </a:xfrm>
          <a:prstGeom prst="roundRect">
            <a:avLst>
              <a:gd fmla="val 3703"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t>Common sense errors</a:t>
            </a:r>
            <a:endParaRPr sz="3000"/>
          </a:p>
        </p:txBody>
      </p:sp>
      <p:pic>
        <p:nvPicPr>
          <p:cNvPr id="1378" name="Google Shape;1378;p61"/>
          <p:cNvPicPr preferRelativeResize="0"/>
          <p:nvPr/>
        </p:nvPicPr>
        <p:blipFill>
          <a:blip r:embed="rId10">
            <a:alphaModFix/>
          </a:blip>
          <a:stretch>
            <a:fillRect/>
          </a:stretch>
        </p:blipFill>
        <p:spPr>
          <a:xfrm>
            <a:off x="2862975" y="3635425"/>
            <a:ext cx="571222" cy="571200"/>
          </a:xfrm>
          <a:prstGeom prst="rect">
            <a:avLst/>
          </a:prstGeom>
          <a:noFill/>
          <a:ln>
            <a:noFill/>
          </a:ln>
        </p:spPr>
      </p:pic>
      <p:pic>
        <p:nvPicPr>
          <p:cNvPr id="1379" name="Google Shape;1379;p61"/>
          <p:cNvPicPr preferRelativeResize="0"/>
          <p:nvPr/>
        </p:nvPicPr>
        <p:blipFill>
          <a:blip r:embed="rId11">
            <a:alphaModFix/>
          </a:blip>
          <a:stretch>
            <a:fillRect/>
          </a:stretch>
        </p:blipFill>
        <p:spPr>
          <a:xfrm>
            <a:off x="2820650" y="4420751"/>
            <a:ext cx="655875" cy="655850"/>
          </a:xfrm>
          <a:prstGeom prst="rect">
            <a:avLst/>
          </a:prstGeom>
          <a:noFill/>
          <a:ln>
            <a:noFill/>
          </a:ln>
        </p:spPr>
      </p:pic>
      <p:pic>
        <p:nvPicPr>
          <p:cNvPr id="1380" name="Google Shape;1380;p61"/>
          <p:cNvPicPr preferRelativeResize="0"/>
          <p:nvPr/>
        </p:nvPicPr>
        <p:blipFill>
          <a:blip r:embed="rId12">
            <a:alphaModFix/>
          </a:blip>
          <a:stretch>
            <a:fillRect/>
          </a:stretch>
        </p:blipFill>
        <p:spPr>
          <a:xfrm>
            <a:off x="2887475" y="5353814"/>
            <a:ext cx="522225" cy="522225"/>
          </a:xfrm>
          <a:prstGeom prst="rect">
            <a:avLst/>
          </a:prstGeom>
          <a:noFill/>
          <a:ln>
            <a:noFill/>
          </a:ln>
        </p:spPr>
      </p:pic>
      <p:pic>
        <p:nvPicPr>
          <p:cNvPr id="1381" name="Google Shape;1381;p61"/>
          <p:cNvPicPr preferRelativeResize="0"/>
          <p:nvPr/>
        </p:nvPicPr>
        <p:blipFill>
          <a:blip r:embed="rId13">
            <a:alphaModFix/>
          </a:blip>
          <a:stretch>
            <a:fillRect/>
          </a:stretch>
        </p:blipFill>
        <p:spPr>
          <a:xfrm>
            <a:off x="2887475" y="6229413"/>
            <a:ext cx="522225" cy="522225"/>
          </a:xfrm>
          <a:prstGeom prst="rect">
            <a:avLst/>
          </a:prstGeom>
          <a:noFill/>
          <a:ln>
            <a:noFill/>
          </a:ln>
        </p:spPr>
      </p:pic>
      <p:sp>
        <p:nvSpPr>
          <p:cNvPr id="1382" name="Google Shape;1382;p61"/>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Interactive Coding Agents for Personal Apps</a:t>
            </a:r>
            <a:endParaRPr sz="4500"/>
          </a:p>
        </p:txBody>
      </p:sp>
      <p:sp>
        <p:nvSpPr>
          <p:cNvPr id="159" name="Google Shape;159;p17"/>
          <p:cNvSpPr/>
          <p:nvPr/>
        </p:nvSpPr>
        <p:spPr>
          <a:xfrm>
            <a:off x="307000" y="2197850"/>
            <a:ext cx="10566300" cy="1043400"/>
          </a:xfrm>
          <a:prstGeom prst="roundRect">
            <a:avLst>
              <a:gd fmla="val 9127" name="adj"/>
            </a:avLst>
          </a:prstGeom>
          <a:noFill/>
          <a:ln cap="flat" cmpd="sng" w="19050">
            <a:solidFill>
              <a:srgbClr val="004C7F"/>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0" i="0" lang="en" sz="2500" u="none" cap="none" strike="noStrike">
                <a:solidFill>
                  <a:schemeClr val="dk1"/>
                </a:solidFill>
                <a:latin typeface="Helvetica Neue"/>
                <a:ea typeface="Helvetica Neue"/>
                <a:cs typeface="Helvetica Neue"/>
                <a:sym typeface="Helvetica Neue"/>
              </a:rPr>
              <a:t>Play my      </a:t>
            </a:r>
            <a:r>
              <a:rPr b="1" i="0" lang="en" sz="2500" u="none" cap="none" strike="noStrike">
                <a:solidFill>
                  <a:schemeClr val="dk1"/>
                </a:solidFill>
                <a:latin typeface="Helvetica Neue"/>
                <a:ea typeface="Helvetica Neue"/>
                <a:cs typeface="Helvetica Neue"/>
                <a:sym typeface="Helvetica Neue"/>
              </a:rPr>
              <a:t>Spotify</a:t>
            </a:r>
            <a:r>
              <a:rPr b="0" i="0" lang="en" sz="2500" u="none" cap="none" strike="noStrike">
                <a:solidFill>
                  <a:schemeClr val="dk1"/>
                </a:solidFill>
                <a:latin typeface="Helvetica Neue"/>
                <a:ea typeface="Helvetica Neue"/>
                <a:cs typeface="Helvetica Neue"/>
                <a:sym typeface="Helvetica Neue"/>
              </a:rPr>
              <a:t> playlist with enough songs for the workout today. </a:t>
            </a:r>
            <a:br>
              <a:rPr b="0" i="0" lang="en" sz="2500" u="none" cap="none" strike="noStrike">
                <a:solidFill>
                  <a:schemeClr val="dk1"/>
                </a:solidFill>
                <a:latin typeface="Helvetica Neue"/>
                <a:ea typeface="Helvetica Neue"/>
                <a:cs typeface="Helvetica Neue"/>
                <a:sym typeface="Helvetica Neue"/>
              </a:rPr>
            </a:br>
            <a:r>
              <a:rPr b="0" i="0" lang="en" sz="2500" u="none" cap="none" strike="noStrike">
                <a:solidFill>
                  <a:schemeClr val="dk1"/>
                </a:solidFill>
                <a:latin typeface="Helvetica Neue"/>
                <a:ea typeface="Helvetica Neue"/>
                <a:cs typeface="Helvetica Neue"/>
                <a:sym typeface="Helvetica Neue"/>
              </a:rPr>
              <a:t>My workout plan is in      </a:t>
            </a:r>
            <a:r>
              <a:rPr b="1" i="0" lang="en" sz="2500" u="none" cap="none" strike="noStrike">
                <a:solidFill>
                  <a:schemeClr val="dk1"/>
                </a:solidFill>
                <a:latin typeface="Helvetica Neue"/>
                <a:ea typeface="Helvetica Neue"/>
                <a:cs typeface="Helvetica Neue"/>
                <a:sym typeface="Helvetica Neue"/>
              </a:rPr>
              <a:t>SimpleNote</a:t>
            </a:r>
            <a:r>
              <a:rPr b="0" i="0" lang="en" sz="2500" u="none" cap="none" strike="noStrike">
                <a:solidFill>
                  <a:schemeClr val="dk1"/>
                </a:solidFill>
                <a:latin typeface="Helvetica Neue"/>
                <a:ea typeface="Helvetica Neue"/>
                <a:cs typeface="Helvetica Neue"/>
                <a:sym typeface="Helvetica Neue"/>
              </a:rPr>
              <a:t>.</a:t>
            </a:r>
            <a:endParaRPr sz="1300">
              <a:solidFill>
                <a:schemeClr val="dk1"/>
              </a:solidFill>
            </a:endParaRPr>
          </a:p>
        </p:txBody>
      </p:sp>
      <p:sp>
        <p:nvSpPr>
          <p:cNvPr id="160" name="Google Shape;160;p17"/>
          <p:cNvSpPr txBox="1"/>
          <p:nvPr/>
        </p:nvSpPr>
        <p:spPr>
          <a:xfrm rot="5330096">
            <a:off x="10803371" y="2449785"/>
            <a:ext cx="1032814" cy="539508"/>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3500"/>
              <a:buFont typeface="Helvetica Neue"/>
              <a:buNone/>
            </a:pPr>
            <a:r>
              <a:rPr b="0" i="0" lang="en" sz="3500" u="none" cap="none" strike="noStrike">
                <a:solidFill>
                  <a:srgbClr val="000000"/>
                </a:solidFill>
                <a:latin typeface="Helvetica Neue"/>
                <a:ea typeface="Helvetica Neue"/>
                <a:cs typeface="Helvetica Neue"/>
                <a:sym typeface="Helvetica Neue"/>
              </a:rPr>
              <a:t>Joe</a:t>
            </a:r>
            <a:endParaRPr/>
          </a:p>
        </p:txBody>
      </p:sp>
      <p:grpSp>
        <p:nvGrpSpPr>
          <p:cNvPr id="161" name="Google Shape;161;p17"/>
          <p:cNvGrpSpPr/>
          <p:nvPr/>
        </p:nvGrpSpPr>
        <p:grpSpPr>
          <a:xfrm>
            <a:off x="11676450" y="2197850"/>
            <a:ext cx="930644" cy="1127488"/>
            <a:chOff x="0" y="0"/>
            <a:chExt cx="1499104" cy="1787394"/>
          </a:xfrm>
        </p:grpSpPr>
        <p:sp>
          <p:nvSpPr>
            <p:cNvPr id="162" name="Google Shape;162;p17"/>
            <p:cNvSpPr/>
            <p:nvPr/>
          </p:nvSpPr>
          <p:spPr>
            <a:xfrm>
              <a:off x="38042" y="118019"/>
              <a:ext cx="1409400" cy="1376400"/>
            </a:xfrm>
            <a:prstGeom prst="ellipse">
              <a:avLst/>
            </a:prstGeom>
            <a:solidFill>
              <a:srgbClr val="000000"/>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200"/>
                <a:buFont typeface="Helvetica Neue"/>
                <a:buNone/>
              </a:pPr>
              <a:r>
                <a:t/>
              </a:r>
              <a:endParaRPr b="0" i="0" sz="4200" u="none" cap="none" strike="noStrike">
                <a:solidFill>
                  <a:srgbClr val="FFFFFF"/>
                </a:solidFill>
                <a:latin typeface="Helvetica Neue"/>
                <a:ea typeface="Helvetica Neue"/>
                <a:cs typeface="Helvetica Neue"/>
                <a:sym typeface="Helvetica Neue"/>
              </a:endParaRPr>
            </a:p>
          </p:txBody>
        </p:sp>
        <p:pic>
          <p:nvPicPr>
            <p:cNvPr descr="pasted-movie.png" id="163" name="Google Shape;163;p17"/>
            <p:cNvPicPr preferRelativeResize="0"/>
            <p:nvPr/>
          </p:nvPicPr>
          <p:blipFill rotWithShape="1">
            <a:blip r:embed="rId3">
              <a:alphaModFix/>
            </a:blip>
            <a:srcRect b="0" l="0" r="0" t="0"/>
            <a:stretch/>
          </p:blipFill>
          <p:spPr>
            <a:xfrm>
              <a:off x="0" y="0"/>
              <a:ext cx="1499104" cy="1787394"/>
            </a:xfrm>
            <a:prstGeom prst="rect">
              <a:avLst/>
            </a:prstGeom>
            <a:noFill/>
            <a:ln>
              <a:noFill/>
            </a:ln>
          </p:spPr>
        </p:pic>
      </p:grpSp>
      <p:pic>
        <p:nvPicPr>
          <p:cNvPr descr="pasted-movie.png" id="164" name="Google Shape;164;p17"/>
          <p:cNvPicPr preferRelativeResize="0"/>
          <p:nvPr/>
        </p:nvPicPr>
        <p:blipFill rotWithShape="1">
          <a:blip r:embed="rId4">
            <a:alphaModFix/>
          </a:blip>
          <a:srcRect b="0" l="0" r="0" t="0"/>
          <a:stretch/>
        </p:blipFill>
        <p:spPr>
          <a:xfrm>
            <a:off x="5934150" y="2651760"/>
            <a:ext cx="499200" cy="499200"/>
          </a:xfrm>
          <a:prstGeom prst="rect">
            <a:avLst/>
          </a:prstGeom>
          <a:noFill/>
          <a:ln>
            <a:noFill/>
          </a:ln>
        </p:spPr>
      </p:pic>
      <p:pic>
        <p:nvPicPr>
          <p:cNvPr descr="pasted-movie.png" id="165" name="Google Shape;165;p17"/>
          <p:cNvPicPr preferRelativeResize="0"/>
          <p:nvPr/>
        </p:nvPicPr>
        <p:blipFill rotWithShape="1">
          <a:blip r:embed="rId5">
            <a:alphaModFix/>
          </a:blip>
          <a:srcRect b="0" l="0" r="0" t="0"/>
          <a:stretch/>
        </p:blipFill>
        <p:spPr>
          <a:xfrm>
            <a:off x="1810512" y="2240280"/>
            <a:ext cx="560400" cy="569879"/>
          </a:xfrm>
          <a:prstGeom prst="rect">
            <a:avLst/>
          </a:prstGeom>
          <a:noFill/>
          <a:ln>
            <a:noFill/>
          </a:ln>
        </p:spPr>
      </p:pic>
      <p:sp>
        <p:nvSpPr>
          <p:cNvPr id="166" name="Google Shape;166;p17"/>
          <p:cNvSpPr/>
          <p:nvPr/>
        </p:nvSpPr>
        <p:spPr>
          <a:xfrm>
            <a:off x="307000" y="1330375"/>
            <a:ext cx="12357000" cy="698100"/>
          </a:xfrm>
          <a:prstGeom prst="roundRect">
            <a:avLst>
              <a:gd fmla="val 4384" name="adj"/>
            </a:avLst>
          </a:prstGeom>
          <a:solidFill>
            <a:srgbClr val="FFFFFF"/>
          </a:solidFill>
          <a:ln cap="flat" cmpd="sng" w="1905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100"/>
              <a:buFont typeface="Arial"/>
              <a:buNone/>
            </a:pPr>
            <a:r>
              <a:rPr lang="en" sz="2800"/>
              <a:t>LMs could tackle such tasks by calling </a:t>
            </a:r>
            <a:r>
              <a:rPr b="1" lang="en" sz="2800">
                <a:solidFill>
                  <a:srgbClr val="CC0000"/>
                </a:solidFill>
              </a:rPr>
              <a:t>APIs</a:t>
            </a:r>
            <a:r>
              <a:rPr lang="en" sz="2800"/>
              <a:t> with </a:t>
            </a:r>
            <a:r>
              <a:rPr b="1" lang="en" sz="2800">
                <a:solidFill>
                  <a:srgbClr val="38761D"/>
                </a:solidFill>
              </a:rPr>
              <a:t>rich </a:t>
            </a:r>
            <a:r>
              <a:rPr lang="en" sz="2800"/>
              <a:t>&amp; </a:t>
            </a:r>
            <a:r>
              <a:rPr b="1" lang="en" sz="2800">
                <a:solidFill>
                  <a:srgbClr val="674EA7"/>
                </a:solidFill>
              </a:rPr>
              <a:t>interactive coding</a:t>
            </a:r>
            <a:r>
              <a:rPr lang="en" sz="2800"/>
              <a:t>.</a:t>
            </a:r>
            <a:endParaRPr sz="2800"/>
          </a:p>
        </p:txBody>
      </p:sp>
      <p:sp>
        <p:nvSpPr>
          <p:cNvPr id="167" name="Google Shape;167;p17"/>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sp>
        <p:nvSpPr>
          <p:cNvPr id="1387" name="Google Shape;1387;p62"/>
          <p:cNvSpPr/>
          <p:nvPr/>
        </p:nvSpPr>
        <p:spPr>
          <a:xfrm>
            <a:off x="478300" y="1578250"/>
            <a:ext cx="12046200" cy="7296000"/>
          </a:xfrm>
          <a:prstGeom prst="roundRect">
            <a:avLst>
              <a:gd fmla="val 2995" name="adj"/>
            </a:avLst>
          </a:prstGeom>
          <a:solidFill>
            <a:srgbClr val="FFFFFF"/>
          </a:solidFill>
          <a:ln cap="flat" cmpd="sng" w="28575">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rtl="0" algn="ctr">
              <a:spcBef>
                <a:spcPts val="0"/>
              </a:spcBef>
              <a:spcAft>
                <a:spcPts val="0"/>
              </a:spcAft>
              <a:buClr>
                <a:schemeClr val="dk1"/>
              </a:buClr>
              <a:buSzPts val="3000"/>
              <a:buFont typeface="Arial"/>
              <a:buNone/>
            </a:pPr>
            <a:r>
              <a:t/>
            </a:r>
            <a:endParaRPr sz="3200">
              <a:solidFill>
                <a:schemeClr val="dk1"/>
              </a:solidFill>
            </a:endParaRPr>
          </a:p>
        </p:txBody>
      </p:sp>
      <p:sp>
        <p:nvSpPr>
          <p:cNvPr id="1388" name="Google Shape;1388;p62"/>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Conclusion</a:t>
            </a:r>
            <a:endParaRPr sz="4500"/>
          </a:p>
        </p:txBody>
      </p:sp>
      <p:pic>
        <p:nvPicPr>
          <p:cNvPr id="1389" name="Google Shape;1389;p62"/>
          <p:cNvPicPr preferRelativeResize="0"/>
          <p:nvPr/>
        </p:nvPicPr>
        <p:blipFill>
          <a:blip r:embed="rId3">
            <a:alphaModFix/>
          </a:blip>
          <a:stretch>
            <a:fillRect/>
          </a:stretch>
        </p:blipFill>
        <p:spPr>
          <a:xfrm>
            <a:off x="4497570" y="1740148"/>
            <a:ext cx="845387" cy="845401"/>
          </a:xfrm>
          <a:prstGeom prst="rect">
            <a:avLst/>
          </a:prstGeom>
          <a:noFill/>
          <a:ln>
            <a:noFill/>
          </a:ln>
        </p:spPr>
      </p:pic>
      <p:sp>
        <p:nvSpPr>
          <p:cNvPr id="1390" name="Google Shape;1390;p62"/>
          <p:cNvSpPr txBox="1"/>
          <p:nvPr/>
        </p:nvSpPr>
        <p:spPr>
          <a:xfrm>
            <a:off x="5146300" y="1740150"/>
            <a:ext cx="3604800" cy="84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500">
                <a:solidFill>
                  <a:schemeClr val="dk1"/>
                </a:solidFill>
              </a:rPr>
              <a:t>Ap</a:t>
            </a:r>
            <a:r>
              <a:rPr b="1" lang="en" sz="4500" u="sng">
                <a:solidFill>
                  <a:schemeClr val="dk1"/>
                </a:solidFill>
              </a:rPr>
              <a:t>p</a:t>
            </a:r>
            <a:r>
              <a:rPr b="1" lang="en" sz="4500">
                <a:solidFill>
                  <a:schemeClr val="dk1"/>
                </a:solidFill>
              </a:rPr>
              <a:t>World</a:t>
            </a:r>
            <a:endParaRPr b="1" sz="4500">
              <a:solidFill>
                <a:schemeClr val="dk2"/>
              </a:solidFill>
            </a:endParaRPr>
          </a:p>
        </p:txBody>
      </p:sp>
      <p:sp>
        <p:nvSpPr>
          <p:cNvPr id="1391" name="Google Shape;1391;p62"/>
          <p:cNvSpPr txBox="1"/>
          <p:nvPr/>
        </p:nvSpPr>
        <p:spPr>
          <a:xfrm>
            <a:off x="4196000" y="2643400"/>
            <a:ext cx="4631100" cy="67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0090C2"/>
                </a:solidFill>
              </a:rPr>
              <a:t>World</a:t>
            </a:r>
            <a:r>
              <a:rPr lang="en" sz="3000">
                <a:solidFill>
                  <a:srgbClr val="999999"/>
                </a:solidFill>
              </a:rPr>
              <a:t> of </a:t>
            </a:r>
            <a:r>
              <a:rPr lang="en" sz="3000">
                <a:solidFill>
                  <a:srgbClr val="0090C2"/>
                </a:solidFill>
              </a:rPr>
              <a:t>Ap</a:t>
            </a:r>
            <a:r>
              <a:rPr lang="en" sz="3000">
                <a:solidFill>
                  <a:srgbClr val="999999"/>
                </a:solidFill>
              </a:rPr>
              <a:t>ps &amp; </a:t>
            </a:r>
            <a:r>
              <a:rPr lang="en" sz="3000">
                <a:solidFill>
                  <a:srgbClr val="0090C2"/>
                </a:solidFill>
              </a:rPr>
              <a:t>P</a:t>
            </a:r>
            <a:r>
              <a:rPr lang="en" sz="3000">
                <a:solidFill>
                  <a:srgbClr val="999999"/>
                </a:solidFill>
              </a:rPr>
              <a:t>eople</a:t>
            </a:r>
            <a:endParaRPr sz="3000">
              <a:solidFill>
                <a:srgbClr val="999999"/>
              </a:solidFill>
            </a:endParaRPr>
          </a:p>
        </p:txBody>
      </p:sp>
      <p:cxnSp>
        <p:nvCxnSpPr>
          <p:cNvPr id="1392" name="Google Shape;1392;p62"/>
          <p:cNvCxnSpPr/>
          <p:nvPr/>
        </p:nvCxnSpPr>
        <p:spPr>
          <a:xfrm>
            <a:off x="493400" y="3464950"/>
            <a:ext cx="12036300" cy="0"/>
          </a:xfrm>
          <a:prstGeom prst="straightConnector1">
            <a:avLst/>
          </a:prstGeom>
          <a:noFill/>
          <a:ln cap="flat" cmpd="sng" w="28575">
            <a:solidFill>
              <a:srgbClr val="004C7F"/>
            </a:solidFill>
            <a:prstDash val="solid"/>
            <a:round/>
            <a:headEnd len="med" w="med" type="none"/>
            <a:tailEnd len="med" w="med" type="none"/>
          </a:ln>
        </p:spPr>
      </p:cxnSp>
      <p:sp>
        <p:nvSpPr>
          <p:cNvPr id="1393" name="Google Shape;1393;p62"/>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
        <p:nvSpPr>
          <p:cNvPr id="1394" name="Google Shape;1394;p62"/>
          <p:cNvSpPr/>
          <p:nvPr/>
        </p:nvSpPr>
        <p:spPr>
          <a:xfrm>
            <a:off x="1452625" y="3765700"/>
            <a:ext cx="2850900" cy="2173800"/>
          </a:xfrm>
          <a:prstGeom prst="roundRect">
            <a:avLst>
              <a:gd fmla="val 3146" name="adj"/>
            </a:avLst>
          </a:prstGeom>
          <a:noFill/>
          <a:ln cap="flat" cmpd="sng" w="28575">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pic>
        <p:nvPicPr>
          <p:cNvPr descr="pasted-movie.png" id="1395" name="Google Shape;1395;p62"/>
          <p:cNvPicPr preferRelativeResize="0"/>
          <p:nvPr/>
        </p:nvPicPr>
        <p:blipFill rotWithShape="1">
          <a:blip r:embed="rId4">
            <a:alphaModFix/>
          </a:blip>
          <a:srcRect b="0" l="0" r="0" t="0"/>
          <a:stretch/>
        </p:blipFill>
        <p:spPr>
          <a:xfrm>
            <a:off x="1649114" y="3765702"/>
            <a:ext cx="745711" cy="745714"/>
          </a:xfrm>
          <a:prstGeom prst="rect">
            <a:avLst/>
          </a:prstGeom>
          <a:noFill/>
          <a:ln>
            <a:noFill/>
          </a:ln>
        </p:spPr>
      </p:pic>
      <p:pic>
        <p:nvPicPr>
          <p:cNvPr descr="pasted-movie.png" id="1396" name="Google Shape;1396;p62"/>
          <p:cNvPicPr preferRelativeResize="0"/>
          <p:nvPr/>
        </p:nvPicPr>
        <p:blipFill rotWithShape="1">
          <a:blip r:embed="rId5">
            <a:alphaModFix/>
          </a:blip>
          <a:srcRect b="0" l="0" r="0" t="0"/>
          <a:stretch/>
        </p:blipFill>
        <p:spPr>
          <a:xfrm>
            <a:off x="2522999" y="4420819"/>
            <a:ext cx="771540" cy="784620"/>
          </a:xfrm>
          <a:prstGeom prst="rect">
            <a:avLst/>
          </a:prstGeom>
          <a:noFill/>
          <a:ln>
            <a:noFill/>
          </a:ln>
        </p:spPr>
      </p:pic>
      <p:pic>
        <p:nvPicPr>
          <p:cNvPr descr="pasted-movie.png" id="1397" name="Google Shape;1397;p62"/>
          <p:cNvPicPr preferRelativeResize="0"/>
          <p:nvPr/>
        </p:nvPicPr>
        <p:blipFill rotWithShape="1">
          <a:blip r:embed="rId6">
            <a:alphaModFix/>
          </a:blip>
          <a:srcRect b="0" l="0" r="0" t="0"/>
          <a:stretch/>
        </p:blipFill>
        <p:spPr>
          <a:xfrm>
            <a:off x="3405413" y="3778670"/>
            <a:ext cx="745711" cy="745714"/>
          </a:xfrm>
          <a:prstGeom prst="rect">
            <a:avLst/>
          </a:prstGeom>
          <a:noFill/>
          <a:ln>
            <a:noFill/>
          </a:ln>
        </p:spPr>
      </p:pic>
      <p:pic>
        <p:nvPicPr>
          <p:cNvPr descr="pasted-movie.png" id="1398" name="Google Shape;1398;p62"/>
          <p:cNvPicPr preferRelativeResize="0"/>
          <p:nvPr/>
        </p:nvPicPr>
        <p:blipFill rotWithShape="1">
          <a:blip r:embed="rId7">
            <a:alphaModFix/>
          </a:blip>
          <a:srcRect b="0" l="0" r="0" t="0"/>
          <a:stretch/>
        </p:blipFill>
        <p:spPr>
          <a:xfrm>
            <a:off x="2527263" y="3778670"/>
            <a:ext cx="745711" cy="745714"/>
          </a:xfrm>
          <a:prstGeom prst="rect">
            <a:avLst/>
          </a:prstGeom>
          <a:noFill/>
          <a:ln>
            <a:noFill/>
          </a:ln>
        </p:spPr>
      </p:pic>
      <p:pic>
        <p:nvPicPr>
          <p:cNvPr descr="pasted-movie.png" id="1399" name="Google Shape;1399;p62"/>
          <p:cNvPicPr preferRelativeResize="0"/>
          <p:nvPr/>
        </p:nvPicPr>
        <p:blipFill rotWithShape="1">
          <a:blip r:embed="rId8">
            <a:alphaModFix/>
          </a:blip>
          <a:srcRect b="0" l="0" r="0" t="0"/>
          <a:stretch/>
        </p:blipFill>
        <p:spPr>
          <a:xfrm>
            <a:off x="1643316" y="4440273"/>
            <a:ext cx="745711" cy="745714"/>
          </a:xfrm>
          <a:prstGeom prst="rect">
            <a:avLst/>
          </a:prstGeom>
          <a:noFill/>
          <a:ln>
            <a:noFill/>
          </a:ln>
        </p:spPr>
      </p:pic>
      <p:pic>
        <p:nvPicPr>
          <p:cNvPr descr="pasted-movie.png" id="1400" name="Google Shape;1400;p62"/>
          <p:cNvPicPr preferRelativeResize="0"/>
          <p:nvPr/>
        </p:nvPicPr>
        <p:blipFill rotWithShape="1">
          <a:blip r:embed="rId9">
            <a:alphaModFix/>
          </a:blip>
          <a:srcRect b="0" l="0" r="0" t="0"/>
          <a:stretch/>
        </p:blipFill>
        <p:spPr>
          <a:xfrm>
            <a:off x="3428511" y="4440274"/>
            <a:ext cx="758139" cy="745714"/>
          </a:xfrm>
          <a:prstGeom prst="rect">
            <a:avLst/>
          </a:prstGeom>
          <a:noFill/>
          <a:ln>
            <a:noFill/>
          </a:ln>
        </p:spPr>
      </p:pic>
      <p:pic>
        <p:nvPicPr>
          <p:cNvPr descr="pasted-movie.png" id="1401" name="Google Shape;1401;p62"/>
          <p:cNvPicPr preferRelativeResize="0"/>
          <p:nvPr/>
        </p:nvPicPr>
        <p:blipFill rotWithShape="1">
          <a:blip r:embed="rId10">
            <a:alphaModFix/>
          </a:blip>
          <a:srcRect b="0" l="0" r="0" t="0"/>
          <a:stretch/>
        </p:blipFill>
        <p:spPr>
          <a:xfrm>
            <a:off x="3402311" y="5180137"/>
            <a:ext cx="810555" cy="810558"/>
          </a:xfrm>
          <a:prstGeom prst="rect">
            <a:avLst/>
          </a:prstGeom>
          <a:noFill/>
          <a:ln>
            <a:noFill/>
          </a:ln>
        </p:spPr>
      </p:pic>
      <p:pic>
        <p:nvPicPr>
          <p:cNvPr descr="pasted-movie.png" id="1402" name="Google Shape;1402;p62"/>
          <p:cNvPicPr preferRelativeResize="0"/>
          <p:nvPr/>
        </p:nvPicPr>
        <p:blipFill rotWithShape="1">
          <a:blip r:embed="rId11">
            <a:alphaModFix/>
          </a:blip>
          <a:srcRect b="0" l="0" r="0" t="0"/>
          <a:stretch/>
        </p:blipFill>
        <p:spPr>
          <a:xfrm>
            <a:off x="1636066" y="5193922"/>
            <a:ext cx="745711" cy="745714"/>
          </a:xfrm>
          <a:prstGeom prst="rect">
            <a:avLst/>
          </a:prstGeom>
          <a:noFill/>
          <a:ln>
            <a:noFill/>
          </a:ln>
        </p:spPr>
      </p:pic>
      <p:pic>
        <p:nvPicPr>
          <p:cNvPr descr="pasted-movie.png" id="1403" name="Google Shape;1403;p62"/>
          <p:cNvPicPr preferRelativeResize="0"/>
          <p:nvPr/>
        </p:nvPicPr>
        <p:blipFill rotWithShape="1">
          <a:blip r:embed="rId12">
            <a:alphaModFix/>
          </a:blip>
          <a:srcRect b="30298" l="24341" r="29609" t="30302"/>
          <a:stretch/>
        </p:blipFill>
        <p:spPr>
          <a:xfrm>
            <a:off x="2602218" y="5381273"/>
            <a:ext cx="549558" cy="408294"/>
          </a:xfrm>
          <a:custGeom>
            <a:rect b="b" l="l" r="r" t="t"/>
            <a:pathLst>
              <a:path extrusionOk="0" h="21600" w="21600">
                <a:moveTo>
                  <a:pt x="2206" y="0"/>
                </a:moveTo>
                <a:cubicBezTo>
                  <a:pt x="42" y="0"/>
                  <a:pt x="0" y="210"/>
                  <a:pt x="0" y="10988"/>
                </a:cubicBezTo>
                <a:cubicBezTo>
                  <a:pt x="0" y="17911"/>
                  <a:pt x="100" y="20737"/>
                  <a:pt x="366" y="21096"/>
                </a:cubicBezTo>
                <a:cubicBezTo>
                  <a:pt x="587" y="21393"/>
                  <a:pt x="1654" y="21600"/>
                  <a:pt x="2995" y="21600"/>
                </a:cubicBezTo>
                <a:lnTo>
                  <a:pt x="5249" y="21600"/>
                </a:lnTo>
                <a:lnTo>
                  <a:pt x="5249" y="16380"/>
                </a:lnTo>
                <a:lnTo>
                  <a:pt x="5249" y="11159"/>
                </a:lnTo>
                <a:lnTo>
                  <a:pt x="6555" y="12445"/>
                </a:lnTo>
                <a:cubicBezTo>
                  <a:pt x="7276" y="13153"/>
                  <a:pt x="8512" y="14378"/>
                  <a:pt x="9295" y="15168"/>
                </a:cubicBezTo>
                <a:lnTo>
                  <a:pt x="10712" y="16605"/>
                </a:lnTo>
                <a:lnTo>
                  <a:pt x="13460" y="13957"/>
                </a:lnTo>
                <a:lnTo>
                  <a:pt x="16200" y="11309"/>
                </a:lnTo>
                <a:lnTo>
                  <a:pt x="16288" y="16455"/>
                </a:lnTo>
                <a:lnTo>
                  <a:pt x="16375" y="21600"/>
                </a:lnTo>
                <a:lnTo>
                  <a:pt x="18621" y="21600"/>
                </a:lnTo>
                <a:cubicBezTo>
                  <a:pt x="19955" y="21600"/>
                  <a:pt x="21014" y="21392"/>
                  <a:pt x="21234" y="21096"/>
                </a:cubicBezTo>
                <a:cubicBezTo>
                  <a:pt x="21500" y="20738"/>
                  <a:pt x="21600" y="17963"/>
                  <a:pt x="21600" y="11223"/>
                </a:cubicBezTo>
                <a:cubicBezTo>
                  <a:pt x="21600" y="418"/>
                  <a:pt x="21519" y="0"/>
                  <a:pt x="19410" y="0"/>
                </a:cubicBezTo>
                <a:cubicBezTo>
                  <a:pt x="18337" y="0"/>
                  <a:pt x="17705" y="479"/>
                  <a:pt x="14480" y="3773"/>
                </a:cubicBezTo>
                <a:lnTo>
                  <a:pt x="10784" y="7557"/>
                </a:lnTo>
                <a:lnTo>
                  <a:pt x="7033" y="3773"/>
                </a:lnTo>
                <a:cubicBezTo>
                  <a:pt x="3980" y="699"/>
                  <a:pt x="3084" y="0"/>
                  <a:pt x="2206" y="0"/>
                </a:cubicBezTo>
                <a:close/>
              </a:path>
            </a:pathLst>
          </a:custGeom>
          <a:noFill/>
          <a:ln>
            <a:noFill/>
          </a:ln>
        </p:spPr>
      </p:pic>
      <p:sp>
        <p:nvSpPr>
          <p:cNvPr id="1404" name="Google Shape;1404;p62"/>
          <p:cNvSpPr txBox="1"/>
          <p:nvPr/>
        </p:nvSpPr>
        <p:spPr>
          <a:xfrm>
            <a:off x="6195750" y="3995575"/>
            <a:ext cx="5492700" cy="34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5700">
              <a:solidFill>
                <a:schemeClr val="dk2"/>
              </a:solidFill>
            </a:endParaRPr>
          </a:p>
        </p:txBody>
      </p:sp>
      <p:sp>
        <p:nvSpPr>
          <p:cNvPr id="1405" name="Google Shape;1405;p62"/>
          <p:cNvSpPr/>
          <p:nvPr/>
        </p:nvSpPr>
        <p:spPr>
          <a:xfrm>
            <a:off x="5612650" y="3925425"/>
            <a:ext cx="6568200" cy="2238900"/>
          </a:xfrm>
          <a:prstGeom prst="roundRect">
            <a:avLst>
              <a:gd fmla="val 6620" name="adj"/>
            </a:avLst>
          </a:prstGeom>
          <a:solidFill>
            <a:srgbClr val="D9D2E9"/>
          </a:solidFill>
          <a:ln cap="flat" cmpd="sng" w="76200">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lang="en" sz="2900">
                <a:solidFill>
                  <a:schemeClr val="dk1"/>
                </a:solidFill>
                <a:latin typeface="Helvetica Neue"/>
                <a:ea typeface="Helvetica Neue"/>
                <a:cs typeface="Helvetica Neue"/>
                <a:sym typeface="Helvetica Neue"/>
              </a:rPr>
              <a:t>⇒ 9 app implementations</a:t>
            </a:r>
            <a:endParaRPr sz="2900">
              <a:solidFill>
                <a:schemeClr val="dk1"/>
              </a:solidFill>
              <a:latin typeface="Helvetica Neue"/>
              <a:ea typeface="Helvetica Neue"/>
              <a:cs typeface="Helvetica Neue"/>
              <a:sym typeface="Helvetica Neue"/>
            </a:endParaRPr>
          </a:p>
          <a:p>
            <a:pPr indent="0" lvl="0" marL="0" rtl="0" algn="l">
              <a:lnSpc>
                <a:spcPct val="90000"/>
              </a:lnSpc>
              <a:spcBef>
                <a:spcPts val="0"/>
              </a:spcBef>
              <a:spcAft>
                <a:spcPts val="0"/>
              </a:spcAft>
              <a:buNone/>
            </a:pPr>
            <a:r>
              <a:rPr lang="en" sz="2900">
                <a:solidFill>
                  <a:schemeClr val="dk1"/>
                </a:solidFill>
                <a:latin typeface="Helvetica Neue"/>
                <a:ea typeface="Helvetica Neue"/>
                <a:cs typeface="Helvetica Neue"/>
                <a:sym typeface="Helvetica Neue"/>
              </a:rPr>
              <a:t>⇒ </a:t>
            </a:r>
            <a:r>
              <a:rPr b="1" lang="en" sz="2900">
                <a:solidFill>
                  <a:schemeClr val="dk1"/>
                </a:solidFill>
                <a:latin typeface="Helvetica Neue"/>
                <a:ea typeface="Helvetica Neue"/>
                <a:cs typeface="Helvetica Neue"/>
                <a:sym typeface="Helvetica Neue"/>
              </a:rPr>
              <a:t>High Fidelity</a:t>
            </a:r>
            <a:r>
              <a:rPr lang="en" sz="2900">
                <a:solidFill>
                  <a:schemeClr val="dk1"/>
                </a:solidFill>
                <a:latin typeface="Helvetica Neue"/>
                <a:ea typeface="Helvetica Neue"/>
                <a:cs typeface="Helvetica Neue"/>
                <a:sym typeface="Helvetica Neue"/>
              </a:rPr>
              <a:t>: 457 APIs</a:t>
            </a:r>
            <a:r>
              <a:rPr lang="en" sz="2900">
                <a:solidFill>
                  <a:schemeClr val="dk1"/>
                </a:solidFill>
                <a:latin typeface="Helvetica Neue"/>
                <a:ea typeface="Helvetica Neue"/>
                <a:cs typeface="Helvetica Neue"/>
                <a:sym typeface="Helvetica Neue"/>
              </a:rPr>
              <a:t> w/ docs, </a:t>
            </a:r>
            <a:br>
              <a:rPr lang="en" sz="2900">
                <a:solidFill>
                  <a:schemeClr val="dk1"/>
                </a:solidFill>
                <a:latin typeface="Helvetica Neue"/>
                <a:ea typeface="Helvetica Neue"/>
                <a:cs typeface="Helvetica Neue"/>
                <a:sym typeface="Helvetica Neue"/>
              </a:rPr>
            </a:br>
            <a:r>
              <a:rPr lang="en" sz="2900">
                <a:solidFill>
                  <a:schemeClr val="dk1"/>
                </a:solidFill>
                <a:latin typeface="Helvetica Neue"/>
                <a:ea typeface="Helvetica Neue"/>
                <a:cs typeface="Helvetica Neue"/>
                <a:sym typeface="Helvetica Neue"/>
              </a:rPr>
              <a:t>    </a:t>
            </a:r>
            <a:r>
              <a:rPr lang="en" sz="2900">
                <a:solidFill>
                  <a:schemeClr val="dk1"/>
                </a:solidFill>
                <a:latin typeface="Helvetica Neue"/>
                <a:ea typeface="Helvetica Neue"/>
                <a:cs typeface="Helvetica Neue"/>
                <a:sym typeface="Helvetica Neue"/>
              </a:rPr>
              <a:t>100+ tables</a:t>
            </a:r>
            <a:endParaRPr sz="2900">
              <a:solidFill>
                <a:schemeClr val="dk1"/>
              </a:solidFill>
              <a:latin typeface="Helvetica Neue"/>
              <a:ea typeface="Helvetica Neue"/>
              <a:cs typeface="Helvetica Neue"/>
              <a:sym typeface="Helvetica Neue"/>
            </a:endParaRPr>
          </a:p>
          <a:p>
            <a:pPr indent="0" lvl="0" marL="0" rtl="0" algn="l">
              <a:lnSpc>
                <a:spcPct val="90000"/>
              </a:lnSpc>
              <a:spcBef>
                <a:spcPts val="0"/>
              </a:spcBef>
              <a:spcAft>
                <a:spcPts val="0"/>
              </a:spcAft>
              <a:buNone/>
            </a:pPr>
            <a:r>
              <a:rPr lang="en" sz="2900">
                <a:solidFill>
                  <a:schemeClr val="dk1"/>
                </a:solidFill>
                <a:latin typeface="Helvetica Neue"/>
                <a:ea typeface="Helvetica Neue"/>
                <a:cs typeface="Helvetica Neue"/>
                <a:sym typeface="Helvetica Neue"/>
              </a:rPr>
              <a:t>⇒ </a:t>
            </a:r>
            <a:r>
              <a:rPr b="1" lang="en" sz="2900">
                <a:solidFill>
                  <a:schemeClr val="dk1"/>
                </a:solidFill>
                <a:latin typeface="Helvetica Neue"/>
                <a:ea typeface="Helvetica Neue"/>
                <a:cs typeface="Helvetica Neue"/>
                <a:sym typeface="Helvetica Neue"/>
              </a:rPr>
              <a:t>Reliable</a:t>
            </a:r>
            <a:r>
              <a:rPr lang="en" sz="2900">
                <a:solidFill>
                  <a:schemeClr val="dk1"/>
                </a:solidFill>
                <a:latin typeface="Helvetica Neue"/>
                <a:ea typeface="Helvetica Neue"/>
                <a:cs typeface="Helvetica Neue"/>
                <a:sym typeface="Helvetica Neue"/>
              </a:rPr>
              <a:t>: 1700+ unit tests</a:t>
            </a:r>
            <a:endParaRPr sz="2900">
              <a:solidFill>
                <a:schemeClr val="dk1"/>
              </a:solidFill>
              <a:latin typeface="Helvetica Neue"/>
              <a:ea typeface="Helvetica Neue"/>
              <a:cs typeface="Helvetica Neue"/>
              <a:sym typeface="Helvetica Neue"/>
            </a:endParaRPr>
          </a:p>
          <a:p>
            <a:pPr indent="0" lvl="0" marL="0" rtl="0" algn="l">
              <a:lnSpc>
                <a:spcPct val="90000"/>
              </a:lnSpc>
              <a:spcBef>
                <a:spcPts val="0"/>
              </a:spcBef>
              <a:spcAft>
                <a:spcPts val="0"/>
              </a:spcAft>
              <a:buNone/>
            </a:pPr>
            <a:r>
              <a:rPr lang="en" sz="2900">
                <a:solidFill>
                  <a:schemeClr val="dk1"/>
                </a:solidFill>
                <a:latin typeface="Helvetica Neue"/>
                <a:ea typeface="Helvetica Neue"/>
                <a:cs typeface="Helvetica Neue"/>
                <a:sym typeface="Helvetica Neue"/>
              </a:rPr>
              <a:t>⇒ Simulated </a:t>
            </a:r>
            <a:r>
              <a:rPr b="1" lang="en" sz="2900">
                <a:solidFill>
                  <a:schemeClr val="dk1"/>
                </a:solidFill>
                <a:latin typeface="Helvetica Neue"/>
                <a:ea typeface="Helvetica Neue"/>
                <a:cs typeface="Helvetica Neue"/>
                <a:sym typeface="Helvetica Neue"/>
              </a:rPr>
              <a:t>people + activities</a:t>
            </a:r>
            <a:endParaRPr b="1" sz="2900">
              <a:solidFill>
                <a:schemeClr val="dk1"/>
              </a:solidFill>
              <a:latin typeface="Helvetica Neue"/>
              <a:ea typeface="Helvetica Neue"/>
              <a:cs typeface="Helvetica Neue"/>
              <a:sym typeface="Helvetica Neue"/>
            </a:endParaRPr>
          </a:p>
        </p:txBody>
      </p:sp>
      <p:sp>
        <p:nvSpPr>
          <p:cNvPr id="1406" name="Google Shape;1406;p62"/>
          <p:cNvSpPr/>
          <p:nvPr/>
        </p:nvSpPr>
        <p:spPr>
          <a:xfrm>
            <a:off x="5612650" y="6587325"/>
            <a:ext cx="6568200" cy="1914900"/>
          </a:xfrm>
          <a:prstGeom prst="roundRect">
            <a:avLst>
              <a:gd fmla="val 3668" name="adj"/>
            </a:avLst>
          </a:prstGeom>
          <a:solidFill>
            <a:srgbClr val="D9D2E9"/>
          </a:solidFill>
          <a:ln cap="flat" cmpd="sng" w="76200">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2900">
                <a:solidFill>
                  <a:schemeClr val="dk1"/>
                </a:solidFill>
                <a:latin typeface="Helvetica Neue"/>
                <a:ea typeface="Helvetica Neue"/>
                <a:cs typeface="Helvetica Neue"/>
                <a:sym typeface="Helvetica Neue"/>
              </a:rPr>
              <a:t>⇒ 750 </a:t>
            </a:r>
            <a:r>
              <a:rPr b="1" lang="en" sz="2900">
                <a:solidFill>
                  <a:schemeClr val="dk1"/>
                </a:solidFill>
                <a:latin typeface="Helvetica Neue"/>
                <a:ea typeface="Helvetica Neue"/>
                <a:cs typeface="Helvetica Neue"/>
                <a:sym typeface="Helvetica Neue"/>
              </a:rPr>
              <a:t>complex tasks</a:t>
            </a:r>
            <a:r>
              <a:rPr lang="en" sz="2900">
                <a:solidFill>
                  <a:schemeClr val="dk1"/>
                </a:solidFill>
                <a:latin typeface="Helvetica Neue"/>
                <a:ea typeface="Helvetica Neue"/>
                <a:cs typeface="Helvetica Neue"/>
                <a:sym typeface="Helvetica Neue"/>
              </a:rPr>
              <a:t> w/ 5-25 APIs,  </a:t>
            </a:r>
            <a:br>
              <a:rPr lang="en" sz="2900">
                <a:solidFill>
                  <a:schemeClr val="dk1"/>
                </a:solidFill>
                <a:latin typeface="Helvetica Neue"/>
                <a:ea typeface="Helvetica Neue"/>
                <a:cs typeface="Helvetica Neue"/>
                <a:sym typeface="Helvetica Neue"/>
              </a:rPr>
            </a:br>
            <a:r>
              <a:rPr lang="en" sz="2900">
                <a:solidFill>
                  <a:schemeClr val="dk1"/>
                </a:solidFill>
                <a:latin typeface="Helvetica Neue"/>
                <a:ea typeface="Helvetica Neue"/>
                <a:cs typeface="Helvetica Neue"/>
                <a:sym typeface="Helvetica Neue"/>
              </a:rPr>
              <a:t>    1-6 apps per tasks ,</a:t>
            </a:r>
            <a:r>
              <a:rPr lang="en" sz="2900">
                <a:solidFill>
                  <a:schemeClr val="dk1"/>
                </a:solidFill>
                <a:latin typeface="Helvetica Neue"/>
                <a:ea typeface="Helvetica Neue"/>
                <a:cs typeface="Helvetica Neue"/>
                <a:sym typeface="Helvetica Neue"/>
              </a:rPr>
              <a:t> </a:t>
            </a:r>
            <a:r>
              <a:rPr b="1" lang="en" sz="2900">
                <a:solidFill>
                  <a:schemeClr val="dk1"/>
                </a:solidFill>
                <a:latin typeface="Helvetica Neue"/>
                <a:ea typeface="Helvetica Neue"/>
                <a:cs typeface="Helvetica Neue"/>
                <a:sym typeface="Helvetica Neue"/>
              </a:rPr>
              <a:t>rich</a:t>
            </a:r>
            <a:r>
              <a:rPr lang="en" sz="2900">
                <a:solidFill>
                  <a:schemeClr val="dk1"/>
                </a:solidFill>
                <a:latin typeface="Helvetica Neue"/>
                <a:ea typeface="Helvetica Neue"/>
                <a:cs typeface="Helvetica Neue"/>
                <a:sym typeface="Helvetica Neue"/>
              </a:rPr>
              <a:t> + </a:t>
            </a:r>
            <a:br>
              <a:rPr lang="en" sz="2900">
                <a:solidFill>
                  <a:schemeClr val="dk1"/>
                </a:solidFill>
                <a:latin typeface="Helvetica Neue"/>
                <a:ea typeface="Helvetica Neue"/>
                <a:cs typeface="Helvetica Neue"/>
                <a:sym typeface="Helvetica Neue"/>
              </a:rPr>
            </a:br>
            <a:r>
              <a:rPr lang="en" sz="2900">
                <a:solidFill>
                  <a:schemeClr val="dk1"/>
                </a:solidFill>
                <a:latin typeface="Helvetica Neue"/>
                <a:ea typeface="Helvetica Neue"/>
                <a:cs typeface="Helvetica Neue"/>
                <a:sym typeface="Helvetica Neue"/>
              </a:rPr>
              <a:t>    </a:t>
            </a:r>
            <a:r>
              <a:rPr b="1" lang="en" sz="2900">
                <a:solidFill>
                  <a:schemeClr val="dk1"/>
                </a:solidFill>
                <a:latin typeface="Helvetica Neue"/>
                <a:ea typeface="Helvetica Neue"/>
                <a:cs typeface="Helvetica Neue"/>
                <a:sym typeface="Helvetica Neue"/>
              </a:rPr>
              <a:t>interactive coding</a:t>
            </a:r>
            <a:r>
              <a:rPr lang="en" sz="2900">
                <a:solidFill>
                  <a:schemeClr val="dk1"/>
                </a:solidFill>
                <a:latin typeface="Helvetica Neue"/>
                <a:ea typeface="Helvetica Neue"/>
                <a:cs typeface="Helvetica Neue"/>
                <a:sym typeface="Helvetica Neue"/>
              </a:rPr>
              <a:t> (20-130 lines)</a:t>
            </a:r>
            <a:endParaRPr sz="2900">
              <a:solidFill>
                <a:schemeClr val="dk1"/>
              </a:solidFill>
              <a:latin typeface="Helvetica Neue"/>
              <a:ea typeface="Helvetica Neue"/>
              <a:cs typeface="Helvetica Neue"/>
              <a:sym typeface="Helvetica Neue"/>
            </a:endParaRPr>
          </a:p>
          <a:p>
            <a:pPr indent="0" lvl="0" marL="0" rtl="0" algn="l">
              <a:lnSpc>
                <a:spcPct val="90000"/>
              </a:lnSpc>
              <a:spcBef>
                <a:spcPts val="0"/>
              </a:spcBef>
              <a:spcAft>
                <a:spcPts val="0"/>
              </a:spcAft>
              <a:buNone/>
            </a:pPr>
            <a:r>
              <a:rPr lang="en" sz="2900">
                <a:solidFill>
                  <a:schemeClr val="dk1"/>
                </a:solidFill>
                <a:latin typeface="Helvetica Neue"/>
                <a:ea typeface="Helvetica Neue"/>
                <a:cs typeface="Helvetica Neue"/>
                <a:sym typeface="Helvetica Neue"/>
              </a:rPr>
              <a:t>⇒ Robust programmatic eval</a:t>
            </a:r>
            <a:endParaRPr sz="2900">
              <a:solidFill>
                <a:schemeClr val="dk1"/>
              </a:solidFill>
              <a:latin typeface="Helvetica Neue"/>
              <a:ea typeface="Helvetica Neue"/>
              <a:cs typeface="Helvetica Neue"/>
              <a:sym typeface="Helvetica Neue"/>
            </a:endParaRPr>
          </a:p>
        </p:txBody>
      </p:sp>
      <p:grpSp>
        <p:nvGrpSpPr>
          <p:cNvPr id="1407" name="Google Shape;1407;p62"/>
          <p:cNvGrpSpPr/>
          <p:nvPr/>
        </p:nvGrpSpPr>
        <p:grpSpPr>
          <a:xfrm>
            <a:off x="882825" y="6011977"/>
            <a:ext cx="4111764" cy="1915032"/>
            <a:chOff x="319715" y="5895444"/>
            <a:chExt cx="4798418" cy="2235098"/>
          </a:xfrm>
        </p:grpSpPr>
        <p:pic>
          <p:nvPicPr>
            <p:cNvPr descr="pasted-movie.png" id="1408" name="Google Shape;1408;p62"/>
            <p:cNvPicPr preferRelativeResize="0"/>
            <p:nvPr/>
          </p:nvPicPr>
          <p:blipFill rotWithShape="1">
            <a:blip r:embed="rId13">
              <a:alphaModFix/>
            </a:blip>
            <a:srcRect b="0" l="0" r="0" t="0"/>
            <a:stretch/>
          </p:blipFill>
          <p:spPr>
            <a:xfrm>
              <a:off x="4072718" y="5895444"/>
              <a:ext cx="1045414" cy="1063132"/>
            </a:xfrm>
            <a:prstGeom prst="rect">
              <a:avLst/>
            </a:prstGeom>
            <a:noFill/>
            <a:ln>
              <a:noFill/>
            </a:ln>
          </p:spPr>
        </p:pic>
        <p:pic>
          <p:nvPicPr>
            <p:cNvPr descr="pasted-movie.png" id="1409" name="Google Shape;1409;p62"/>
            <p:cNvPicPr preferRelativeResize="0"/>
            <p:nvPr/>
          </p:nvPicPr>
          <p:blipFill rotWithShape="1">
            <a:blip r:embed="rId13">
              <a:alphaModFix/>
            </a:blip>
            <a:srcRect b="0" l="0" r="0" t="0"/>
            <a:stretch/>
          </p:blipFill>
          <p:spPr>
            <a:xfrm>
              <a:off x="3199985" y="6421172"/>
              <a:ext cx="1045414" cy="1063132"/>
            </a:xfrm>
            <a:prstGeom prst="rect">
              <a:avLst/>
            </a:prstGeom>
            <a:noFill/>
            <a:ln>
              <a:noFill/>
            </a:ln>
          </p:spPr>
        </p:pic>
        <p:pic>
          <p:nvPicPr>
            <p:cNvPr descr="pasted-movie.png" id="1410" name="Google Shape;1410;p62"/>
            <p:cNvPicPr preferRelativeResize="0"/>
            <p:nvPr/>
          </p:nvPicPr>
          <p:blipFill rotWithShape="1">
            <a:blip r:embed="rId13">
              <a:alphaModFix/>
            </a:blip>
            <a:srcRect b="0" l="0" r="0" t="0"/>
            <a:stretch/>
          </p:blipFill>
          <p:spPr>
            <a:xfrm>
              <a:off x="4072718" y="7067410"/>
              <a:ext cx="1045415" cy="1063132"/>
            </a:xfrm>
            <a:prstGeom prst="rect">
              <a:avLst/>
            </a:prstGeom>
            <a:noFill/>
            <a:ln>
              <a:noFill/>
            </a:ln>
          </p:spPr>
        </p:pic>
        <p:sp>
          <p:nvSpPr>
            <p:cNvPr id="1411" name="Google Shape;1411;p62"/>
            <p:cNvSpPr/>
            <p:nvPr/>
          </p:nvSpPr>
          <p:spPr>
            <a:xfrm>
              <a:off x="3435269" y="6306317"/>
              <a:ext cx="1277700" cy="346200"/>
            </a:xfrm>
            <a:prstGeom prst="roundRect">
              <a:avLst>
                <a:gd fmla="val 10162" name="adj"/>
              </a:avLst>
            </a:prstGeom>
            <a:solidFill>
              <a:srgbClr val="DAE8FC"/>
            </a:solidFill>
            <a:ln cap="flat" cmpd="sng" w="127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4C7F"/>
                </a:buClr>
                <a:buSzPts val="1700"/>
                <a:buFont typeface="Helvetica Neue"/>
                <a:buNone/>
              </a:pPr>
              <a:r>
                <a:rPr b="0" i="0" lang="en" sz="1600" u="none" cap="none" strike="noStrike">
                  <a:solidFill>
                    <a:srgbClr val="004C7F"/>
                  </a:solidFill>
                  <a:latin typeface="Helvetica Neue"/>
                  <a:ea typeface="Helvetica Neue"/>
                  <a:cs typeface="Helvetica Neue"/>
                  <a:sym typeface="Helvetica Neue"/>
                </a:rPr>
                <a:t>Roommate</a:t>
              </a:r>
              <a:endParaRPr sz="1300"/>
            </a:p>
          </p:txBody>
        </p:sp>
        <p:grpSp>
          <p:nvGrpSpPr>
            <p:cNvPr id="1412" name="Google Shape;1412;p62"/>
            <p:cNvGrpSpPr/>
            <p:nvPr/>
          </p:nvGrpSpPr>
          <p:grpSpPr>
            <a:xfrm>
              <a:off x="319715" y="5980234"/>
              <a:ext cx="2935549" cy="1036266"/>
              <a:chOff x="685990" y="8818859"/>
              <a:chExt cx="2935549" cy="1036266"/>
            </a:xfrm>
          </p:grpSpPr>
          <p:sp>
            <p:nvSpPr>
              <p:cNvPr id="1413" name="Google Shape;1413;p62"/>
              <p:cNvSpPr/>
              <p:nvPr/>
            </p:nvSpPr>
            <p:spPr>
              <a:xfrm>
                <a:off x="769139" y="8984825"/>
                <a:ext cx="2852400" cy="870300"/>
              </a:xfrm>
              <a:prstGeom prst="wedgeRoundRectCallout">
                <a:avLst>
                  <a:gd fmla="val 57176" name="adj1"/>
                  <a:gd fmla="val 39903" name="adj2"/>
                  <a:gd fmla="val 0" name="adj3"/>
                </a:avLst>
              </a:prstGeom>
              <a:solidFill>
                <a:srgbClr val="FFCCE6"/>
              </a:solidFill>
              <a:ln cap="flat" cmpd="sng" w="25400">
                <a:solidFill>
                  <a:srgbClr val="950D5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Helvetica Neue"/>
                    <a:ea typeface="Helvetica Neue"/>
                    <a:cs typeface="Helvetica Neue"/>
                    <a:sym typeface="Helvetica Neue"/>
                  </a:rPr>
                  <a:t>    </a:t>
                </a:r>
                <a:r>
                  <a:rPr lang="en" sz="1700">
                    <a:solidFill>
                      <a:srgbClr val="950D51"/>
                    </a:solidFill>
                    <a:latin typeface="Helvetica Neue"/>
                    <a:ea typeface="Helvetica Neue"/>
                    <a:cs typeface="Helvetica Neue"/>
                    <a:sym typeface="Helvetica Neue"/>
                  </a:rPr>
                  <a:t>[phone.message]</a:t>
                </a:r>
                <a:br>
                  <a:rPr lang="en" sz="300">
                    <a:solidFill>
                      <a:schemeClr val="dk1"/>
                    </a:solidFill>
                    <a:latin typeface="Helvetica Neue"/>
                    <a:ea typeface="Helvetica Neue"/>
                    <a:cs typeface="Helvetica Neue"/>
                    <a:sym typeface="Helvetica Neue"/>
                  </a:rPr>
                </a:br>
                <a:r>
                  <a:rPr lang="en" sz="1500">
                    <a:solidFill>
                      <a:schemeClr val="dk1"/>
                    </a:solidFill>
                    <a:latin typeface="Helvetica Neue"/>
                    <a:ea typeface="Helvetica Neue"/>
                    <a:cs typeface="Helvetica Neue"/>
                    <a:sym typeface="Helvetica Neue"/>
                  </a:rPr>
                  <a:t>Hey Roomie, have </a:t>
                </a:r>
                <a:br>
                  <a:rPr lang="en" sz="1500">
                    <a:solidFill>
                      <a:schemeClr val="dk1"/>
                    </a:solidFill>
                    <a:latin typeface="Helvetica Neue"/>
                    <a:ea typeface="Helvetica Neue"/>
                    <a:cs typeface="Helvetica Neue"/>
                    <a:sym typeface="Helvetica Neue"/>
                  </a:rPr>
                </a:br>
                <a:r>
                  <a:rPr lang="en" sz="1500">
                    <a:solidFill>
                      <a:schemeClr val="dk1"/>
                    </a:solidFill>
                    <a:latin typeface="Helvetica Neue"/>
                    <a:ea typeface="Helvetica Neue"/>
                    <a:cs typeface="Helvetica Neue"/>
                    <a:sym typeface="Helvetica Neue"/>
                  </a:rPr>
                  <a:t>you seen my car keys?</a:t>
                </a:r>
                <a:endParaRPr sz="1200"/>
              </a:p>
            </p:txBody>
          </p:sp>
          <p:pic>
            <p:nvPicPr>
              <p:cNvPr descr="pasted-movie.png" id="1414" name="Google Shape;1414;p62"/>
              <p:cNvPicPr preferRelativeResize="0"/>
              <p:nvPr/>
            </p:nvPicPr>
            <p:blipFill rotWithShape="1">
              <a:blip r:embed="rId14">
                <a:alphaModFix/>
              </a:blip>
              <a:srcRect b="0" l="0" r="0" t="0"/>
              <a:stretch/>
            </p:blipFill>
            <p:spPr>
              <a:xfrm>
                <a:off x="685990" y="8818859"/>
                <a:ext cx="870298" cy="870302"/>
              </a:xfrm>
              <a:prstGeom prst="rect">
                <a:avLst/>
              </a:prstGeom>
              <a:noFill/>
              <a:ln>
                <a:noFill/>
              </a:ln>
            </p:spPr>
          </p:pic>
        </p:grpSp>
        <p:grpSp>
          <p:nvGrpSpPr>
            <p:cNvPr id="1415" name="Google Shape;1415;p62"/>
            <p:cNvGrpSpPr/>
            <p:nvPr/>
          </p:nvGrpSpPr>
          <p:grpSpPr>
            <a:xfrm>
              <a:off x="402864" y="7151101"/>
              <a:ext cx="2852400" cy="870300"/>
              <a:chOff x="479064" y="7151101"/>
              <a:chExt cx="2852400" cy="870300"/>
            </a:xfrm>
          </p:grpSpPr>
          <p:sp>
            <p:nvSpPr>
              <p:cNvPr id="1416" name="Google Shape;1416;p62"/>
              <p:cNvSpPr/>
              <p:nvPr/>
            </p:nvSpPr>
            <p:spPr>
              <a:xfrm>
                <a:off x="479064" y="7151101"/>
                <a:ext cx="2852400" cy="870300"/>
              </a:xfrm>
              <a:prstGeom prst="wedgeRoundRectCallout">
                <a:avLst>
                  <a:gd fmla="val 57490" name="adj1"/>
                  <a:gd fmla="val -50101" name="adj2"/>
                  <a:gd fmla="val 0" name="adj3"/>
                </a:avLst>
              </a:prstGeom>
              <a:solidFill>
                <a:srgbClr val="FFCCE6"/>
              </a:solidFill>
              <a:ln cap="flat" cmpd="sng" w="25400">
                <a:solidFill>
                  <a:srgbClr val="950D5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lt1"/>
                  </a:buClr>
                  <a:buSzPts val="1700"/>
                  <a:buFont typeface="Helvetica Neue"/>
                  <a:buNone/>
                </a:pPr>
                <a:r>
                  <a:rPr lang="en" sz="1300">
                    <a:solidFill>
                      <a:schemeClr val="lt1"/>
                    </a:solidFill>
                    <a:latin typeface="Helvetica Neue"/>
                    <a:ea typeface="Helvetica Neue"/>
                    <a:cs typeface="Helvetica Neue"/>
                    <a:sym typeface="Helvetica Neue"/>
                  </a:rPr>
                  <a:t>       </a:t>
                </a:r>
                <a:r>
                  <a:rPr lang="en" sz="1600">
                    <a:solidFill>
                      <a:srgbClr val="950D51"/>
                    </a:solidFill>
                    <a:latin typeface="Helvetica Neue"/>
                    <a:ea typeface="Helvetica Neue"/>
                    <a:cs typeface="Helvetica Neue"/>
                    <a:sym typeface="Helvetica Neue"/>
                  </a:rPr>
                  <a:t>[gmail.send_email</a:t>
                </a:r>
                <a:r>
                  <a:rPr lang="en" sz="1600">
                    <a:solidFill>
                      <a:srgbClr val="950D51"/>
                    </a:solidFill>
                    <a:latin typeface="Helvetica Neue"/>
                    <a:ea typeface="Helvetica Neue"/>
                    <a:cs typeface="Helvetica Neue"/>
                    <a:sym typeface="Helvetica Neue"/>
                  </a:rPr>
                  <a:t>]</a:t>
                </a:r>
                <a:br>
                  <a:rPr lang="en" sz="300">
                    <a:solidFill>
                      <a:schemeClr val="dk1"/>
                    </a:solidFill>
                    <a:latin typeface="Helvetica Neue"/>
                    <a:ea typeface="Helvetica Neue"/>
                    <a:cs typeface="Helvetica Neue"/>
                    <a:sym typeface="Helvetica Neue"/>
                  </a:rPr>
                </a:br>
                <a:r>
                  <a:rPr lang="en" sz="1500">
                    <a:solidFill>
                      <a:schemeClr val="dk1"/>
                    </a:solidFill>
                    <a:latin typeface="Helvetica Neue"/>
                    <a:ea typeface="Helvetica Neue"/>
                    <a:cs typeface="Helvetica Neue"/>
                    <a:sym typeface="Helvetica Neue"/>
                  </a:rPr>
                  <a:t>Can you approve my </a:t>
                </a:r>
                <a:br>
                  <a:rPr lang="en" sz="1500">
                    <a:solidFill>
                      <a:schemeClr val="dk1"/>
                    </a:solidFill>
                    <a:latin typeface="Helvetica Neue"/>
                    <a:ea typeface="Helvetica Neue"/>
                    <a:cs typeface="Helvetica Neue"/>
                    <a:sym typeface="Helvetica Neue"/>
                  </a:rPr>
                </a:br>
                <a:r>
                  <a:rPr lang="en" sz="1500">
                    <a:solidFill>
                      <a:schemeClr val="dk1"/>
                    </a:solidFill>
                    <a:latin typeface="Helvetica Neue"/>
                    <a:ea typeface="Helvetica Neue"/>
                    <a:cs typeface="Helvetica Neue"/>
                    <a:sym typeface="Helvetica Neue"/>
                  </a:rPr>
                  <a:t>leave for tomorrow?</a:t>
                </a:r>
                <a:endParaRPr sz="1500">
                  <a:solidFill>
                    <a:schemeClr val="lt1"/>
                  </a:solidFill>
                  <a:latin typeface="Helvetica Neue"/>
                  <a:ea typeface="Helvetica Neue"/>
                  <a:cs typeface="Helvetica Neue"/>
                  <a:sym typeface="Helvetica Neue"/>
                </a:endParaRPr>
              </a:p>
            </p:txBody>
          </p:sp>
          <p:pic>
            <p:nvPicPr>
              <p:cNvPr descr="pasted-movie.png" id="1417" name="Google Shape;1417;p62"/>
              <p:cNvPicPr preferRelativeResize="0"/>
              <p:nvPr/>
            </p:nvPicPr>
            <p:blipFill rotWithShape="1">
              <a:blip r:embed="rId12">
                <a:alphaModFix/>
              </a:blip>
              <a:srcRect b="30291" l="24340" r="29587" t="30303"/>
              <a:stretch/>
            </p:blipFill>
            <p:spPr>
              <a:xfrm>
                <a:off x="638388" y="7236828"/>
                <a:ext cx="277236" cy="247482"/>
              </a:xfrm>
              <a:custGeom>
                <a:rect b="b" l="l" r="r" t="t"/>
                <a:pathLst>
                  <a:path extrusionOk="0" h="21600" w="21600">
                    <a:moveTo>
                      <a:pt x="2196" y="0"/>
                    </a:moveTo>
                    <a:cubicBezTo>
                      <a:pt x="32" y="0"/>
                      <a:pt x="0" y="205"/>
                      <a:pt x="0" y="10981"/>
                    </a:cubicBezTo>
                    <a:cubicBezTo>
                      <a:pt x="0" y="17903"/>
                      <a:pt x="114" y="20728"/>
                      <a:pt x="381" y="21087"/>
                    </a:cubicBezTo>
                    <a:cubicBezTo>
                      <a:pt x="601" y="21384"/>
                      <a:pt x="1662" y="21600"/>
                      <a:pt x="3002" y="21600"/>
                    </a:cubicBezTo>
                    <a:lnTo>
                      <a:pt x="5243" y="21600"/>
                    </a:lnTo>
                    <a:lnTo>
                      <a:pt x="5243" y="16381"/>
                    </a:lnTo>
                    <a:lnTo>
                      <a:pt x="5243" y="11162"/>
                    </a:lnTo>
                    <a:lnTo>
                      <a:pt x="6565" y="12459"/>
                    </a:lnTo>
                    <a:cubicBezTo>
                      <a:pt x="7286" y="13166"/>
                      <a:pt x="8494" y="14384"/>
                      <a:pt x="9276" y="15174"/>
                    </a:cubicBezTo>
                    <a:lnTo>
                      <a:pt x="10710" y="16592"/>
                    </a:lnTo>
                    <a:lnTo>
                      <a:pt x="13444" y="13968"/>
                    </a:lnTo>
                    <a:lnTo>
                      <a:pt x="16200" y="11313"/>
                    </a:lnTo>
                    <a:lnTo>
                      <a:pt x="16290" y="16441"/>
                    </a:lnTo>
                    <a:lnTo>
                      <a:pt x="16357" y="21600"/>
                    </a:lnTo>
                    <a:lnTo>
                      <a:pt x="18598" y="21600"/>
                    </a:lnTo>
                    <a:cubicBezTo>
                      <a:pt x="19930" y="21600"/>
                      <a:pt x="20999" y="21383"/>
                      <a:pt x="21219" y="21087"/>
                    </a:cubicBezTo>
                    <a:cubicBezTo>
                      <a:pt x="21485" y="20729"/>
                      <a:pt x="21600" y="17961"/>
                      <a:pt x="21600" y="11222"/>
                    </a:cubicBezTo>
                    <a:cubicBezTo>
                      <a:pt x="21600" y="418"/>
                      <a:pt x="21513" y="0"/>
                      <a:pt x="19404" y="0"/>
                    </a:cubicBezTo>
                    <a:cubicBezTo>
                      <a:pt x="18331" y="0"/>
                      <a:pt x="17699" y="477"/>
                      <a:pt x="14475" y="3771"/>
                    </a:cubicBezTo>
                    <a:lnTo>
                      <a:pt x="10778" y="7542"/>
                    </a:lnTo>
                    <a:lnTo>
                      <a:pt x="7036" y="3771"/>
                    </a:lnTo>
                    <a:cubicBezTo>
                      <a:pt x="3984" y="697"/>
                      <a:pt x="3073" y="0"/>
                      <a:pt x="2196" y="0"/>
                    </a:cubicBezTo>
                    <a:close/>
                  </a:path>
                </a:pathLst>
              </a:custGeom>
              <a:noFill/>
              <a:ln>
                <a:noFill/>
              </a:ln>
            </p:spPr>
          </p:pic>
        </p:grpSp>
        <p:sp>
          <p:nvSpPr>
            <p:cNvPr id="1418" name="Google Shape;1418;p62"/>
            <p:cNvSpPr/>
            <p:nvPr/>
          </p:nvSpPr>
          <p:spPr>
            <a:xfrm>
              <a:off x="3567268" y="7045661"/>
              <a:ext cx="1013700" cy="347700"/>
            </a:xfrm>
            <a:prstGeom prst="roundRect">
              <a:avLst>
                <a:gd fmla="val 11815" name="adj"/>
              </a:avLst>
            </a:prstGeom>
            <a:solidFill>
              <a:srgbClr val="DAE8FC"/>
            </a:solidFill>
            <a:ln cap="flat" cmpd="sng" w="1270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4C7F"/>
                </a:buClr>
                <a:buSzPts val="1700"/>
                <a:buFont typeface="Helvetica Neue"/>
                <a:buNone/>
              </a:pPr>
              <a:r>
                <a:rPr b="0" i="0" lang="en" sz="1500" u="none" cap="none" strike="noStrike">
                  <a:solidFill>
                    <a:srgbClr val="004C7F"/>
                  </a:solidFill>
                  <a:latin typeface="Helvetica Neue"/>
                  <a:ea typeface="Helvetica Neue"/>
                  <a:cs typeface="Helvetica Neue"/>
                  <a:sym typeface="Helvetica Neue"/>
                </a:rPr>
                <a:t>Manager</a:t>
              </a:r>
              <a:endParaRPr sz="1200"/>
            </a:p>
          </p:txBody>
        </p:sp>
      </p:grpSp>
      <p:sp>
        <p:nvSpPr>
          <p:cNvPr id="1419" name="Google Shape;1419;p62"/>
          <p:cNvSpPr/>
          <p:nvPr/>
        </p:nvSpPr>
        <p:spPr>
          <a:xfrm>
            <a:off x="1528825" y="8085850"/>
            <a:ext cx="2850900" cy="566100"/>
          </a:xfrm>
          <a:prstGeom prst="roundRect">
            <a:avLst>
              <a:gd fmla="val 16667" name="adj"/>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t>100K+ lines of code</a:t>
            </a:r>
            <a:endParaRPr sz="23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63"/>
          <p:cNvSpPr/>
          <p:nvPr/>
        </p:nvSpPr>
        <p:spPr>
          <a:xfrm rot="1694498">
            <a:off x="9013383" y="3972838"/>
            <a:ext cx="3209908" cy="2753049"/>
          </a:xfrm>
          <a:prstGeom prst="hexagon">
            <a:avLst>
              <a:gd fmla="val 28852" name="adj"/>
              <a:gd fmla="val 115470" name="vf"/>
            </a:avLst>
          </a:pr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5" name="Google Shape;1425;p63"/>
          <p:cNvSpPr/>
          <p:nvPr/>
        </p:nvSpPr>
        <p:spPr>
          <a:xfrm rot="1694498">
            <a:off x="7476035" y="1525903"/>
            <a:ext cx="3209908" cy="2753049"/>
          </a:xfrm>
          <a:prstGeom prst="hexagon">
            <a:avLst>
              <a:gd fmla="val 28852" name="adj"/>
              <a:gd fmla="val 115470" name="vf"/>
            </a:avLst>
          </a:prstGeom>
          <a:solidFill>
            <a:srgbClr val="FFF2CC"/>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6" name="Google Shape;1426;p63"/>
          <p:cNvSpPr/>
          <p:nvPr/>
        </p:nvSpPr>
        <p:spPr>
          <a:xfrm rot="1694498">
            <a:off x="4482408" y="6424014"/>
            <a:ext cx="3209908" cy="2753049"/>
          </a:xfrm>
          <a:prstGeom prst="hexagon">
            <a:avLst>
              <a:gd fmla="val 28852" name="adj"/>
              <a:gd fmla="val 115470" name="vf"/>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7" name="Google Shape;1427;p63"/>
          <p:cNvSpPr/>
          <p:nvPr/>
        </p:nvSpPr>
        <p:spPr>
          <a:xfrm rot="1694498">
            <a:off x="7476035" y="6424014"/>
            <a:ext cx="3209908" cy="2753049"/>
          </a:xfrm>
          <a:prstGeom prst="hexagon">
            <a:avLst>
              <a:gd fmla="val 28852" name="adj"/>
              <a:gd fmla="val 115470" name="vf"/>
            </a:avLst>
          </a:prstGeom>
          <a:solidFill>
            <a:srgbClr val="D9D2E9"/>
          </a:solidFill>
          <a:ln cap="flat" cmpd="sng" w="9525">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8" name="Google Shape;1428;p63"/>
          <p:cNvSpPr/>
          <p:nvPr/>
        </p:nvSpPr>
        <p:spPr>
          <a:xfrm rot="1643304">
            <a:off x="4481453" y="1526631"/>
            <a:ext cx="3211817" cy="2751592"/>
          </a:xfrm>
          <a:prstGeom prst="hexagon">
            <a:avLst>
              <a:gd fmla="val 28852" name="adj"/>
              <a:gd fmla="val 115470" name="vf"/>
            </a:avLst>
          </a:prstGeom>
          <a:solidFill>
            <a:srgbClr val="FFF2CC"/>
          </a:solidFill>
          <a:ln cap="flat" cmpd="sng" w="9525">
            <a:solidFill>
              <a:srgbClr val="FFF2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9" name="Google Shape;1429;p63"/>
          <p:cNvSpPr/>
          <p:nvPr/>
        </p:nvSpPr>
        <p:spPr>
          <a:xfrm rot="1694498">
            <a:off x="2976764" y="3972838"/>
            <a:ext cx="3209908" cy="2753049"/>
          </a:xfrm>
          <a:prstGeom prst="hexagon">
            <a:avLst>
              <a:gd fmla="val 28852" name="adj"/>
              <a:gd fmla="val 115470" name="vf"/>
            </a:avLst>
          </a:prstGeom>
          <a:solidFill>
            <a:srgbClr val="CFE2F3"/>
          </a:solidFill>
          <a:ln cap="flat" cmpd="sng" w="9525">
            <a:solidFill>
              <a:srgbClr val="CFE2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30" name="Google Shape;1430;p63"/>
          <p:cNvPicPr preferRelativeResize="0"/>
          <p:nvPr/>
        </p:nvPicPr>
        <p:blipFill>
          <a:blip r:embed="rId3">
            <a:alphaModFix/>
          </a:blip>
          <a:stretch>
            <a:fillRect/>
          </a:stretch>
        </p:blipFill>
        <p:spPr>
          <a:xfrm>
            <a:off x="6208313" y="4007508"/>
            <a:ext cx="2794422" cy="2668952"/>
          </a:xfrm>
          <a:prstGeom prst="rect">
            <a:avLst/>
          </a:prstGeom>
          <a:noFill/>
          <a:ln>
            <a:noFill/>
          </a:ln>
        </p:spPr>
      </p:pic>
      <p:sp>
        <p:nvSpPr>
          <p:cNvPr id="1431" name="Google Shape;1431;p63"/>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Future Possibilities</a:t>
            </a:r>
            <a:endParaRPr sz="4500"/>
          </a:p>
        </p:txBody>
      </p:sp>
      <p:sp>
        <p:nvSpPr>
          <p:cNvPr id="1432" name="Google Shape;1432;p63"/>
          <p:cNvSpPr/>
          <p:nvPr/>
        </p:nvSpPr>
        <p:spPr>
          <a:xfrm>
            <a:off x="4786825" y="2388125"/>
            <a:ext cx="2794500" cy="1081200"/>
          </a:xfrm>
          <a:prstGeom prst="roundRect">
            <a:avLst>
              <a:gd fmla="val 590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700">
                <a:solidFill>
                  <a:schemeClr val="dk1"/>
                </a:solidFill>
              </a:rPr>
              <a:t>Self-</a:t>
            </a:r>
            <a:br>
              <a:rPr b="1" lang="en" sz="2700">
                <a:solidFill>
                  <a:schemeClr val="dk1"/>
                </a:solidFill>
              </a:rPr>
            </a:br>
            <a:r>
              <a:rPr b="1" lang="en" sz="2700">
                <a:solidFill>
                  <a:schemeClr val="dk1"/>
                </a:solidFill>
              </a:rPr>
              <a:t>exploration</a:t>
            </a:r>
            <a:endParaRPr/>
          </a:p>
        </p:txBody>
      </p:sp>
      <p:pic>
        <p:nvPicPr>
          <p:cNvPr id="1433" name="Google Shape;1433;p63"/>
          <p:cNvPicPr preferRelativeResize="0"/>
          <p:nvPr/>
        </p:nvPicPr>
        <p:blipFill>
          <a:blip r:embed="rId4">
            <a:alphaModFix/>
          </a:blip>
          <a:stretch>
            <a:fillRect/>
          </a:stretch>
        </p:blipFill>
        <p:spPr>
          <a:xfrm>
            <a:off x="5850625" y="1681113"/>
            <a:ext cx="666900" cy="666900"/>
          </a:xfrm>
          <a:prstGeom prst="rect">
            <a:avLst/>
          </a:prstGeom>
          <a:noFill/>
          <a:ln>
            <a:noFill/>
          </a:ln>
        </p:spPr>
      </p:pic>
      <p:pic>
        <p:nvPicPr>
          <p:cNvPr id="1434" name="Google Shape;1434;p63"/>
          <p:cNvPicPr preferRelativeResize="0"/>
          <p:nvPr/>
        </p:nvPicPr>
        <p:blipFill>
          <a:blip r:embed="rId5">
            <a:alphaModFix/>
          </a:blip>
          <a:stretch>
            <a:fillRect/>
          </a:stretch>
        </p:blipFill>
        <p:spPr>
          <a:xfrm>
            <a:off x="8775700" y="1681124"/>
            <a:ext cx="666900" cy="666900"/>
          </a:xfrm>
          <a:prstGeom prst="rect">
            <a:avLst/>
          </a:prstGeom>
          <a:noFill/>
          <a:ln>
            <a:noFill/>
          </a:ln>
        </p:spPr>
      </p:pic>
      <p:sp>
        <p:nvSpPr>
          <p:cNvPr id="1435" name="Google Shape;1435;p63"/>
          <p:cNvSpPr/>
          <p:nvPr/>
        </p:nvSpPr>
        <p:spPr>
          <a:xfrm>
            <a:off x="7758625" y="2311925"/>
            <a:ext cx="2794500" cy="1081200"/>
          </a:xfrm>
          <a:prstGeom prst="roundRect">
            <a:avLst>
              <a:gd fmla="val 590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br>
              <a:rPr b="1" lang="en" sz="1000">
                <a:solidFill>
                  <a:schemeClr val="dk1"/>
                </a:solidFill>
              </a:rPr>
            </a:br>
            <a:r>
              <a:rPr b="1" lang="en" sz="2700">
                <a:solidFill>
                  <a:schemeClr val="dk1"/>
                </a:solidFill>
              </a:rPr>
              <a:t>Learning</a:t>
            </a:r>
            <a:br>
              <a:rPr b="1" lang="en" sz="2700">
                <a:solidFill>
                  <a:schemeClr val="dk1"/>
                </a:solidFill>
              </a:rPr>
            </a:br>
            <a:r>
              <a:rPr b="1" lang="en" sz="2700">
                <a:solidFill>
                  <a:schemeClr val="dk1"/>
                </a:solidFill>
              </a:rPr>
              <a:t>from Feedback</a:t>
            </a:r>
            <a:endParaRPr/>
          </a:p>
        </p:txBody>
      </p:sp>
      <p:sp>
        <p:nvSpPr>
          <p:cNvPr id="1436" name="Google Shape;1436;p63"/>
          <p:cNvSpPr/>
          <p:nvPr/>
        </p:nvSpPr>
        <p:spPr>
          <a:xfrm>
            <a:off x="3186625" y="4776250"/>
            <a:ext cx="2794500" cy="1284000"/>
          </a:xfrm>
          <a:prstGeom prst="roundRect">
            <a:avLst>
              <a:gd fmla="val 590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700">
                <a:solidFill>
                  <a:schemeClr val="dk1"/>
                </a:solidFill>
              </a:rPr>
              <a:t>UI-based Control</a:t>
            </a:r>
            <a:endParaRPr b="1" sz="2700">
              <a:solidFill>
                <a:schemeClr val="dk1"/>
              </a:solidFill>
            </a:endParaRPr>
          </a:p>
          <a:p>
            <a:pPr indent="0" lvl="0" marL="0" rtl="0" algn="ctr">
              <a:spcBef>
                <a:spcPts val="0"/>
              </a:spcBef>
              <a:spcAft>
                <a:spcPts val="0"/>
              </a:spcAft>
              <a:buNone/>
            </a:pPr>
            <a:r>
              <a:rPr b="1" lang="en" sz="2700">
                <a:solidFill>
                  <a:srgbClr val="38761D"/>
                </a:solidFill>
              </a:rPr>
              <a:t>(coming soon!)</a:t>
            </a:r>
            <a:endParaRPr/>
          </a:p>
        </p:txBody>
      </p:sp>
      <p:sp>
        <p:nvSpPr>
          <p:cNvPr id="1437" name="Google Shape;1437;p63"/>
          <p:cNvSpPr/>
          <p:nvPr/>
        </p:nvSpPr>
        <p:spPr>
          <a:xfrm>
            <a:off x="9282625" y="4902725"/>
            <a:ext cx="2794500" cy="1081200"/>
          </a:xfrm>
          <a:prstGeom prst="roundRect">
            <a:avLst>
              <a:gd fmla="val 590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700">
                <a:solidFill>
                  <a:schemeClr val="dk1"/>
                </a:solidFill>
              </a:rPr>
              <a:t>Multi-Agent</a:t>
            </a:r>
            <a:br>
              <a:rPr b="1" lang="en" sz="2700">
                <a:solidFill>
                  <a:schemeClr val="dk1"/>
                </a:solidFill>
              </a:rPr>
            </a:br>
            <a:r>
              <a:rPr lang="en" sz="2700">
                <a:solidFill>
                  <a:schemeClr val="dk1"/>
                </a:solidFill>
              </a:rPr>
              <a:t>+ Human tasks</a:t>
            </a:r>
            <a:endParaRPr/>
          </a:p>
        </p:txBody>
      </p:sp>
      <p:sp>
        <p:nvSpPr>
          <p:cNvPr id="1438" name="Google Shape;1438;p63"/>
          <p:cNvSpPr/>
          <p:nvPr/>
        </p:nvSpPr>
        <p:spPr>
          <a:xfrm>
            <a:off x="7682425" y="7138450"/>
            <a:ext cx="2794500" cy="1798500"/>
          </a:xfrm>
          <a:prstGeom prst="roundRect">
            <a:avLst>
              <a:gd fmla="val 590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chemeClr val="dk1"/>
                </a:solidFill>
              </a:rPr>
              <a:t>Study </a:t>
            </a:r>
            <a:r>
              <a:rPr b="1" lang="en" sz="2700">
                <a:solidFill>
                  <a:schemeClr val="dk1"/>
                </a:solidFill>
              </a:rPr>
              <a:t>social dynamics </a:t>
            </a:r>
            <a:r>
              <a:rPr lang="en" sz="2700">
                <a:solidFill>
                  <a:schemeClr val="dk1"/>
                </a:solidFill>
              </a:rPr>
              <a:t>of role-playing agents</a:t>
            </a:r>
            <a:endParaRPr/>
          </a:p>
        </p:txBody>
      </p:sp>
      <p:sp>
        <p:nvSpPr>
          <p:cNvPr id="1439" name="Google Shape;1439;p63"/>
          <p:cNvSpPr/>
          <p:nvPr/>
        </p:nvSpPr>
        <p:spPr>
          <a:xfrm>
            <a:off x="4634425" y="7214650"/>
            <a:ext cx="2794500" cy="1798500"/>
          </a:xfrm>
          <a:prstGeom prst="roundRect">
            <a:avLst>
              <a:gd fmla="val 590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chemeClr val="dk1"/>
                </a:solidFill>
              </a:rPr>
              <a:t>Study </a:t>
            </a:r>
            <a:r>
              <a:rPr b="1" lang="en" sz="2700">
                <a:solidFill>
                  <a:schemeClr val="dk1"/>
                </a:solidFill>
              </a:rPr>
              <a:t>safety &amp; privacy risks</a:t>
            </a:r>
            <a:endParaRPr b="1" sz="2700">
              <a:solidFill>
                <a:schemeClr val="dk1"/>
              </a:solidFill>
            </a:endParaRPr>
          </a:p>
          <a:p>
            <a:pPr indent="0" lvl="0" marL="0" rtl="0" algn="ctr">
              <a:spcBef>
                <a:spcPts val="0"/>
              </a:spcBef>
              <a:spcAft>
                <a:spcPts val="0"/>
              </a:spcAft>
              <a:buNone/>
            </a:pPr>
            <a:r>
              <a:t/>
            </a:r>
            <a:endParaRPr/>
          </a:p>
        </p:txBody>
      </p:sp>
      <p:pic>
        <p:nvPicPr>
          <p:cNvPr id="1440" name="Google Shape;1440;p63"/>
          <p:cNvPicPr preferRelativeResize="0"/>
          <p:nvPr/>
        </p:nvPicPr>
        <p:blipFill>
          <a:blip r:embed="rId6">
            <a:alphaModFix/>
          </a:blip>
          <a:stretch>
            <a:fillRect/>
          </a:stretch>
        </p:blipFill>
        <p:spPr>
          <a:xfrm>
            <a:off x="4206475" y="4003100"/>
            <a:ext cx="754801" cy="754801"/>
          </a:xfrm>
          <a:prstGeom prst="rect">
            <a:avLst/>
          </a:prstGeom>
          <a:noFill/>
          <a:ln>
            <a:noFill/>
          </a:ln>
        </p:spPr>
      </p:pic>
      <p:pic>
        <p:nvPicPr>
          <p:cNvPr id="1441" name="Google Shape;1441;p63"/>
          <p:cNvPicPr preferRelativeResize="0"/>
          <p:nvPr/>
        </p:nvPicPr>
        <p:blipFill>
          <a:blip r:embed="rId7">
            <a:alphaModFix/>
          </a:blip>
          <a:stretch>
            <a:fillRect/>
          </a:stretch>
        </p:blipFill>
        <p:spPr>
          <a:xfrm>
            <a:off x="10366825" y="4208009"/>
            <a:ext cx="626100" cy="626079"/>
          </a:xfrm>
          <a:prstGeom prst="rect">
            <a:avLst/>
          </a:prstGeom>
          <a:noFill/>
          <a:ln>
            <a:noFill/>
          </a:ln>
        </p:spPr>
      </p:pic>
      <p:pic>
        <p:nvPicPr>
          <p:cNvPr id="1442" name="Google Shape;1442;p63"/>
          <p:cNvPicPr preferRelativeResize="0"/>
          <p:nvPr/>
        </p:nvPicPr>
        <p:blipFill>
          <a:blip r:embed="rId8">
            <a:alphaModFix/>
          </a:blip>
          <a:stretch>
            <a:fillRect/>
          </a:stretch>
        </p:blipFill>
        <p:spPr>
          <a:xfrm>
            <a:off x="5664724" y="6505900"/>
            <a:ext cx="786875" cy="786851"/>
          </a:xfrm>
          <a:prstGeom prst="rect">
            <a:avLst/>
          </a:prstGeom>
          <a:noFill/>
          <a:ln>
            <a:noFill/>
          </a:ln>
        </p:spPr>
      </p:pic>
      <p:sp>
        <p:nvSpPr>
          <p:cNvPr id="1443" name="Google Shape;1443;p63"/>
          <p:cNvSpPr txBox="1"/>
          <p:nvPr/>
        </p:nvSpPr>
        <p:spPr>
          <a:xfrm>
            <a:off x="1120700" y="7253700"/>
            <a:ext cx="3177900" cy="108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100">
                <a:solidFill>
                  <a:srgbClr val="351C75"/>
                </a:solidFill>
              </a:rPr>
              <a:t>Study Agents in</a:t>
            </a:r>
            <a:endParaRPr sz="3100">
              <a:solidFill>
                <a:srgbClr val="351C75"/>
              </a:solidFill>
            </a:endParaRPr>
          </a:p>
          <a:p>
            <a:pPr indent="0" lvl="0" marL="0" rtl="0" algn="r">
              <a:spcBef>
                <a:spcPts val="0"/>
              </a:spcBef>
              <a:spcAft>
                <a:spcPts val="0"/>
              </a:spcAft>
              <a:buNone/>
            </a:pPr>
            <a:r>
              <a:rPr b="1" lang="en" sz="3100">
                <a:solidFill>
                  <a:srgbClr val="351C75"/>
                </a:solidFill>
              </a:rPr>
              <a:t>Environment</a:t>
            </a:r>
            <a:endParaRPr b="1" sz="3100">
              <a:solidFill>
                <a:srgbClr val="351C75"/>
              </a:solidFill>
            </a:endParaRPr>
          </a:p>
        </p:txBody>
      </p:sp>
      <p:sp>
        <p:nvSpPr>
          <p:cNvPr id="1444" name="Google Shape;1444;p63"/>
          <p:cNvSpPr txBox="1"/>
          <p:nvPr/>
        </p:nvSpPr>
        <p:spPr>
          <a:xfrm>
            <a:off x="1830950" y="2363900"/>
            <a:ext cx="2597700" cy="108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100">
                <a:solidFill>
                  <a:srgbClr val="7F6000"/>
                </a:solidFill>
              </a:rPr>
              <a:t>Better</a:t>
            </a:r>
            <a:endParaRPr sz="3100">
              <a:solidFill>
                <a:srgbClr val="7F6000"/>
              </a:solidFill>
            </a:endParaRPr>
          </a:p>
          <a:p>
            <a:pPr indent="0" lvl="0" marL="0" rtl="0" algn="r">
              <a:spcBef>
                <a:spcPts val="0"/>
              </a:spcBef>
              <a:spcAft>
                <a:spcPts val="0"/>
              </a:spcAft>
              <a:buNone/>
            </a:pPr>
            <a:r>
              <a:rPr b="1" lang="en" sz="3100">
                <a:solidFill>
                  <a:srgbClr val="7F6000"/>
                </a:solidFill>
              </a:rPr>
              <a:t>Agents</a:t>
            </a:r>
            <a:endParaRPr b="1" sz="3100">
              <a:solidFill>
                <a:srgbClr val="7F6000"/>
              </a:solidFill>
            </a:endParaRPr>
          </a:p>
        </p:txBody>
      </p:sp>
      <p:sp>
        <p:nvSpPr>
          <p:cNvPr id="1445" name="Google Shape;1445;p63"/>
          <p:cNvSpPr txBox="1"/>
          <p:nvPr/>
        </p:nvSpPr>
        <p:spPr>
          <a:xfrm>
            <a:off x="318050" y="4770700"/>
            <a:ext cx="2597700" cy="108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100">
                <a:solidFill>
                  <a:srgbClr val="1C4587"/>
                </a:solidFill>
              </a:rPr>
              <a:t>New Agent</a:t>
            </a:r>
            <a:endParaRPr sz="3100">
              <a:solidFill>
                <a:srgbClr val="1C4587"/>
              </a:solidFill>
            </a:endParaRPr>
          </a:p>
          <a:p>
            <a:pPr indent="0" lvl="0" marL="0" rtl="0" algn="r">
              <a:spcBef>
                <a:spcPts val="0"/>
              </a:spcBef>
              <a:spcAft>
                <a:spcPts val="0"/>
              </a:spcAft>
              <a:buNone/>
            </a:pPr>
            <a:r>
              <a:rPr b="1" lang="en" sz="3100">
                <a:solidFill>
                  <a:srgbClr val="1C4587"/>
                </a:solidFill>
              </a:rPr>
              <a:t>Benchmarks</a:t>
            </a:r>
            <a:endParaRPr b="1" sz="3100">
              <a:solidFill>
                <a:srgbClr val="1C4587"/>
              </a:solidFill>
            </a:endParaRPr>
          </a:p>
        </p:txBody>
      </p:sp>
      <p:sp>
        <p:nvSpPr>
          <p:cNvPr id="1446" name="Google Shape;1446;p63"/>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pic>
        <p:nvPicPr>
          <p:cNvPr id="1447" name="Google Shape;1447;p63"/>
          <p:cNvPicPr preferRelativeResize="0"/>
          <p:nvPr/>
        </p:nvPicPr>
        <p:blipFill>
          <a:blip r:embed="rId9">
            <a:alphaModFix/>
          </a:blip>
          <a:stretch>
            <a:fillRect/>
          </a:stretch>
        </p:blipFill>
        <p:spPr>
          <a:xfrm>
            <a:off x="8842825" y="6586275"/>
            <a:ext cx="626100" cy="6261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64"/>
          <p:cNvSpPr/>
          <p:nvPr/>
        </p:nvSpPr>
        <p:spPr>
          <a:xfrm>
            <a:off x="-53400" y="3578525"/>
            <a:ext cx="6341100" cy="5474700"/>
          </a:xfrm>
          <a:prstGeom prst="rect">
            <a:avLst/>
          </a:prstGeom>
          <a:solidFill>
            <a:srgbClr val="06BFFF"/>
          </a:solidFill>
          <a:ln cap="flat" cmpd="sng" w="9525">
            <a:solidFill>
              <a:srgbClr val="06B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3" name="Google Shape;1453;p64"/>
          <p:cNvSpPr/>
          <p:nvPr/>
        </p:nvSpPr>
        <p:spPr>
          <a:xfrm>
            <a:off x="6715525" y="4416550"/>
            <a:ext cx="5791200" cy="4184100"/>
          </a:xfrm>
          <a:prstGeom prst="roundRect">
            <a:avLst>
              <a:gd fmla="val 2894" name="adj"/>
            </a:avLst>
          </a:prstGeom>
          <a:solidFill>
            <a:srgbClr val="55C1FF">
              <a:alpha val="14510"/>
            </a:srgbClr>
          </a:solidFill>
          <a:ln cap="flat" cmpd="sng" w="38100">
            <a:solidFill>
              <a:srgbClr val="1E293A"/>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000"/>
              <a:buFont typeface="Helvetica Neue"/>
              <a:buNone/>
            </a:pPr>
            <a:r>
              <a:rPr b="0" i="0" lang="en" sz="3000" u="none" cap="none" strike="noStrike">
                <a:solidFill>
                  <a:srgbClr val="000000"/>
                </a:solidFill>
                <a:latin typeface="Helvetica Neue"/>
                <a:ea typeface="Helvetica Neue"/>
                <a:cs typeface="Helvetica Neue"/>
                <a:sym typeface="Helvetica Neue"/>
              </a:rPr>
              <a:t>🍰 </a:t>
            </a:r>
            <a:r>
              <a:rPr b="1" i="0" lang="en" sz="2500" u="none" cap="none" strike="noStrike">
                <a:solidFill>
                  <a:srgbClr val="000000"/>
                </a:solidFill>
                <a:latin typeface="Helvetica Neue"/>
                <a:ea typeface="Helvetica Neue"/>
                <a:cs typeface="Helvetica Neue"/>
                <a:sym typeface="Helvetica Neue"/>
              </a:rPr>
              <a:t>AppWorld is Easy-to-Use</a:t>
            </a:r>
            <a:r>
              <a:rPr b="0" i="0" lang="en" sz="2500" u="none" cap="none" strike="noStrike">
                <a:solidFill>
                  <a:srgbClr val="000000"/>
                </a:solidFill>
                <a:latin typeface="Helvetica Neue"/>
                <a:ea typeface="Helvetica Neue"/>
                <a:cs typeface="Helvetica Neue"/>
                <a:sym typeface="Helvetica Neue"/>
              </a:rPr>
              <a:t>!</a:t>
            </a:r>
            <a:endParaRPr/>
          </a:p>
          <a:p>
            <a:pPr indent="0" lvl="0" marL="0" marR="0" rtl="0" algn="ctr">
              <a:lnSpc>
                <a:spcPct val="10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Just ‘</a:t>
            </a:r>
            <a:r>
              <a:rPr b="0" i="0" lang="en" sz="2400" u="none" cap="none" strike="noStrike">
                <a:solidFill>
                  <a:srgbClr val="004C7F"/>
                </a:solidFill>
                <a:latin typeface="Helvetica Neue"/>
                <a:ea typeface="Helvetica Neue"/>
                <a:cs typeface="Helvetica Neue"/>
                <a:sym typeface="Helvetica Neue"/>
              </a:rPr>
              <a:t>pip install appworld’</a:t>
            </a:r>
            <a:r>
              <a:rPr b="0" i="0" lang="en" sz="2400" u="none" cap="none" strike="noStrike">
                <a:solidFill>
                  <a:srgbClr val="000000"/>
                </a:solidFill>
                <a:latin typeface="Helvetica Neue"/>
                <a:ea typeface="Helvetica Neue"/>
                <a:cs typeface="Helvetica Neue"/>
                <a:sym typeface="Helvetica Neue"/>
              </a:rPr>
              <a:t> &amp; start.</a:t>
            </a:r>
            <a:endParaRPr/>
          </a:p>
          <a:p>
            <a:pPr indent="0" lvl="0" marL="0" marR="0" rtl="0" algn="ctr">
              <a:lnSpc>
                <a:spcPct val="10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No docker / server necessary,</a:t>
            </a:r>
            <a:endParaRPr/>
          </a:p>
          <a:p>
            <a:pPr indent="0" lvl="0" marL="0" marR="0" rtl="0" algn="ctr">
              <a:lnSpc>
                <a:spcPct val="10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Comes with Jupyter-styled shell.</a:t>
            </a:r>
            <a:endParaRPr/>
          </a:p>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000"/>
              <a:buFont typeface="Helvetica Neue"/>
              <a:buNone/>
            </a:pPr>
            <a:r>
              <a:rPr b="0" i="0" lang="en" sz="3000" u="none" cap="none" strike="noStrike">
                <a:solidFill>
                  <a:srgbClr val="000000"/>
                </a:solidFill>
                <a:latin typeface="Helvetica Neue"/>
                <a:ea typeface="Helvetica Neue"/>
                <a:cs typeface="Helvetica Neue"/>
                <a:sym typeface="Helvetica Neue"/>
              </a:rPr>
              <a:t>⚡</a:t>
            </a:r>
            <a:r>
              <a:rPr b="0" i="0" lang="en" sz="2400" u="none" cap="none" strike="noStrike">
                <a:solidFill>
                  <a:srgbClr val="000000"/>
                </a:solidFill>
                <a:latin typeface="Helvetica Neue"/>
                <a:ea typeface="Helvetica Neue"/>
                <a:cs typeface="Helvetica Neue"/>
                <a:sym typeface="Helvetica Neue"/>
              </a:rPr>
              <a:t> </a:t>
            </a:r>
            <a:r>
              <a:rPr b="1" i="0" lang="en" sz="2500" u="none" cap="none" strike="noStrike">
                <a:solidFill>
                  <a:srgbClr val="000000"/>
                </a:solidFill>
                <a:latin typeface="Helvetica Neue"/>
                <a:ea typeface="Helvetica Neue"/>
                <a:cs typeface="Helvetica Neue"/>
                <a:sym typeface="Helvetica Neue"/>
              </a:rPr>
              <a:t>And it is Fast</a:t>
            </a:r>
            <a:r>
              <a:rPr b="0" i="0" lang="en" sz="2500" u="none" cap="none" strike="noStrike">
                <a:solidFill>
                  <a:srgbClr val="000000"/>
                </a:solidFill>
                <a:latin typeface="Helvetica Neue"/>
                <a:ea typeface="Helvetica Neue"/>
                <a:cs typeface="Helvetica Neue"/>
                <a:sym typeface="Helvetica Neue"/>
              </a:rPr>
              <a:t>!</a:t>
            </a:r>
            <a:endParaRPr/>
          </a:p>
          <a:p>
            <a:pPr indent="0" lvl="0" marL="0" marR="0" rtl="0" algn="ctr">
              <a:lnSpc>
                <a:spcPct val="10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Tasks load in &lt; 0.5s, </a:t>
            </a:r>
            <a:endParaRPr/>
          </a:p>
          <a:p>
            <a:pPr indent="0" lvl="0" marL="0" marR="0" rtl="0" algn="ctr">
              <a:lnSpc>
                <a:spcPct val="10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evaluate in &lt; 0.6s,</a:t>
            </a:r>
            <a:endParaRPr/>
          </a:p>
          <a:p>
            <a:pPr indent="0" lvl="0" marL="0" marR="0" rtl="0" algn="ctr">
              <a:lnSpc>
                <a:spcPct val="10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&amp; APIs respond in &lt;&lt; 30ms.</a:t>
            </a:r>
            <a:endParaRPr/>
          </a:p>
        </p:txBody>
      </p:sp>
      <p:sp>
        <p:nvSpPr>
          <p:cNvPr id="1454" name="Google Shape;1454;p64"/>
          <p:cNvSpPr txBox="1"/>
          <p:nvPr/>
        </p:nvSpPr>
        <p:spPr>
          <a:xfrm>
            <a:off x="6715520" y="3860775"/>
            <a:ext cx="5791200" cy="498000"/>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3300"/>
              <a:buFont typeface="Helvetica Neue"/>
              <a:buNone/>
            </a:pPr>
            <a:r>
              <a:rPr b="1" i="0" lang="en" sz="3200" u="none" cap="none" strike="noStrike">
                <a:solidFill>
                  <a:srgbClr val="1E293A"/>
                </a:solidFill>
                <a:latin typeface="Helvetica Neue"/>
                <a:ea typeface="Helvetica Neue"/>
                <a:cs typeface="Helvetica Neue"/>
                <a:sym typeface="Helvetica Neue"/>
              </a:rPr>
              <a:t>Build &amp; Test your Agent</a:t>
            </a:r>
            <a:endParaRPr b="1" sz="1300">
              <a:solidFill>
                <a:srgbClr val="1E293A"/>
              </a:solidFill>
            </a:endParaRPr>
          </a:p>
        </p:txBody>
      </p:sp>
      <p:sp>
        <p:nvSpPr>
          <p:cNvPr id="1455" name="Google Shape;1455;p64"/>
          <p:cNvSpPr/>
          <p:nvPr/>
        </p:nvSpPr>
        <p:spPr>
          <a:xfrm>
            <a:off x="-53400" y="8892925"/>
            <a:ext cx="13056300" cy="854700"/>
          </a:xfrm>
          <a:prstGeom prst="rect">
            <a:avLst/>
          </a:prstGeom>
          <a:solidFill>
            <a:srgbClr val="1E293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56" name="Google Shape;1456;p64"/>
          <p:cNvPicPr preferRelativeResize="0"/>
          <p:nvPr/>
        </p:nvPicPr>
        <p:blipFill>
          <a:blip r:embed="rId3">
            <a:alphaModFix/>
          </a:blip>
          <a:stretch>
            <a:fillRect/>
          </a:stretch>
        </p:blipFill>
        <p:spPr>
          <a:xfrm>
            <a:off x="0" y="0"/>
            <a:ext cx="8513042" cy="3719649"/>
          </a:xfrm>
          <a:prstGeom prst="rect">
            <a:avLst/>
          </a:prstGeom>
          <a:noFill/>
          <a:ln>
            <a:noFill/>
          </a:ln>
        </p:spPr>
      </p:pic>
      <p:sp>
        <p:nvSpPr>
          <p:cNvPr id="1457" name="Google Shape;1457;p64"/>
          <p:cNvSpPr/>
          <p:nvPr/>
        </p:nvSpPr>
        <p:spPr>
          <a:xfrm>
            <a:off x="8513050" y="-125"/>
            <a:ext cx="4489500" cy="3703200"/>
          </a:xfrm>
          <a:prstGeom prst="rect">
            <a:avLst/>
          </a:prstGeom>
          <a:solidFill>
            <a:srgbClr val="1E293A"/>
          </a:solidFill>
          <a:ln cap="flat" cmpd="sng" w="38100">
            <a:solidFill>
              <a:srgbClr val="1E293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descr="qr-code.png" id="1458" name="Google Shape;1458;p64"/>
          <p:cNvPicPr preferRelativeResize="0"/>
          <p:nvPr/>
        </p:nvPicPr>
        <p:blipFill rotWithShape="1">
          <a:blip r:embed="rId4">
            <a:alphaModFix/>
          </a:blip>
          <a:srcRect b="0" l="0" r="0" t="0"/>
          <a:stretch/>
        </p:blipFill>
        <p:spPr>
          <a:xfrm>
            <a:off x="9563438" y="677138"/>
            <a:ext cx="1977463" cy="1977463"/>
          </a:xfrm>
          <a:prstGeom prst="rect">
            <a:avLst/>
          </a:prstGeom>
          <a:noFill/>
          <a:ln>
            <a:noFill/>
          </a:ln>
        </p:spPr>
      </p:pic>
      <p:sp>
        <p:nvSpPr>
          <p:cNvPr id="1459" name="Google Shape;1459;p64"/>
          <p:cNvSpPr/>
          <p:nvPr/>
        </p:nvSpPr>
        <p:spPr>
          <a:xfrm>
            <a:off x="8397275" y="2930075"/>
            <a:ext cx="4309800" cy="544800"/>
          </a:xfrm>
          <a:prstGeom prst="roundRect">
            <a:avLst>
              <a:gd fmla="val 6200" name="adj"/>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1E293A"/>
                </a:solidFill>
              </a:rPr>
              <a:t>https://appworld.dev</a:t>
            </a:r>
            <a:endParaRPr b="1" sz="3000">
              <a:solidFill>
                <a:srgbClr val="1E293A"/>
              </a:solidFill>
            </a:endParaRPr>
          </a:p>
        </p:txBody>
      </p:sp>
      <p:sp>
        <p:nvSpPr>
          <p:cNvPr id="1460" name="Google Shape;1460;p64"/>
          <p:cNvSpPr/>
          <p:nvPr/>
        </p:nvSpPr>
        <p:spPr>
          <a:xfrm>
            <a:off x="5928625" y="-133525"/>
            <a:ext cx="7210500" cy="631500"/>
          </a:xfrm>
          <a:prstGeom prst="rect">
            <a:avLst/>
          </a:prstGeom>
          <a:solidFill>
            <a:srgbClr val="F9F9FB"/>
          </a:solidFill>
          <a:ln cap="flat" cmpd="sng" w="9525">
            <a:solidFill>
              <a:srgbClr val="F9F9F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61" name="Google Shape;1461;p64"/>
          <p:cNvPicPr preferRelativeResize="0"/>
          <p:nvPr/>
        </p:nvPicPr>
        <p:blipFill>
          <a:blip r:embed="rId5">
            <a:alphaModFix/>
          </a:blip>
          <a:stretch>
            <a:fillRect/>
          </a:stretch>
        </p:blipFill>
        <p:spPr>
          <a:xfrm>
            <a:off x="22775" y="3998825"/>
            <a:ext cx="6264900" cy="4614925"/>
          </a:xfrm>
          <a:prstGeom prst="rect">
            <a:avLst/>
          </a:prstGeom>
          <a:noFill/>
          <a:ln>
            <a:noFill/>
          </a:ln>
        </p:spPr>
      </p:pic>
      <p:pic>
        <p:nvPicPr>
          <p:cNvPr id="1462" name="Google Shape;1462;p64"/>
          <p:cNvPicPr preferRelativeResize="0"/>
          <p:nvPr/>
        </p:nvPicPr>
        <p:blipFill>
          <a:blip r:embed="rId6">
            <a:alphaModFix/>
          </a:blip>
          <a:stretch>
            <a:fillRect/>
          </a:stretch>
        </p:blipFill>
        <p:spPr>
          <a:xfrm>
            <a:off x="-26637" y="-56221"/>
            <a:ext cx="13002774" cy="544692"/>
          </a:xfrm>
          <a:prstGeom prst="rect">
            <a:avLst/>
          </a:prstGeom>
          <a:noFill/>
          <a:ln>
            <a:noFill/>
          </a:ln>
        </p:spPr>
      </p:pic>
      <p:sp>
        <p:nvSpPr>
          <p:cNvPr id="1463" name="Google Shape;1463;p64"/>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
        <p:nvSpPr>
          <p:cNvPr id="1464" name="Google Shape;1464;p64"/>
          <p:cNvSpPr/>
          <p:nvPr/>
        </p:nvSpPr>
        <p:spPr>
          <a:xfrm>
            <a:off x="5143500" y="6477000"/>
            <a:ext cx="2362200" cy="2722800"/>
          </a:xfrm>
          <a:prstGeom prst="roundRect">
            <a:avLst>
              <a:gd fmla="val 9756" name="adj"/>
            </a:avLst>
          </a:prstGeom>
          <a:solidFill>
            <a:srgbClr val="FFFFFF"/>
          </a:solid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64"/>
          <p:cNvSpPr txBox="1"/>
          <p:nvPr/>
        </p:nvSpPr>
        <p:spPr>
          <a:xfrm>
            <a:off x="5143500" y="6609788"/>
            <a:ext cx="2362200" cy="175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chemeClr val="dk1"/>
                </a:solidFill>
              </a:rPr>
              <a:t>     Poster</a:t>
            </a:r>
            <a:r>
              <a:rPr lang="en" sz="2600">
                <a:solidFill>
                  <a:schemeClr val="dk1"/>
                </a:solidFill>
              </a:rPr>
              <a:t> on</a:t>
            </a:r>
            <a:endParaRPr sz="2600">
              <a:solidFill>
                <a:schemeClr val="dk1"/>
              </a:solidFill>
            </a:endParaRPr>
          </a:p>
          <a:p>
            <a:pPr indent="0" lvl="0" marL="0" rtl="0" algn="ctr">
              <a:spcBef>
                <a:spcPts val="0"/>
              </a:spcBef>
              <a:spcAft>
                <a:spcPts val="0"/>
              </a:spcAft>
              <a:buNone/>
            </a:pPr>
            <a:r>
              <a:rPr lang="en" sz="2400">
                <a:solidFill>
                  <a:schemeClr val="dk1"/>
                </a:solidFill>
              </a:rPr>
              <a:t> Tue 4-5:30pm</a:t>
            </a:r>
            <a:endParaRPr sz="2400">
              <a:solidFill>
                <a:schemeClr val="dk1"/>
              </a:solidFill>
            </a:endParaRPr>
          </a:p>
          <a:p>
            <a:pPr indent="0" lvl="0" marL="0" rtl="0" algn="ctr">
              <a:spcBef>
                <a:spcPts val="0"/>
              </a:spcBef>
              <a:spcAft>
                <a:spcPts val="0"/>
              </a:spcAft>
              <a:buNone/>
            </a:pPr>
            <a:r>
              <a:rPr lang="en" sz="2400">
                <a:solidFill>
                  <a:schemeClr val="dk1"/>
                </a:solidFill>
              </a:rPr>
              <a:t> in Convention </a:t>
            </a:r>
            <a:br>
              <a:rPr lang="en" sz="2400">
                <a:solidFill>
                  <a:schemeClr val="dk1"/>
                </a:solidFill>
              </a:rPr>
            </a:br>
            <a:r>
              <a:rPr lang="en" sz="2400">
                <a:solidFill>
                  <a:schemeClr val="dk1"/>
                </a:solidFill>
              </a:rPr>
              <a:t>   Center A1</a:t>
            </a:r>
            <a:endParaRPr sz="5700">
              <a:solidFill>
                <a:schemeClr val="dk2"/>
              </a:solidFill>
            </a:endParaRPr>
          </a:p>
        </p:txBody>
      </p:sp>
      <p:pic>
        <p:nvPicPr>
          <p:cNvPr id="1466" name="Google Shape;1466;p64"/>
          <p:cNvPicPr preferRelativeResize="0"/>
          <p:nvPr/>
        </p:nvPicPr>
        <p:blipFill>
          <a:blip r:embed="rId7">
            <a:alphaModFix/>
          </a:blip>
          <a:stretch>
            <a:fillRect/>
          </a:stretch>
        </p:blipFill>
        <p:spPr>
          <a:xfrm>
            <a:off x="5356525" y="6709025"/>
            <a:ext cx="330125" cy="330125"/>
          </a:xfrm>
          <a:prstGeom prst="rect">
            <a:avLst/>
          </a:prstGeom>
          <a:noFill/>
          <a:ln>
            <a:noFill/>
          </a:ln>
        </p:spPr>
      </p:pic>
      <p:pic>
        <p:nvPicPr>
          <p:cNvPr id="1467" name="Google Shape;1467;p64"/>
          <p:cNvPicPr preferRelativeResize="0"/>
          <p:nvPr/>
        </p:nvPicPr>
        <p:blipFill>
          <a:blip r:embed="rId8">
            <a:alphaModFix/>
          </a:blip>
          <a:stretch>
            <a:fillRect/>
          </a:stretch>
        </p:blipFill>
        <p:spPr>
          <a:xfrm>
            <a:off x="5400676" y="8537550"/>
            <a:ext cx="544700" cy="544700"/>
          </a:xfrm>
          <a:prstGeom prst="rect">
            <a:avLst/>
          </a:prstGeom>
          <a:noFill/>
          <a:ln>
            <a:noFill/>
          </a:ln>
        </p:spPr>
      </p:pic>
      <p:sp>
        <p:nvSpPr>
          <p:cNvPr id="1468" name="Google Shape;1468;p64"/>
          <p:cNvSpPr txBox="1"/>
          <p:nvPr/>
        </p:nvSpPr>
        <p:spPr>
          <a:xfrm>
            <a:off x="6053050" y="8382550"/>
            <a:ext cx="1353900" cy="8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rPr>
              <a:t>Few free</a:t>
            </a:r>
            <a:endParaRPr sz="2100">
              <a:solidFill>
                <a:schemeClr val="dk1"/>
              </a:solidFill>
            </a:endParaRPr>
          </a:p>
          <a:p>
            <a:pPr indent="0" lvl="0" marL="0" rtl="0" algn="l">
              <a:spcBef>
                <a:spcPts val="0"/>
              </a:spcBef>
              <a:spcAft>
                <a:spcPts val="0"/>
              </a:spcAft>
              <a:buNone/>
            </a:pPr>
            <a:r>
              <a:rPr lang="en" sz="2100">
                <a:solidFill>
                  <a:schemeClr val="dk1"/>
                </a:solidFill>
              </a:rPr>
              <a:t>t-shirt</a:t>
            </a:r>
            <a:r>
              <a:rPr lang="en" sz="2100">
                <a:solidFill>
                  <a:schemeClr val="dk1"/>
                </a:solidFill>
              </a:rPr>
              <a:t>s!</a:t>
            </a:r>
            <a:endParaRPr sz="2100">
              <a:solidFill>
                <a:schemeClr val="dk1"/>
              </a:solidFill>
            </a:endParaRPr>
          </a:p>
        </p:txBody>
      </p:sp>
      <p:cxnSp>
        <p:nvCxnSpPr>
          <p:cNvPr id="1469" name="Google Shape;1469;p64"/>
          <p:cNvCxnSpPr/>
          <p:nvPr/>
        </p:nvCxnSpPr>
        <p:spPr>
          <a:xfrm>
            <a:off x="5156850" y="8362100"/>
            <a:ext cx="2335500" cy="0"/>
          </a:xfrm>
          <a:prstGeom prst="straightConnector1">
            <a:avLst/>
          </a:prstGeom>
          <a:noFill/>
          <a:ln cap="flat" cmpd="sng" w="28575">
            <a:solidFill>
              <a:srgbClr val="F1C232"/>
            </a:solidFill>
            <a:prstDash val="solid"/>
            <a:round/>
            <a:headEnd len="med" w="med" type="none"/>
            <a:tailEnd len="med" w="med" type="non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3" name="Shape 1473"/>
        <p:cNvGrpSpPr/>
        <p:nvPr/>
      </p:nvGrpSpPr>
      <p:grpSpPr>
        <a:xfrm>
          <a:off x="0" y="0"/>
          <a:ext cx="0" cy="0"/>
          <a:chOff x="0" y="0"/>
          <a:chExt cx="0" cy="0"/>
        </a:xfrm>
      </p:grpSpPr>
      <p:sp>
        <p:nvSpPr>
          <p:cNvPr id="1474" name="Google Shape;1474;p65"/>
          <p:cNvSpPr txBox="1"/>
          <p:nvPr/>
        </p:nvSpPr>
        <p:spPr>
          <a:xfrm>
            <a:off x="988100" y="4033600"/>
            <a:ext cx="10896000" cy="11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700">
                <a:solidFill>
                  <a:schemeClr val="dk1"/>
                </a:solidFill>
              </a:rPr>
              <a:t>Extra: How was DB populated</a:t>
            </a:r>
            <a:endParaRPr sz="5700">
              <a:solidFill>
                <a:schemeClr val="dk1"/>
              </a:solidFill>
            </a:endParaRPr>
          </a:p>
        </p:txBody>
      </p:sp>
      <p:sp>
        <p:nvSpPr>
          <p:cNvPr id="1475" name="Google Shape;1475;p65"/>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p66"/>
          <p:cNvSpPr txBox="1"/>
          <p:nvPr/>
        </p:nvSpPr>
        <p:spPr>
          <a:xfrm>
            <a:off x="988100" y="4033600"/>
            <a:ext cx="10896000" cy="11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700">
                <a:solidFill>
                  <a:schemeClr val="dk1"/>
                </a:solidFill>
              </a:rPr>
              <a:t>Extra: What is the human score</a:t>
            </a:r>
            <a:endParaRPr sz="5700">
              <a:solidFill>
                <a:schemeClr val="dk1"/>
              </a:solidFill>
            </a:endParaRPr>
          </a:p>
        </p:txBody>
      </p:sp>
      <p:sp>
        <p:nvSpPr>
          <p:cNvPr id="1481" name="Google Shape;1481;p66"/>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id="1486" name="Google Shape;1486;p67"/>
          <p:cNvSpPr txBox="1"/>
          <p:nvPr/>
        </p:nvSpPr>
        <p:spPr>
          <a:xfrm>
            <a:off x="988100" y="4033600"/>
            <a:ext cx="10896000" cy="11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700">
                <a:solidFill>
                  <a:schemeClr val="dk1"/>
                </a:solidFill>
              </a:rPr>
              <a:t>Extra: What are task variations</a:t>
            </a:r>
            <a:endParaRPr sz="5700">
              <a:solidFill>
                <a:schemeClr val="dk1"/>
              </a:solidFill>
            </a:endParaRPr>
          </a:p>
        </p:txBody>
      </p:sp>
      <p:sp>
        <p:nvSpPr>
          <p:cNvPr id="1487" name="Google Shape;1487;p67"/>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p68"/>
          <p:cNvSpPr txBox="1"/>
          <p:nvPr/>
        </p:nvSpPr>
        <p:spPr>
          <a:xfrm>
            <a:off x="988100" y="4033600"/>
            <a:ext cx="10896000" cy="11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700">
                <a:solidFill>
                  <a:schemeClr val="dk1"/>
                </a:solidFill>
              </a:rPr>
              <a:t>Extra: What not use real apps</a:t>
            </a:r>
            <a:endParaRPr sz="5700">
              <a:solidFill>
                <a:schemeClr val="dk1"/>
              </a:solidFill>
            </a:endParaRPr>
          </a:p>
        </p:txBody>
      </p:sp>
      <p:sp>
        <p:nvSpPr>
          <p:cNvPr id="1493" name="Google Shape;1493;p68"/>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sp>
        <p:nvSpPr>
          <p:cNvPr id="1498" name="Google Shape;1498;p69"/>
          <p:cNvSpPr txBox="1"/>
          <p:nvPr/>
        </p:nvSpPr>
        <p:spPr>
          <a:xfrm>
            <a:off x="988100" y="4033600"/>
            <a:ext cx="10896000" cy="11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700">
                <a:solidFill>
                  <a:schemeClr val="dk1"/>
                </a:solidFill>
              </a:rPr>
              <a:t>Extra: Extra More Cmplx Task</a:t>
            </a:r>
            <a:endParaRPr sz="5700">
              <a:solidFill>
                <a:schemeClr val="dk1"/>
              </a:solidFill>
            </a:endParaRPr>
          </a:p>
        </p:txBody>
      </p:sp>
      <p:sp>
        <p:nvSpPr>
          <p:cNvPr id="1499" name="Google Shape;1499;p69"/>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8"/>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Interactive Coding Agents for Personal Apps</a:t>
            </a:r>
            <a:endParaRPr sz="4500"/>
          </a:p>
        </p:txBody>
      </p:sp>
      <p:sp>
        <p:nvSpPr>
          <p:cNvPr id="173" name="Google Shape;173;p18"/>
          <p:cNvSpPr txBox="1"/>
          <p:nvPr/>
        </p:nvSpPr>
        <p:spPr>
          <a:xfrm rot="5330096">
            <a:off x="10803371" y="2449785"/>
            <a:ext cx="1032814" cy="539508"/>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3500"/>
              <a:buFont typeface="Helvetica Neue"/>
              <a:buNone/>
            </a:pPr>
            <a:r>
              <a:rPr b="0" i="0" lang="en" sz="3500" u="none" cap="none" strike="noStrike">
                <a:solidFill>
                  <a:srgbClr val="000000"/>
                </a:solidFill>
                <a:latin typeface="Helvetica Neue"/>
                <a:ea typeface="Helvetica Neue"/>
                <a:cs typeface="Helvetica Neue"/>
                <a:sym typeface="Helvetica Neue"/>
              </a:rPr>
              <a:t>Joe</a:t>
            </a:r>
            <a:endParaRPr/>
          </a:p>
        </p:txBody>
      </p:sp>
      <p:sp>
        <p:nvSpPr>
          <p:cNvPr id="174" name="Google Shape;174;p18"/>
          <p:cNvSpPr/>
          <p:nvPr/>
        </p:nvSpPr>
        <p:spPr>
          <a:xfrm>
            <a:off x="307000" y="4179675"/>
            <a:ext cx="6882000" cy="1366800"/>
          </a:xfrm>
          <a:prstGeom prst="roundRect">
            <a:avLst>
              <a:gd fmla="val 6385" name="adj"/>
            </a:avLst>
          </a:prstGeom>
          <a:solidFill>
            <a:srgbClr val="000000"/>
          </a:solidFill>
          <a:ln>
            <a:noFill/>
          </a:ln>
        </p:spPr>
        <p:txBody>
          <a:bodyPr anchorCtr="0" anchor="ctr" bIns="27075" lIns="27075" spcFirstLastPara="1" rIns="27075" wrap="square" tIns="27075">
            <a:noAutofit/>
          </a:bodyPr>
          <a:lstStyle/>
          <a:p>
            <a:pPr indent="0" lvl="0" marL="0" marR="0" rtl="0" algn="l">
              <a:lnSpc>
                <a:spcPct val="9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token </a:t>
            </a:r>
            <a:r>
              <a:rPr b="0" i="0" lang="en" sz="2200" u="none" cap="none" strike="noStrike">
                <a:solidFill>
                  <a:srgbClr val="FF3333"/>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 simple_note.</a:t>
            </a:r>
            <a:r>
              <a:rPr b="0" i="0" lang="en" sz="2200" u="none" cap="none" strike="noStrike">
                <a:solidFill>
                  <a:srgbClr val="66FFFF"/>
                </a:solidFill>
                <a:latin typeface="Helvetica Neue"/>
                <a:ea typeface="Helvetica Neue"/>
                <a:cs typeface="Helvetica Neue"/>
                <a:sym typeface="Helvetica Neue"/>
              </a:rPr>
              <a:t>login</a:t>
            </a:r>
            <a:r>
              <a:rPr b="0" i="0" lang="en" sz="2200" u="none" cap="none" strike="noStrike">
                <a:solidFill>
                  <a:srgbClr val="FFFFFF"/>
                </a:solidFill>
                <a:latin typeface="Helvetica Neue"/>
                <a:ea typeface="Helvetica Neue"/>
                <a:cs typeface="Helvetica Neue"/>
                <a:sym typeface="Helvetica Neue"/>
              </a:rPr>
              <a:t>(…)</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“token”</a:t>
            </a:r>
            <a:r>
              <a:rPr b="0" i="0" lang="en" sz="2200" u="none" cap="none" strike="noStrike">
                <a:solidFill>
                  <a:srgbClr val="FFD966"/>
                </a:solidFill>
                <a:latin typeface="Helvetica Neue"/>
                <a:ea typeface="Helvetica Neue"/>
                <a:cs typeface="Helvetica Neue"/>
                <a:sym typeface="Helvetica Neue"/>
              </a:rPr>
              <a:t>]</a:t>
            </a:r>
            <a:br>
              <a:rPr b="0" i="0" lang="en" sz="2200" u="none" cap="none" strike="noStrike">
                <a:solidFill>
                  <a:srgbClr val="FFFFFF"/>
                </a:solidFill>
                <a:latin typeface="Helvetica Neue"/>
                <a:ea typeface="Helvetica Neue"/>
                <a:cs typeface="Helvetica Neue"/>
                <a:sym typeface="Helvetica Neue"/>
              </a:rPr>
            </a:br>
            <a:r>
              <a:rPr b="0" i="0" lang="en" sz="2200" u="none" cap="none" strike="noStrike">
                <a:solidFill>
                  <a:srgbClr val="FFFFFF"/>
                </a:solidFill>
                <a:latin typeface="Helvetica Neue"/>
                <a:ea typeface="Helvetica Neue"/>
                <a:cs typeface="Helvetica Neue"/>
                <a:sym typeface="Helvetica Neue"/>
              </a:rPr>
              <a:t>  notes </a:t>
            </a:r>
            <a:r>
              <a:rPr b="0" i="0" lang="en" sz="2200" u="none" cap="none" strike="noStrike">
                <a:solidFill>
                  <a:srgbClr val="FF3333"/>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 simple_note.</a:t>
            </a:r>
            <a:r>
              <a:rPr b="0" i="0" lang="en" sz="2200" u="none" cap="none" strike="noStrike">
                <a:solidFill>
                  <a:srgbClr val="66FFFF"/>
                </a:solidFill>
                <a:latin typeface="Helvetica Neue"/>
                <a:ea typeface="Helvetica Neue"/>
                <a:cs typeface="Helvetica Neue"/>
                <a:sym typeface="Helvetica Neue"/>
              </a:rPr>
              <a:t>search_notes</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“workout”</a:t>
            </a:r>
            <a:r>
              <a:rPr b="0" i="0" lang="en" sz="2200" u="none" cap="none" strike="noStrike">
                <a:solidFill>
                  <a:srgbClr val="FFFFFF"/>
                </a:solidFill>
                <a:latin typeface="Helvetica Neue"/>
                <a:ea typeface="Helvetica Neue"/>
                <a:cs typeface="Helvetica Neue"/>
                <a:sym typeface="Helvetica Neue"/>
              </a:rPr>
              <a:t>, </a:t>
            </a:r>
            <a:r>
              <a:rPr b="0" i="0" lang="en" sz="2200" u="none" cap="none" strike="noStrike">
                <a:solidFill>
                  <a:srgbClr val="FF8000"/>
                </a:solidFill>
                <a:latin typeface="Helvetica Neue"/>
                <a:ea typeface="Helvetica Neue"/>
                <a:cs typeface="Helvetica Neue"/>
                <a:sym typeface="Helvetica Neue"/>
              </a:rPr>
              <a:t>token</a:t>
            </a:r>
            <a:r>
              <a:rPr b="0" i="0" lang="en" sz="2200" u="none" cap="none" strike="noStrike">
                <a:solidFill>
                  <a:srgbClr val="FFD966"/>
                </a:solidFill>
                <a:latin typeface="Helvetica Neue"/>
                <a:ea typeface="Helvetica Neue"/>
                <a:cs typeface="Helvetica Neue"/>
                <a:sym typeface="Helvetica Neue"/>
              </a:rPr>
              <a:t>)</a:t>
            </a:r>
            <a:br>
              <a:rPr b="0" i="0" lang="en" sz="2200" u="none" cap="none" strike="noStrike">
                <a:solidFill>
                  <a:srgbClr val="FFFFFF"/>
                </a:solidFill>
                <a:latin typeface="Helvetica Neue"/>
                <a:ea typeface="Helvetica Neue"/>
                <a:cs typeface="Helvetica Neue"/>
                <a:sym typeface="Helvetica Neue"/>
              </a:rPr>
            </a:br>
            <a:r>
              <a:rPr lang="en" sz="2200">
                <a:solidFill>
                  <a:schemeClr val="lt1"/>
                </a:solidFill>
                <a:latin typeface="Helvetica Neue"/>
                <a:ea typeface="Helvetica Neue"/>
                <a:cs typeface="Helvetica Neue"/>
                <a:sym typeface="Helvetica Neue"/>
              </a:rPr>
              <a:t>  </a:t>
            </a:r>
            <a:r>
              <a:rPr lang="en" sz="2200">
                <a:solidFill>
                  <a:srgbClr val="66FFFF"/>
                </a:solidFill>
                <a:latin typeface="Helvetica Neue"/>
                <a:ea typeface="Helvetica Neue"/>
                <a:cs typeface="Helvetica Neue"/>
                <a:sym typeface="Helvetica Neue"/>
              </a:rPr>
              <a:t>print</a:t>
            </a:r>
            <a:r>
              <a:rPr lang="en" sz="2200">
                <a:solidFill>
                  <a:srgbClr val="FFD966"/>
                </a:solidFill>
                <a:latin typeface="Helvetica Neue"/>
                <a:ea typeface="Helvetica Neue"/>
                <a:cs typeface="Helvetica Neue"/>
                <a:sym typeface="Helvetica Neue"/>
              </a:rPr>
              <a:t>(</a:t>
            </a:r>
            <a:r>
              <a:rPr lang="en" sz="2200">
                <a:solidFill>
                  <a:schemeClr val="lt1"/>
                </a:solidFill>
                <a:latin typeface="Helvetica Neue"/>
                <a:ea typeface="Helvetica Neue"/>
                <a:cs typeface="Helvetica Neue"/>
                <a:sym typeface="Helvetica Neue"/>
              </a:rPr>
              <a:t>notes</a:t>
            </a:r>
            <a:r>
              <a:rPr lang="en" sz="2200">
                <a:solidFill>
                  <a:srgbClr val="A64D79"/>
                </a:solidFill>
                <a:latin typeface="Helvetica Neue"/>
                <a:ea typeface="Helvetica Neue"/>
                <a:cs typeface="Helvetica Neue"/>
                <a:sym typeface="Helvetica Neue"/>
              </a:rPr>
              <a:t>[</a:t>
            </a:r>
            <a:r>
              <a:rPr lang="en" sz="2200">
                <a:solidFill>
                  <a:srgbClr val="9900FF"/>
                </a:solidFill>
                <a:latin typeface="Helvetica Neue"/>
                <a:ea typeface="Helvetica Neue"/>
                <a:cs typeface="Helvetica Neue"/>
                <a:sym typeface="Helvetica Neue"/>
              </a:rPr>
              <a:t>0</a:t>
            </a:r>
            <a:r>
              <a:rPr lang="en" sz="2200">
                <a:solidFill>
                  <a:srgbClr val="A64D79"/>
                </a:solidFill>
                <a:latin typeface="Helvetica Neue"/>
                <a:ea typeface="Helvetica Neue"/>
                <a:cs typeface="Helvetica Neue"/>
                <a:sym typeface="Helvetica Neue"/>
              </a:rPr>
              <a:t>]</a:t>
            </a:r>
            <a:r>
              <a:rPr lang="en" sz="2200">
                <a:solidFill>
                  <a:srgbClr val="FFD966"/>
                </a:solidFill>
                <a:latin typeface="Helvetica Neue"/>
                <a:ea typeface="Helvetica Neue"/>
                <a:cs typeface="Helvetica Neue"/>
                <a:sym typeface="Helvetica Neue"/>
              </a:rPr>
              <a:t>) </a:t>
            </a:r>
            <a:r>
              <a:rPr lang="en" sz="2200">
                <a:solidFill>
                  <a:srgbClr val="929292"/>
                </a:solidFill>
                <a:latin typeface="Helvetica Neue"/>
                <a:ea typeface="Helvetica Neue"/>
                <a:cs typeface="Helvetica Neue"/>
                <a:sym typeface="Helvetica Neue"/>
              </a:rPr>
              <a:t># found one, show it …</a:t>
            </a:r>
            <a:endParaRPr sz="2200"/>
          </a:p>
        </p:txBody>
      </p:sp>
      <p:sp>
        <p:nvSpPr>
          <p:cNvPr id="175" name="Google Shape;175;p18"/>
          <p:cNvSpPr/>
          <p:nvPr/>
        </p:nvSpPr>
        <p:spPr>
          <a:xfrm>
            <a:off x="307000" y="3397925"/>
            <a:ext cx="6882000" cy="698100"/>
          </a:xfrm>
          <a:prstGeom prst="roundRect">
            <a:avLst>
              <a:gd fmla="val 14259" name="adj"/>
            </a:avLst>
          </a:prstGeom>
          <a:noFill/>
          <a:ln cap="flat" cmpd="sng" w="1905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176" name="Google Shape;176;p18"/>
          <p:cNvSpPr txBox="1"/>
          <p:nvPr/>
        </p:nvSpPr>
        <p:spPr>
          <a:xfrm>
            <a:off x="570125" y="3504075"/>
            <a:ext cx="5749200" cy="408600"/>
          </a:xfrm>
          <a:prstGeom prst="rect">
            <a:avLst/>
          </a:prstGeom>
          <a:noFill/>
          <a:ln>
            <a:noFill/>
          </a:ln>
        </p:spPr>
        <p:txBody>
          <a:bodyPr anchorCtr="0" anchor="ctr" bIns="27075" lIns="27075" spcFirstLastPara="1" rIns="27075" wrap="square" tIns="27075">
            <a:spAutoFit/>
          </a:bodyPr>
          <a:lstStyle/>
          <a:p>
            <a:pPr indent="0" lvl="0" marL="0" marR="0" rtl="0" algn="l">
              <a:lnSpc>
                <a:spcPct val="100000"/>
              </a:lnSpc>
              <a:spcBef>
                <a:spcPts val="0"/>
              </a:spcBef>
              <a:spcAft>
                <a:spcPts val="0"/>
              </a:spcAft>
              <a:buClr>
                <a:srgbClr val="000000"/>
              </a:buClr>
              <a:buSzPts val="3000"/>
              <a:buFont typeface="Arial"/>
              <a:buNone/>
            </a:pPr>
            <a:r>
              <a:rPr b="0" i="0" lang="en" sz="2300" u="none" cap="none" strike="noStrike">
                <a:solidFill>
                  <a:srgbClr val="000000"/>
                </a:solidFill>
                <a:latin typeface="Arial"/>
                <a:ea typeface="Arial"/>
                <a:cs typeface="Arial"/>
                <a:sym typeface="Arial"/>
              </a:rPr>
              <a:t>Let me find Joe's today's workout </a:t>
            </a:r>
            <a:r>
              <a:rPr lang="en" sz="2300"/>
              <a:t>plan</a:t>
            </a:r>
            <a:r>
              <a:rPr b="0" i="0" lang="en" sz="2300" u="none" cap="none" strike="noStrike">
                <a:solidFill>
                  <a:srgbClr val="000000"/>
                </a:solidFill>
                <a:latin typeface="Arial"/>
                <a:ea typeface="Arial"/>
                <a:cs typeface="Arial"/>
                <a:sym typeface="Arial"/>
              </a:rPr>
              <a:t>. </a:t>
            </a:r>
            <a:endParaRPr sz="2300"/>
          </a:p>
        </p:txBody>
      </p:sp>
      <p:pic>
        <p:nvPicPr>
          <p:cNvPr descr="pasted-movie.png" id="177" name="Google Shape;177;p18"/>
          <p:cNvPicPr preferRelativeResize="0"/>
          <p:nvPr/>
        </p:nvPicPr>
        <p:blipFill rotWithShape="1">
          <a:blip r:embed="rId3">
            <a:alphaModFix/>
          </a:blip>
          <a:srcRect b="0" l="0" r="0" t="0"/>
          <a:stretch/>
        </p:blipFill>
        <p:spPr>
          <a:xfrm>
            <a:off x="6197148" y="3243048"/>
            <a:ext cx="999050" cy="999050"/>
          </a:xfrm>
          <a:prstGeom prst="rect">
            <a:avLst/>
          </a:prstGeom>
          <a:noFill/>
          <a:ln>
            <a:noFill/>
          </a:ln>
        </p:spPr>
      </p:pic>
      <p:sp>
        <p:nvSpPr>
          <p:cNvPr id="178" name="Google Shape;178;p18"/>
          <p:cNvSpPr/>
          <p:nvPr/>
        </p:nvSpPr>
        <p:spPr>
          <a:xfrm rot="5400000">
            <a:off x="7065825" y="4551975"/>
            <a:ext cx="1284000" cy="617400"/>
          </a:xfrm>
          <a:prstGeom prst="roundRect">
            <a:avLst>
              <a:gd fmla="val 7228" name="adj"/>
            </a:avLst>
          </a:prstGeom>
          <a:solidFill>
            <a:srgbClr val="B41600"/>
          </a:solidFill>
          <a:ln cap="flat" cmpd="sng" w="9525">
            <a:solidFill>
              <a:srgbClr val="B416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lt1"/>
                </a:solidFill>
              </a:rPr>
              <a:t>APIs</a:t>
            </a:r>
            <a:endParaRPr b="1" sz="3000">
              <a:solidFill>
                <a:schemeClr val="lt1"/>
              </a:solidFill>
            </a:endParaRPr>
          </a:p>
        </p:txBody>
      </p:sp>
      <p:sp>
        <p:nvSpPr>
          <p:cNvPr id="179" name="Google Shape;179;p18"/>
          <p:cNvSpPr/>
          <p:nvPr/>
        </p:nvSpPr>
        <p:spPr>
          <a:xfrm>
            <a:off x="307000" y="2197850"/>
            <a:ext cx="10566300" cy="1043400"/>
          </a:xfrm>
          <a:prstGeom prst="roundRect">
            <a:avLst>
              <a:gd fmla="val 9127" name="adj"/>
            </a:avLst>
          </a:prstGeom>
          <a:noFill/>
          <a:ln cap="flat" cmpd="sng" w="19050">
            <a:solidFill>
              <a:srgbClr val="004C7F"/>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0" i="0" lang="en" sz="2500" u="none" cap="none" strike="noStrike">
                <a:solidFill>
                  <a:schemeClr val="dk1"/>
                </a:solidFill>
                <a:latin typeface="Helvetica Neue"/>
                <a:ea typeface="Helvetica Neue"/>
                <a:cs typeface="Helvetica Neue"/>
                <a:sym typeface="Helvetica Neue"/>
              </a:rPr>
              <a:t>Play my      </a:t>
            </a:r>
            <a:r>
              <a:rPr b="1" i="0" lang="en" sz="2500" u="none" cap="none" strike="noStrike">
                <a:solidFill>
                  <a:schemeClr val="dk1"/>
                </a:solidFill>
                <a:latin typeface="Helvetica Neue"/>
                <a:ea typeface="Helvetica Neue"/>
                <a:cs typeface="Helvetica Neue"/>
                <a:sym typeface="Helvetica Neue"/>
              </a:rPr>
              <a:t>Spotify</a:t>
            </a:r>
            <a:r>
              <a:rPr b="0" i="0" lang="en" sz="2500" u="none" cap="none" strike="noStrike">
                <a:solidFill>
                  <a:schemeClr val="dk1"/>
                </a:solidFill>
                <a:latin typeface="Helvetica Neue"/>
                <a:ea typeface="Helvetica Neue"/>
                <a:cs typeface="Helvetica Neue"/>
                <a:sym typeface="Helvetica Neue"/>
              </a:rPr>
              <a:t> playlist with enough songs for the workout today. </a:t>
            </a:r>
            <a:br>
              <a:rPr b="0" i="0" lang="en" sz="2500" u="none" cap="none" strike="noStrike">
                <a:solidFill>
                  <a:schemeClr val="dk1"/>
                </a:solidFill>
                <a:latin typeface="Helvetica Neue"/>
                <a:ea typeface="Helvetica Neue"/>
                <a:cs typeface="Helvetica Neue"/>
                <a:sym typeface="Helvetica Neue"/>
              </a:rPr>
            </a:br>
            <a:r>
              <a:rPr b="0" i="0" lang="en" sz="2500" u="none" cap="none" strike="noStrike">
                <a:solidFill>
                  <a:schemeClr val="dk1"/>
                </a:solidFill>
                <a:latin typeface="Helvetica Neue"/>
                <a:ea typeface="Helvetica Neue"/>
                <a:cs typeface="Helvetica Neue"/>
                <a:sym typeface="Helvetica Neue"/>
              </a:rPr>
              <a:t>My workout plan is in      </a:t>
            </a:r>
            <a:r>
              <a:rPr b="1" i="0" lang="en" sz="2500" u="none" cap="none" strike="noStrike">
                <a:solidFill>
                  <a:schemeClr val="dk1"/>
                </a:solidFill>
                <a:latin typeface="Helvetica Neue"/>
                <a:ea typeface="Helvetica Neue"/>
                <a:cs typeface="Helvetica Neue"/>
                <a:sym typeface="Helvetica Neue"/>
              </a:rPr>
              <a:t>SimpleNote</a:t>
            </a:r>
            <a:r>
              <a:rPr b="0" i="0" lang="en" sz="2500" u="none" cap="none" strike="noStrike">
                <a:solidFill>
                  <a:schemeClr val="dk1"/>
                </a:solidFill>
                <a:latin typeface="Helvetica Neue"/>
                <a:ea typeface="Helvetica Neue"/>
                <a:cs typeface="Helvetica Neue"/>
                <a:sym typeface="Helvetica Neue"/>
              </a:rPr>
              <a:t>.</a:t>
            </a:r>
            <a:endParaRPr sz="1300">
              <a:solidFill>
                <a:schemeClr val="dk1"/>
              </a:solidFill>
            </a:endParaRPr>
          </a:p>
        </p:txBody>
      </p:sp>
      <p:pic>
        <p:nvPicPr>
          <p:cNvPr descr="pasted-movie.png" id="180" name="Google Shape;180;p18"/>
          <p:cNvPicPr preferRelativeResize="0"/>
          <p:nvPr/>
        </p:nvPicPr>
        <p:blipFill rotWithShape="1">
          <a:blip r:embed="rId4">
            <a:alphaModFix/>
          </a:blip>
          <a:srcRect b="0" l="0" r="0" t="0"/>
          <a:stretch/>
        </p:blipFill>
        <p:spPr>
          <a:xfrm>
            <a:off x="5934150" y="2651760"/>
            <a:ext cx="499200" cy="499200"/>
          </a:xfrm>
          <a:prstGeom prst="rect">
            <a:avLst/>
          </a:prstGeom>
          <a:noFill/>
          <a:ln>
            <a:noFill/>
          </a:ln>
        </p:spPr>
      </p:pic>
      <p:pic>
        <p:nvPicPr>
          <p:cNvPr descr="pasted-movie.png" id="181" name="Google Shape;181;p18"/>
          <p:cNvPicPr preferRelativeResize="0"/>
          <p:nvPr/>
        </p:nvPicPr>
        <p:blipFill rotWithShape="1">
          <a:blip r:embed="rId5">
            <a:alphaModFix/>
          </a:blip>
          <a:srcRect b="0" l="0" r="0" t="0"/>
          <a:stretch/>
        </p:blipFill>
        <p:spPr>
          <a:xfrm>
            <a:off x="1810512" y="2240280"/>
            <a:ext cx="560400" cy="569879"/>
          </a:xfrm>
          <a:prstGeom prst="rect">
            <a:avLst/>
          </a:prstGeom>
          <a:noFill/>
          <a:ln>
            <a:noFill/>
          </a:ln>
        </p:spPr>
      </p:pic>
      <p:grpSp>
        <p:nvGrpSpPr>
          <p:cNvPr id="182" name="Google Shape;182;p18"/>
          <p:cNvGrpSpPr/>
          <p:nvPr/>
        </p:nvGrpSpPr>
        <p:grpSpPr>
          <a:xfrm>
            <a:off x="11676450" y="2197850"/>
            <a:ext cx="930644" cy="1127488"/>
            <a:chOff x="0" y="0"/>
            <a:chExt cx="1499104" cy="1787394"/>
          </a:xfrm>
        </p:grpSpPr>
        <p:sp>
          <p:nvSpPr>
            <p:cNvPr id="183" name="Google Shape;183;p18"/>
            <p:cNvSpPr/>
            <p:nvPr/>
          </p:nvSpPr>
          <p:spPr>
            <a:xfrm>
              <a:off x="38042" y="118019"/>
              <a:ext cx="1409400" cy="1376400"/>
            </a:xfrm>
            <a:prstGeom prst="ellipse">
              <a:avLst/>
            </a:prstGeom>
            <a:solidFill>
              <a:srgbClr val="000000"/>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200"/>
                <a:buFont typeface="Helvetica Neue"/>
                <a:buNone/>
              </a:pPr>
              <a:r>
                <a:t/>
              </a:r>
              <a:endParaRPr b="0" i="0" sz="4200" u="none" cap="none" strike="noStrike">
                <a:solidFill>
                  <a:srgbClr val="FFFFFF"/>
                </a:solidFill>
                <a:latin typeface="Helvetica Neue"/>
                <a:ea typeface="Helvetica Neue"/>
                <a:cs typeface="Helvetica Neue"/>
                <a:sym typeface="Helvetica Neue"/>
              </a:endParaRPr>
            </a:p>
          </p:txBody>
        </p:sp>
        <p:pic>
          <p:nvPicPr>
            <p:cNvPr descr="pasted-movie.png" id="184" name="Google Shape;184;p18"/>
            <p:cNvPicPr preferRelativeResize="0"/>
            <p:nvPr/>
          </p:nvPicPr>
          <p:blipFill rotWithShape="1">
            <a:blip r:embed="rId6">
              <a:alphaModFix/>
            </a:blip>
            <a:srcRect b="0" l="0" r="0" t="0"/>
            <a:stretch/>
          </p:blipFill>
          <p:spPr>
            <a:xfrm>
              <a:off x="0" y="0"/>
              <a:ext cx="1499104" cy="1787394"/>
            </a:xfrm>
            <a:prstGeom prst="rect">
              <a:avLst/>
            </a:prstGeom>
            <a:noFill/>
            <a:ln>
              <a:noFill/>
            </a:ln>
          </p:spPr>
        </p:pic>
      </p:grpSp>
      <p:cxnSp>
        <p:nvCxnSpPr>
          <p:cNvPr id="185" name="Google Shape;185;p18"/>
          <p:cNvCxnSpPr/>
          <p:nvPr/>
        </p:nvCxnSpPr>
        <p:spPr>
          <a:xfrm rot="10800000">
            <a:off x="5706400" y="4510875"/>
            <a:ext cx="1583400" cy="0"/>
          </a:xfrm>
          <a:prstGeom prst="straightConnector1">
            <a:avLst/>
          </a:prstGeom>
          <a:noFill/>
          <a:ln cap="flat" cmpd="sng" w="76200">
            <a:solidFill>
              <a:srgbClr val="FBAB01"/>
            </a:solidFill>
            <a:prstDash val="solid"/>
            <a:miter lim="400000"/>
            <a:headEnd len="sm" w="sm" type="none"/>
            <a:tailEnd len="sm" w="sm" type="none"/>
          </a:ln>
        </p:spPr>
      </p:cxnSp>
      <p:cxnSp>
        <p:nvCxnSpPr>
          <p:cNvPr id="186" name="Google Shape;186;p18"/>
          <p:cNvCxnSpPr/>
          <p:nvPr/>
        </p:nvCxnSpPr>
        <p:spPr>
          <a:xfrm rot="10800000">
            <a:off x="5580600" y="4510875"/>
            <a:ext cx="549600" cy="0"/>
          </a:xfrm>
          <a:prstGeom prst="straightConnector1">
            <a:avLst/>
          </a:prstGeom>
          <a:noFill/>
          <a:ln cap="flat" cmpd="sng" w="76200">
            <a:solidFill>
              <a:srgbClr val="FBAB01"/>
            </a:solidFill>
            <a:prstDash val="solid"/>
            <a:miter lim="400000"/>
            <a:headEnd len="sm" w="sm" type="none"/>
            <a:tailEnd len="med" w="med" type="triangle"/>
          </a:ln>
        </p:spPr>
      </p:cxnSp>
      <p:sp>
        <p:nvSpPr>
          <p:cNvPr id="187" name="Google Shape;187;p18"/>
          <p:cNvSpPr/>
          <p:nvPr/>
        </p:nvSpPr>
        <p:spPr>
          <a:xfrm>
            <a:off x="307000" y="1330375"/>
            <a:ext cx="12357000" cy="698100"/>
          </a:xfrm>
          <a:prstGeom prst="roundRect">
            <a:avLst>
              <a:gd fmla="val 4384" name="adj"/>
            </a:avLst>
          </a:prstGeom>
          <a:solidFill>
            <a:srgbClr val="FFFFFF"/>
          </a:solidFill>
          <a:ln cap="flat" cmpd="sng" w="1905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100"/>
              <a:buFont typeface="Arial"/>
              <a:buNone/>
            </a:pPr>
            <a:r>
              <a:rPr lang="en" sz="2800"/>
              <a:t>LMs could tackle such tasks by calling </a:t>
            </a:r>
            <a:r>
              <a:rPr b="1" lang="en" sz="2800">
                <a:solidFill>
                  <a:srgbClr val="CC0000"/>
                </a:solidFill>
              </a:rPr>
              <a:t>APIs</a:t>
            </a:r>
            <a:r>
              <a:rPr lang="en" sz="2800"/>
              <a:t> with </a:t>
            </a:r>
            <a:r>
              <a:rPr b="1" lang="en" sz="2800">
                <a:solidFill>
                  <a:srgbClr val="38761D"/>
                </a:solidFill>
              </a:rPr>
              <a:t>rich </a:t>
            </a:r>
            <a:r>
              <a:rPr lang="en" sz="2800"/>
              <a:t>&amp; </a:t>
            </a:r>
            <a:r>
              <a:rPr b="1" lang="en" sz="2800">
                <a:solidFill>
                  <a:srgbClr val="674EA7"/>
                </a:solidFill>
              </a:rPr>
              <a:t>interactive coding</a:t>
            </a:r>
            <a:r>
              <a:rPr lang="en" sz="2800"/>
              <a:t>.</a:t>
            </a:r>
            <a:endParaRPr sz="2800"/>
          </a:p>
        </p:txBody>
      </p:sp>
      <p:sp>
        <p:nvSpPr>
          <p:cNvPr id="188" name="Google Shape;188;p18"/>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9"/>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Interactive Coding Agents for Personal Apps</a:t>
            </a:r>
            <a:endParaRPr sz="4500"/>
          </a:p>
        </p:txBody>
      </p:sp>
      <p:sp>
        <p:nvSpPr>
          <p:cNvPr id="194" name="Google Shape;194;p19"/>
          <p:cNvSpPr txBox="1"/>
          <p:nvPr/>
        </p:nvSpPr>
        <p:spPr>
          <a:xfrm rot="5330096">
            <a:off x="10803371" y="2449785"/>
            <a:ext cx="1032814" cy="539508"/>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3500"/>
              <a:buFont typeface="Helvetica Neue"/>
              <a:buNone/>
            </a:pPr>
            <a:r>
              <a:rPr b="0" i="0" lang="en" sz="3500" u="none" cap="none" strike="noStrike">
                <a:solidFill>
                  <a:srgbClr val="000000"/>
                </a:solidFill>
                <a:latin typeface="Helvetica Neue"/>
                <a:ea typeface="Helvetica Neue"/>
                <a:cs typeface="Helvetica Neue"/>
                <a:sym typeface="Helvetica Neue"/>
              </a:rPr>
              <a:t>Joe</a:t>
            </a:r>
            <a:endParaRPr/>
          </a:p>
        </p:txBody>
      </p:sp>
      <p:sp>
        <p:nvSpPr>
          <p:cNvPr id="195" name="Google Shape;195;p19"/>
          <p:cNvSpPr/>
          <p:nvPr/>
        </p:nvSpPr>
        <p:spPr>
          <a:xfrm>
            <a:off x="307000" y="4179675"/>
            <a:ext cx="6882000" cy="1366800"/>
          </a:xfrm>
          <a:prstGeom prst="roundRect">
            <a:avLst>
              <a:gd fmla="val 6385" name="adj"/>
            </a:avLst>
          </a:prstGeom>
          <a:solidFill>
            <a:srgbClr val="000000"/>
          </a:solidFill>
          <a:ln>
            <a:noFill/>
          </a:ln>
        </p:spPr>
        <p:txBody>
          <a:bodyPr anchorCtr="0" anchor="ctr" bIns="27075" lIns="27075" spcFirstLastPara="1" rIns="27075" wrap="square" tIns="27075">
            <a:noAutofit/>
          </a:bodyPr>
          <a:lstStyle/>
          <a:p>
            <a:pPr indent="0" lvl="0" marL="0" marR="0" rtl="0" algn="l">
              <a:lnSpc>
                <a:spcPct val="9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token </a:t>
            </a:r>
            <a:r>
              <a:rPr b="0" i="0" lang="en" sz="2200" u="none" cap="none" strike="noStrike">
                <a:solidFill>
                  <a:srgbClr val="FF3333"/>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 simple_note.</a:t>
            </a:r>
            <a:r>
              <a:rPr b="0" i="0" lang="en" sz="2200" u="none" cap="none" strike="noStrike">
                <a:solidFill>
                  <a:srgbClr val="66FFFF"/>
                </a:solidFill>
                <a:latin typeface="Helvetica Neue"/>
                <a:ea typeface="Helvetica Neue"/>
                <a:cs typeface="Helvetica Neue"/>
                <a:sym typeface="Helvetica Neue"/>
              </a:rPr>
              <a:t>login</a:t>
            </a:r>
            <a:r>
              <a:rPr b="0" i="0" lang="en" sz="2200" u="none" cap="none" strike="noStrike">
                <a:solidFill>
                  <a:srgbClr val="FFFFFF"/>
                </a:solidFill>
                <a:latin typeface="Helvetica Neue"/>
                <a:ea typeface="Helvetica Neue"/>
                <a:cs typeface="Helvetica Neue"/>
                <a:sym typeface="Helvetica Neue"/>
              </a:rPr>
              <a:t>(…)</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“token”</a:t>
            </a:r>
            <a:r>
              <a:rPr b="0" i="0" lang="en" sz="2200" u="none" cap="none" strike="noStrike">
                <a:solidFill>
                  <a:srgbClr val="FFD966"/>
                </a:solidFill>
                <a:latin typeface="Helvetica Neue"/>
                <a:ea typeface="Helvetica Neue"/>
                <a:cs typeface="Helvetica Neue"/>
                <a:sym typeface="Helvetica Neue"/>
              </a:rPr>
              <a:t>]</a:t>
            </a:r>
            <a:br>
              <a:rPr b="0" i="0" lang="en" sz="2200" u="none" cap="none" strike="noStrike">
                <a:solidFill>
                  <a:srgbClr val="FFFFFF"/>
                </a:solidFill>
                <a:latin typeface="Helvetica Neue"/>
                <a:ea typeface="Helvetica Neue"/>
                <a:cs typeface="Helvetica Neue"/>
                <a:sym typeface="Helvetica Neue"/>
              </a:rPr>
            </a:br>
            <a:r>
              <a:rPr b="0" i="0" lang="en" sz="2200" u="none" cap="none" strike="noStrike">
                <a:solidFill>
                  <a:srgbClr val="FFFFFF"/>
                </a:solidFill>
                <a:latin typeface="Helvetica Neue"/>
                <a:ea typeface="Helvetica Neue"/>
                <a:cs typeface="Helvetica Neue"/>
                <a:sym typeface="Helvetica Neue"/>
              </a:rPr>
              <a:t>  notes </a:t>
            </a:r>
            <a:r>
              <a:rPr b="0" i="0" lang="en" sz="2200" u="none" cap="none" strike="noStrike">
                <a:solidFill>
                  <a:srgbClr val="FF3333"/>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 simple_note.</a:t>
            </a:r>
            <a:r>
              <a:rPr b="0" i="0" lang="en" sz="2200" u="none" cap="none" strike="noStrike">
                <a:solidFill>
                  <a:srgbClr val="66FFFF"/>
                </a:solidFill>
                <a:latin typeface="Helvetica Neue"/>
                <a:ea typeface="Helvetica Neue"/>
                <a:cs typeface="Helvetica Neue"/>
                <a:sym typeface="Helvetica Neue"/>
              </a:rPr>
              <a:t>search_notes</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“workout”</a:t>
            </a:r>
            <a:r>
              <a:rPr b="0" i="0" lang="en" sz="2200" u="none" cap="none" strike="noStrike">
                <a:solidFill>
                  <a:srgbClr val="FFFFFF"/>
                </a:solidFill>
                <a:latin typeface="Helvetica Neue"/>
                <a:ea typeface="Helvetica Neue"/>
                <a:cs typeface="Helvetica Neue"/>
                <a:sym typeface="Helvetica Neue"/>
              </a:rPr>
              <a:t>, </a:t>
            </a:r>
            <a:r>
              <a:rPr b="0" i="0" lang="en" sz="2200" u="none" cap="none" strike="noStrike">
                <a:solidFill>
                  <a:srgbClr val="FF8000"/>
                </a:solidFill>
                <a:latin typeface="Helvetica Neue"/>
                <a:ea typeface="Helvetica Neue"/>
                <a:cs typeface="Helvetica Neue"/>
                <a:sym typeface="Helvetica Neue"/>
              </a:rPr>
              <a:t>token</a:t>
            </a:r>
            <a:r>
              <a:rPr b="0" i="0" lang="en" sz="2200" u="none" cap="none" strike="noStrike">
                <a:solidFill>
                  <a:srgbClr val="FFD966"/>
                </a:solidFill>
                <a:latin typeface="Helvetica Neue"/>
                <a:ea typeface="Helvetica Neue"/>
                <a:cs typeface="Helvetica Neue"/>
                <a:sym typeface="Helvetica Neue"/>
              </a:rPr>
              <a:t>)</a:t>
            </a:r>
            <a:br>
              <a:rPr b="0" i="0" lang="en" sz="2200" u="none" cap="none" strike="noStrike">
                <a:solidFill>
                  <a:srgbClr val="FFFFFF"/>
                </a:solidFill>
                <a:latin typeface="Helvetica Neue"/>
                <a:ea typeface="Helvetica Neue"/>
                <a:cs typeface="Helvetica Neue"/>
                <a:sym typeface="Helvetica Neue"/>
              </a:rPr>
            </a:br>
            <a:r>
              <a:rPr lang="en" sz="2200">
                <a:solidFill>
                  <a:schemeClr val="lt1"/>
                </a:solidFill>
                <a:latin typeface="Helvetica Neue"/>
                <a:ea typeface="Helvetica Neue"/>
                <a:cs typeface="Helvetica Neue"/>
                <a:sym typeface="Helvetica Neue"/>
              </a:rPr>
              <a:t>  </a:t>
            </a:r>
            <a:r>
              <a:rPr lang="en" sz="2200">
                <a:solidFill>
                  <a:srgbClr val="66FFFF"/>
                </a:solidFill>
                <a:latin typeface="Helvetica Neue"/>
                <a:ea typeface="Helvetica Neue"/>
                <a:cs typeface="Helvetica Neue"/>
                <a:sym typeface="Helvetica Neue"/>
              </a:rPr>
              <a:t>print</a:t>
            </a:r>
            <a:r>
              <a:rPr lang="en" sz="2200">
                <a:solidFill>
                  <a:srgbClr val="FFD966"/>
                </a:solidFill>
                <a:latin typeface="Helvetica Neue"/>
                <a:ea typeface="Helvetica Neue"/>
                <a:cs typeface="Helvetica Neue"/>
                <a:sym typeface="Helvetica Neue"/>
              </a:rPr>
              <a:t>(</a:t>
            </a:r>
            <a:r>
              <a:rPr lang="en" sz="2200">
                <a:solidFill>
                  <a:schemeClr val="lt1"/>
                </a:solidFill>
                <a:latin typeface="Helvetica Neue"/>
                <a:ea typeface="Helvetica Neue"/>
                <a:cs typeface="Helvetica Neue"/>
                <a:sym typeface="Helvetica Neue"/>
              </a:rPr>
              <a:t>notes</a:t>
            </a:r>
            <a:r>
              <a:rPr lang="en" sz="2200">
                <a:solidFill>
                  <a:srgbClr val="A64D79"/>
                </a:solidFill>
                <a:latin typeface="Helvetica Neue"/>
                <a:ea typeface="Helvetica Neue"/>
                <a:cs typeface="Helvetica Neue"/>
                <a:sym typeface="Helvetica Neue"/>
              </a:rPr>
              <a:t>[</a:t>
            </a:r>
            <a:r>
              <a:rPr lang="en" sz="2200">
                <a:solidFill>
                  <a:srgbClr val="9900FF"/>
                </a:solidFill>
                <a:latin typeface="Helvetica Neue"/>
                <a:ea typeface="Helvetica Neue"/>
                <a:cs typeface="Helvetica Neue"/>
                <a:sym typeface="Helvetica Neue"/>
              </a:rPr>
              <a:t>0</a:t>
            </a:r>
            <a:r>
              <a:rPr lang="en" sz="2200">
                <a:solidFill>
                  <a:srgbClr val="A64D79"/>
                </a:solidFill>
                <a:latin typeface="Helvetica Neue"/>
                <a:ea typeface="Helvetica Neue"/>
                <a:cs typeface="Helvetica Neue"/>
                <a:sym typeface="Helvetica Neue"/>
              </a:rPr>
              <a:t>]</a:t>
            </a:r>
            <a:r>
              <a:rPr lang="en" sz="2200">
                <a:solidFill>
                  <a:srgbClr val="FFD966"/>
                </a:solidFill>
                <a:latin typeface="Helvetica Neue"/>
                <a:ea typeface="Helvetica Neue"/>
                <a:cs typeface="Helvetica Neue"/>
                <a:sym typeface="Helvetica Neue"/>
              </a:rPr>
              <a:t>) </a:t>
            </a:r>
            <a:r>
              <a:rPr lang="en" sz="2200">
                <a:solidFill>
                  <a:srgbClr val="929292"/>
                </a:solidFill>
                <a:latin typeface="Helvetica Neue"/>
                <a:ea typeface="Helvetica Neue"/>
                <a:cs typeface="Helvetica Neue"/>
                <a:sym typeface="Helvetica Neue"/>
              </a:rPr>
              <a:t># found one, show it …</a:t>
            </a:r>
            <a:endParaRPr sz="2200"/>
          </a:p>
        </p:txBody>
      </p:sp>
      <p:sp>
        <p:nvSpPr>
          <p:cNvPr id="196" name="Google Shape;196;p19"/>
          <p:cNvSpPr/>
          <p:nvPr/>
        </p:nvSpPr>
        <p:spPr>
          <a:xfrm>
            <a:off x="307000" y="3397925"/>
            <a:ext cx="6882000" cy="698100"/>
          </a:xfrm>
          <a:prstGeom prst="roundRect">
            <a:avLst>
              <a:gd fmla="val 14259" name="adj"/>
            </a:avLst>
          </a:prstGeom>
          <a:noFill/>
          <a:ln cap="flat" cmpd="sng" w="1905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197" name="Google Shape;197;p19"/>
          <p:cNvSpPr txBox="1"/>
          <p:nvPr/>
        </p:nvSpPr>
        <p:spPr>
          <a:xfrm>
            <a:off x="570125" y="3504075"/>
            <a:ext cx="5749200" cy="408600"/>
          </a:xfrm>
          <a:prstGeom prst="rect">
            <a:avLst/>
          </a:prstGeom>
          <a:noFill/>
          <a:ln>
            <a:noFill/>
          </a:ln>
        </p:spPr>
        <p:txBody>
          <a:bodyPr anchorCtr="0" anchor="ctr" bIns="27075" lIns="27075" spcFirstLastPara="1" rIns="27075" wrap="square" tIns="27075">
            <a:spAutoFit/>
          </a:bodyPr>
          <a:lstStyle/>
          <a:p>
            <a:pPr indent="0" lvl="0" marL="0" marR="0" rtl="0" algn="l">
              <a:lnSpc>
                <a:spcPct val="100000"/>
              </a:lnSpc>
              <a:spcBef>
                <a:spcPts val="0"/>
              </a:spcBef>
              <a:spcAft>
                <a:spcPts val="0"/>
              </a:spcAft>
              <a:buClr>
                <a:srgbClr val="000000"/>
              </a:buClr>
              <a:buSzPts val="3000"/>
              <a:buFont typeface="Arial"/>
              <a:buNone/>
            </a:pPr>
            <a:r>
              <a:rPr b="0" i="0" lang="en" sz="2300" u="none" cap="none" strike="noStrike">
                <a:solidFill>
                  <a:srgbClr val="000000"/>
                </a:solidFill>
                <a:latin typeface="Arial"/>
                <a:ea typeface="Arial"/>
                <a:cs typeface="Arial"/>
                <a:sym typeface="Arial"/>
              </a:rPr>
              <a:t>Let me find Joe's today's workout </a:t>
            </a:r>
            <a:r>
              <a:rPr lang="en" sz="2300"/>
              <a:t>plan</a:t>
            </a:r>
            <a:r>
              <a:rPr b="0" i="0" lang="en" sz="2300" u="none" cap="none" strike="noStrike">
                <a:solidFill>
                  <a:srgbClr val="000000"/>
                </a:solidFill>
                <a:latin typeface="Arial"/>
                <a:ea typeface="Arial"/>
                <a:cs typeface="Arial"/>
                <a:sym typeface="Arial"/>
              </a:rPr>
              <a:t>. </a:t>
            </a:r>
            <a:endParaRPr sz="2300"/>
          </a:p>
        </p:txBody>
      </p:sp>
      <p:pic>
        <p:nvPicPr>
          <p:cNvPr descr="pasted-movie.png" id="198" name="Google Shape;198;p19"/>
          <p:cNvPicPr preferRelativeResize="0"/>
          <p:nvPr/>
        </p:nvPicPr>
        <p:blipFill rotWithShape="1">
          <a:blip r:embed="rId3">
            <a:alphaModFix/>
          </a:blip>
          <a:srcRect b="0" l="0" r="0" t="0"/>
          <a:stretch/>
        </p:blipFill>
        <p:spPr>
          <a:xfrm>
            <a:off x="6197148" y="3243048"/>
            <a:ext cx="999050" cy="999050"/>
          </a:xfrm>
          <a:prstGeom prst="rect">
            <a:avLst/>
          </a:prstGeom>
          <a:noFill/>
          <a:ln>
            <a:noFill/>
          </a:ln>
        </p:spPr>
      </p:pic>
      <p:sp>
        <p:nvSpPr>
          <p:cNvPr id="199" name="Google Shape;199;p19"/>
          <p:cNvSpPr/>
          <p:nvPr/>
        </p:nvSpPr>
        <p:spPr>
          <a:xfrm>
            <a:off x="306925" y="8928800"/>
            <a:ext cx="6882000" cy="617400"/>
          </a:xfrm>
          <a:prstGeom prst="roundRect">
            <a:avLst>
              <a:gd fmla="val 16456"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lt1"/>
                </a:solidFill>
              </a:rPr>
              <a:t>Environment </a:t>
            </a:r>
            <a:r>
              <a:rPr b="1" lang="en" sz="3000">
                <a:solidFill>
                  <a:schemeClr val="lt1"/>
                </a:solidFill>
              </a:rPr>
              <a:t>Interaction</a:t>
            </a:r>
            <a:endParaRPr b="1" sz="3000">
              <a:solidFill>
                <a:schemeClr val="lt1"/>
              </a:solidFill>
            </a:endParaRPr>
          </a:p>
        </p:txBody>
      </p:sp>
      <p:sp>
        <p:nvSpPr>
          <p:cNvPr id="200" name="Google Shape;200;p19"/>
          <p:cNvSpPr/>
          <p:nvPr/>
        </p:nvSpPr>
        <p:spPr>
          <a:xfrm>
            <a:off x="307000" y="2197850"/>
            <a:ext cx="10566300" cy="1043400"/>
          </a:xfrm>
          <a:prstGeom prst="roundRect">
            <a:avLst>
              <a:gd fmla="val 9127" name="adj"/>
            </a:avLst>
          </a:prstGeom>
          <a:noFill/>
          <a:ln cap="flat" cmpd="sng" w="19050">
            <a:solidFill>
              <a:srgbClr val="004C7F"/>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0" i="0" lang="en" sz="2500" u="none" cap="none" strike="noStrike">
                <a:solidFill>
                  <a:schemeClr val="dk1"/>
                </a:solidFill>
                <a:latin typeface="Helvetica Neue"/>
                <a:ea typeface="Helvetica Neue"/>
                <a:cs typeface="Helvetica Neue"/>
                <a:sym typeface="Helvetica Neue"/>
              </a:rPr>
              <a:t>Play my      </a:t>
            </a:r>
            <a:r>
              <a:rPr b="1" i="0" lang="en" sz="2500" u="none" cap="none" strike="noStrike">
                <a:solidFill>
                  <a:schemeClr val="dk1"/>
                </a:solidFill>
                <a:latin typeface="Helvetica Neue"/>
                <a:ea typeface="Helvetica Neue"/>
                <a:cs typeface="Helvetica Neue"/>
                <a:sym typeface="Helvetica Neue"/>
              </a:rPr>
              <a:t>Spotify</a:t>
            </a:r>
            <a:r>
              <a:rPr b="0" i="0" lang="en" sz="2500" u="none" cap="none" strike="noStrike">
                <a:solidFill>
                  <a:schemeClr val="dk1"/>
                </a:solidFill>
                <a:latin typeface="Helvetica Neue"/>
                <a:ea typeface="Helvetica Neue"/>
                <a:cs typeface="Helvetica Neue"/>
                <a:sym typeface="Helvetica Neue"/>
              </a:rPr>
              <a:t> playlist with enough songs for the workout today. </a:t>
            </a:r>
            <a:br>
              <a:rPr b="0" i="0" lang="en" sz="2500" u="none" cap="none" strike="noStrike">
                <a:solidFill>
                  <a:schemeClr val="dk1"/>
                </a:solidFill>
                <a:latin typeface="Helvetica Neue"/>
                <a:ea typeface="Helvetica Neue"/>
                <a:cs typeface="Helvetica Neue"/>
                <a:sym typeface="Helvetica Neue"/>
              </a:rPr>
            </a:br>
            <a:r>
              <a:rPr b="0" i="0" lang="en" sz="2500" u="none" cap="none" strike="noStrike">
                <a:solidFill>
                  <a:schemeClr val="dk1"/>
                </a:solidFill>
                <a:latin typeface="Helvetica Neue"/>
                <a:ea typeface="Helvetica Neue"/>
                <a:cs typeface="Helvetica Neue"/>
                <a:sym typeface="Helvetica Neue"/>
              </a:rPr>
              <a:t>My workout plan is in      </a:t>
            </a:r>
            <a:r>
              <a:rPr b="1" i="0" lang="en" sz="2500" u="none" cap="none" strike="noStrike">
                <a:solidFill>
                  <a:schemeClr val="dk1"/>
                </a:solidFill>
                <a:latin typeface="Helvetica Neue"/>
                <a:ea typeface="Helvetica Neue"/>
                <a:cs typeface="Helvetica Neue"/>
                <a:sym typeface="Helvetica Neue"/>
              </a:rPr>
              <a:t>SimpleNote</a:t>
            </a:r>
            <a:r>
              <a:rPr b="0" i="0" lang="en" sz="2500" u="none" cap="none" strike="noStrike">
                <a:solidFill>
                  <a:schemeClr val="dk1"/>
                </a:solidFill>
                <a:latin typeface="Helvetica Neue"/>
                <a:ea typeface="Helvetica Neue"/>
                <a:cs typeface="Helvetica Neue"/>
                <a:sym typeface="Helvetica Neue"/>
              </a:rPr>
              <a:t>.</a:t>
            </a:r>
            <a:endParaRPr sz="1300">
              <a:solidFill>
                <a:schemeClr val="dk1"/>
              </a:solidFill>
            </a:endParaRPr>
          </a:p>
        </p:txBody>
      </p:sp>
      <p:pic>
        <p:nvPicPr>
          <p:cNvPr descr="pasted-movie.png" id="201" name="Google Shape;201;p19"/>
          <p:cNvPicPr preferRelativeResize="0"/>
          <p:nvPr/>
        </p:nvPicPr>
        <p:blipFill rotWithShape="1">
          <a:blip r:embed="rId4">
            <a:alphaModFix/>
          </a:blip>
          <a:srcRect b="0" l="0" r="0" t="0"/>
          <a:stretch/>
        </p:blipFill>
        <p:spPr>
          <a:xfrm>
            <a:off x="5934150" y="2651760"/>
            <a:ext cx="499200" cy="499200"/>
          </a:xfrm>
          <a:prstGeom prst="rect">
            <a:avLst/>
          </a:prstGeom>
          <a:noFill/>
          <a:ln>
            <a:noFill/>
          </a:ln>
        </p:spPr>
      </p:pic>
      <p:pic>
        <p:nvPicPr>
          <p:cNvPr descr="pasted-movie.png" id="202" name="Google Shape;202;p19"/>
          <p:cNvPicPr preferRelativeResize="0"/>
          <p:nvPr/>
        </p:nvPicPr>
        <p:blipFill rotWithShape="1">
          <a:blip r:embed="rId5">
            <a:alphaModFix/>
          </a:blip>
          <a:srcRect b="0" l="0" r="0" t="0"/>
          <a:stretch/>
        </p:blipFill>
        <p:spPr>
          <a:xfrm>
            <a:off x="1810512" y="2240280"/>
            <a:ext cx="560400" cy="569879"/>
          </a:xfrm>
          <a:prstGeom prst="rect">
            <a:avLst/>
          </a:prstGeom>
          <a:noFill/>
          <a:ln>
            <a:noFill/>
          </a:ln>
        </p:spPr>
      </p:pic>
      <p:grpSp>
        <p:nvGrpSpPr>
          <p:cNvPr id="203" name="Google Shape;203;p19"/>
          <p:cNvGrpSpPr/>
          <p:nvPr/>
        </p:nvGrpSpPr>
        <p:grpSpPr>
          <a:xfrm>
            <a:off x="11676450" y="2197850"/>
            <a:ext cx="930644" cy="1127488"/>
            <a:chOff x="0" y="0"/>
            <a:chExt cx="1499104" cy="1787394"/>
          </a:xfrm>
        </p:grpSpPr>
        <p:sp>
          <p:nvSpPr>
            <p:cNvPr id="204" name="Google Shape;204;p19"/>
            <p:cNvSpPr/>
            <p:nvPr/>
          </p:nvSpPr>
          <p:spPr>
            <a:xfrm>
              <a:off x="38042" y="118019"/>
              <a:ext cx="1409400" cy="1376400"/>
            </a:xfrm>
            <a:prstGeom prst="ellipse">
              <a:avLst/>
            </a:prstGeom>
            <a:solidFill>
              <a:srgbClr val="000000"/>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200"/>
                <a:buFont typeface="Helvetica Neue"/>
                <a:buNone/>
              </a:pPr>
              <a:r>
                <a:t/>
              </a:r>
              <a:endParaRPr b="0" i="0" sz="4200" u="none" cap="none" strike="noStrike">
                <a:solidFill>
                  <a:srgbClr val="FFFFFF"/>
                </a:solidFill>
                <a:latin typeface="Helvetica Neue"/>
                <a:ea typeface="Helvetica Neue"/>
                <a:cs typeface="Helvetica Neue"/>
                <a:sym typeface="Helvetica Neue"/>
              </a:endParaRPr>
            </a:p>
          </p:txBody>
        </p:sp>
        <p:pic>
          <p:nvPicPr>
            <p:cNvPr descr="pasted-movie.png" id="205" name="Google Shape;205;p19"/>
            <p:cNvPicPr preferRelativeResize="0"/>
            <p:nvPr/>
          </p:nvPicPr>
          <p:blipFill rotWithShape="1">
            <a:blip r:embed="rId6">
              <a:alphaModFix/>
            </a:blip>
            <a:srcRect b="0" l="0" r="0" t="0"/>
            <a:stretch/>
          </p:blipFill>
          <p:spPr>
            <a:xfrm>
              <a:off x="0" y="0"/>
              <a:ext cx="1499104" cy="1787394"/>
            </a:xfrm>
            <a:prstGeom prst="rect">
              <a:avLst/>
            </a:prstGeom>
            <a:noFill/>
            <a:ln>
              <a:noFill/>
            </a:ln>
          </p:spPr>
        </p:pic>
      </p:grpSp>
      <p:sp>
        <p:nvSpPr>
          <p:cNvPr id="206" name="Google Shape;206;p19"/>
          <p:cNvSpPr/>
          <p:nvPr/>
        </p:nvSpPr>
        <p:spPr>
          <a:xfrm>
            <a:off x="307000" y="5685250"/>
            <a:ext cx="6882000" cy="698100"/>
          </a:xfrm>
          <a:prstGeom prst="roundRect">
            <a:avLst>
              <a:gd fmla="val 8750" name="adj"/>
            </a:avLst>
          </a:prstGeom>
          <a:solidFill>
            <a:srgbClr val="0076B9"/>
          </a:solid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 Monday: ... 25 min</a:t>
            </a:r>
            <a:r>
              <a:rPr lang="en" sz="2200">
                <a:solidFill>
                  <a:srgbClr val="FFFFFF"/>
                </a:solidFill>
                <a:latin typeface="Helvetica Neue"/>
                <a:ea typeface="Helvetica Neue"/>
                <a:cs typeface="Helvetica Neue"/>
                <a:sym typeface="Helvetica Neue"/>
              </a:rPr>
              <a:t>s</a:t>
            </a:r>
            <a:r>
              <a:rPr b="0" i="0" lang="en" sz="2200" u="none" cap="none" strike="noStrike">
                <a:solidFill>
                  <a:srgbClr val="FFFFFF"/>
                </a:solidFill>
                <a:latin typeface="Helvetica Neue"/>
                <a:ea typeface="Helvetica Neue"/>
                <a:cs typeface="Helvetica Neue"/>
                <a:sym typeface="Helvetica Neue"/>
              </a:rPr>
              <a:t> ... Tuesday ... 45 min</a:t>
            </a:r>
            <a:r>
              <a:rPr lang="en" sz="2200">
                <a:solidFill>
                  <a:srgbClr val="FFFFFF"/>
                </a:solidFill>
                <a:latin typeface="Helvetica Neue"/>
                <a:ea typeface="Helvetica Neue"/>
                <a:cs typeface="Helvetica Neue"/>
                <a:sym typeface="Helvetica Neue"/>
              </a:rPr>
              <a:t>s</a:t>
            </a:r>
            <a:r>
              <a:rPr b="0" i="0" lang="en" sz="2200" u="none" cap="none" strike="noStrike">
                <a:solidFill>
                  <a:srgbClr val="FFFFFF"/>
                </a:solidFill>
                <a:latin typeface="Helvetica Neue"/>
                <a:ea typeface="Helvetica Neue"/>
                <a:cs typeface="Helvetica Neue"/>
                <a:sym typeface="Helvetica Neue"/>
              </a:rPr>
              <a:t> ...</a:t>
            </a:r>
            <a:endParaRPr sz="2200"/>
          </a:p>
        </p:txBody>
      </p:sp>
      <p:sp>
        <p:nvSpPr>
          <p:cNvPr id="207" name="Google Shape;207;p19"/>
          <p:cNvSpPr/>
          <p:nvPr/>
        </p:nvSpPr>
        <p:spPr>
          <a:xfrm>
            <a:off x="307000" y="1330375"/>
            <a:ext cx="12357000" cy="698100"/>
          </a:xfrm>
          <a:prstGeom prst="roundRect">
            <a:avLst>
              <a:gd fmla="val 4384" name="adj"/>
            </a:avLst>
          </a:prstGeom>
          <a:solidFill>
            <a:srgbClr val="FFFFFF"/>
          </a:solidFill>
          <a:ln cap="flat" cmpd="sng" w="1905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100"/>
              <a:buFont typeface="Arial"/>
              <a:buNone/>
            </a:pPr>
            <a:r>
              <a:rPr lang="en" sz="2800"/>
              <a:t>LMs could tackle such tasks by calling </a:t>
            </a:r>
            <a:r>
              <a:rPr b="1" lang="en" sz="2800">
                <a:solidFill>
                  <a:srgbClr val="CC0000"/>
                </a:solidFill>
              </a:rPr>
              <a:t>APIs</a:t>
            </a:r>
            <a:r>
              <a:rPr lang="en" sz="2800"/>
              <a:t> with </a:t>
            </a:r>
            <a:r>
              <a:rPr b="1" lang="en" sz="2800">
                <a:solidFill>
                  <a:srgbClr val="38761D"/>
                </a:solidFill>
              </a:rPr>
              <a:t>rich </a:t>
            </a:r>
            <a:r>
              <a:rPr lang="en" sz="2800"/>
              <a:t>&amp; </a:t>
            </a:r>
            <a:r>
              <a:rPr b="1" lang="en" sz="2800">
                <a:solidFill>
                  <a:srgbClr val="674EA7"/>
                </a:solidFill>
              </a:rPr>
              <a:t>interactive coding</a:t>
            </a:r>
            <a:r>
              <a:rPr lang="en" sz="2800"/>
              <a:t>.</a:t>
            </a:r>
            <a:endParaRPr sz="2800"/>
          </a:p>
        </p:txBody>
      </p:sp>
      <p:sp>
        <p:nvSpPr>
          <p:cNvPr id="208" name="Google Shape;208;p19"/>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0"/>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Interactive Coding Agents for Personal Apps</a:t>
            </a:r>
            <a:endParaRPr sz="4500"/>
          </a:p>
        </p:txBody>
      </p:sp>
      <p:sp>
        <p:nvSpPr>
          <p:cNvPr id="214" name="Google Shape;214;p20"/>
          <p:cNvSpPr txBox="1"/>
          <p:nvPr/>
        </p:nvSpPr>
        <p:spPr>
          <a:xfrm rot="5330096">
            <a:off x="10803371" y="2449785"/>
            <a:ext cx="1032814" cy="539508"/>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3500"/>
              <a:buFont typeface="Helvetica Neue"/>
              <a:buNone/>
            </a:pPr>
            <a:r>
              <a:rPr b="0" i="0" lang="en" sz="3500" u="none" cap="none" strike="noStrike">
                <a:solidFill>
                  <a:srgbClr val="000000"/>
                </a:solidFill>
                <a:latin typeface="Helvetica Neue"/>
                <a:ea typeface="Helvetica Neue"/>
                <a:cs typeface="Helvetica Neue"/>
                <a:sym typeface="Helvetica Neue"/>
              </a:rPr>
              <a:t>Joe</a:t>
            </a:r>
            <a:endParaRPr/>
          </a:p>
        </p:txBody>
      </p:sp>
      <p:sp>
        <p:nvSpPr>
          <p:cNvPr id="215" name="Google Shape;215;p20"/>
          <p:cNvSpPr/>
          <p:nvPr/>
        </p:nvSpPr>
        <p:spPr>
          <a:xfrm>
            <a:off x="307000" y="4179675"/>
            <a:ext cx="6882000" cy="1366800"/>
          </a:xfrm>
          <a:prstGeom prst="roundRect">
            <a:avLst>
              <a:gd fmla="val 6385" name="adj"/>
            </a:avLst>
          </a:prstGeom>
          <a:solidFill>
            <a:srgbClr val="000000"/>
          </a:solidFill>
          <a:ln>
            <a:noFill/>
          </a:ln>
        </p:spPr>
        <p:txBody>
          <a:bodyPr anchorCtr="0" anchor="ctr" bIns="27075" lIns="27075" spcFirstLastPara="1" rIns="27075" wrap="square" tIns="27075">
            <a:noAutofit/>
          </a:bodyPr>
          <a:lstStyle/>
          <a:p>
            <a:pPr indent="0" lvl="0" marL="0" marR="0" rtl="0" algn="l">
              <a:lnSpc>
                <a:spcPct val="9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token </a:t>
            </a:r>
            <a:r>
              <a:rPr b="0" i="0" lang="en" sz="2200" u="none" cap="none" strike="noStrike">
                <a:solidFill>
                  <a:srgbClr val="FF3333"/>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 simple_note.</a:t>
            </a:r>
            <a:r>
              <a:rPr b="0" i="0" lang="en" sz="2200" u="none" cap="none" strike="noStrike">
                <a:solidFill>
                  <a:srgbClr val="66FFFF"/>
                </a:solidFill>
                <a:latin typeface="Helvetica Neue"/>
                <a:ea typeface="Helvetica Neue"/>
                <a:cs typeface="Helvetica Neue"/>
                <a:sym typeface="Helvetica Neue"/>
              </a:rPr>
              <a:t>login</a:t>
            </a:r>
            <a:r>
              <a:rPr b="0" i="0" lang="en" sz="2200" u="none" cap="none" strike="noStrike">
                <a:solidFill>
                  <a:srgbClr val="FFFFFF"/>
                </a:solidFill>
                <a:latin typeface="Helvetica Neue"/>
                <a:ea typeface="Helvetica Neue"/>
                <a:cs typeface="Helvetica Neue"/>
                <a:sym typeface="Helvetica Neue"/>
              </a:rPr>
              <a:t>(…)</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“token”</a:t>
            </a:r>
            <a:r>
              <a:rPr b="0" i="0" lang="en" sz="2200" u="none" cap="none" strike="noStrike">
                <a:solidFill>
                  <a:srgbClr val="FFD966"/>
                </a:solidFill>
                <a:latin typeface="Helvetica Neue"/>
                <a:ea typeface="Helvetica Neue"/>
                <a:cs typeface="Helvetica Neue"/>
                <a:sym typeface="Helvetica Neue"/>
              </a:rPr>
              <a:t>]</a:t>
            </a:r>
            <a:br>
              <a:rPr b="0" i="0" lang="en" sz="2200" u="none" cap="none" strike="noStrike">
                <a:solidFill>
                  <a:srgbClr val="FFFFFF"/>
                </a:solidFill>
                <a:latin typeface="Helvetica Neue"/>
                <a:ea typeface="Helvetica Neue"/>
                <a:cs typeface="Helvetica Neue"/>
                <a:sym typeface="Helvetica Neue"/>
              </a:rPr>
            </a:br>
            <a:r>
              <a:rPr b="0" i="0" lang="en" sz="2200" u="none" cap="none" strike="noStrike">
                <a:solidFill>
                  <a:srgbClr val="FFFFFF"/>
                </a:solidFill>
                <a:latin typeface="Helvetica Neue"/>
                <a:ea typeface="Helvetica Neue"/>
                <a:cs typeface="Helvetica Neue"/>
                <a:sym typeface="Helvetica Neue"/>
              </a:rPr>
              <a:t>  notes </a:t>
            </a:r>
            <a:r>
              <a:rPr b="0" i="0" lang="en" sz="2200" u="none" cap="none" strike="noStrike">
                <a:solidFill>
                  <a:srgbClr val="FF3333"/>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 simple_note.</a:t>
            </a:r>
            <a:r>
              <a:rPr b="0" i="0" lang="en" sz="2200" u="none" cap="none" strike="noStrike">
                <a:solidFill>
                  <a:srgbClr val="66FFFF"/>
                </a:solidFill>
                <a:latin typeface="Helvetica Neue"/>
                <a:ea typeface="Helvetica Neue"/>
                <a:cs typeface="Helvetica Neue"/>
                <a:sym typeface="Helvetica Neue"/>
              </a:rPr>
              <a:t>search_notes</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“workout”</a:t>
            </a:r>
            <a:r>
              <a:rPr b="0" i="0" lang="en" sz="2200" u="none" cap="none" strike="noStrike">
                <a:solidFill>
                  <a:srgbClr val="FFFFFF"/>
                </a:solidFill>
                <a:latin typeface="Helvetica Neue"/>
                <a:ea typeface="Helvetica Neue"/>
                <a:cs typeface="Helvetica Neue"/>
                <a:sym typeface="Helvetica Neue"/>
              </a:rPr>
              <a:t>, </a:t>
            </a:r>
            <a:r>
              <a:rPr b="0" i="0" lang="en" sz="2200" u="none" cap="none" strike="noStrike">
                <a:solidFill>
                  <a:srgbClr val="FF8000"/>
                </a:solidFill>
                <a:latin typeface="Helvetica Neue"/>
                <a:ea typeface="Helvetica Neue"/>
                <a:cs typeface="Helvetica Neue"/>
                <a:sym typeface="Helvetica Neue"/>
              </a:rPr>
              <a:t>token</a:t>
            </a:r>
            <a:r>
              <a:rPr b="0" i="0" lang="en" sz="2200" u="none" cap="none" strike="noStrike">
                <a:solidFill>
                  <a:srgbClr val="FFD966"/>
                </a:solidFill>
                <a:latin typeface="Helvetica Neue"/>
                <a:ea typeface="Helvetica Neue"/>
                <a:cs typeface="Helvetica Neue"/>
                <a:sym typeface="Helvetica Neue"/>
              </a:rPr>
              <a:t>)</a:t>
            </a:r>
            <a:br>
              <a:rPr b="0" i="0" lang="en" sz="2200" u="none" cap="none" strike="noStrike">
                <a:solidFill>
                  <a:srgbClr val="FFFFFF"/>
                </a:solidFill>
                <a:latin typeface="Helvetica Neue"/>
                <a:ea typeface="Helvetica Neue"/>
                <a:cs typeface="Helvetica Neue"/>
                <a:sym typeface="Helvetica Neue"/>
              </a:rPr>
            </a:br>
            <a:r>
              <a:rPr lang="en" sz="2200">
                <a:solidFill>
                  <a:schemeClr val="lt1"/>
                </a:solidFill>
                <a:latin typeface="Helvetica Neue"/>
                <a:ea typeface="Helvetica Neue"/>
                <a:cs typeface="Helvetica Neue"/>
                <a:sym typeface="Helvetica Neue"/>
              </a:rPr>
              <a:t>  </a:t>
            </a:r>
            <a:r>
              <a:rPr lang="en" sz="2200">
                <a:solidFill>
                  <a:srgbClr val="66FFFF"/>
                </a:solidFill>
                <a:latin typeface="Helvetica Neue"/>
                <a:ea typeface="Helvetica Neue"/>
                <a:cs typeface="Helvetica Neue"/>
                <a:sym typeface="Helvetica Neue"/>
              </a:rPr>
              <a:t>print</a:t>
            </a:r>
            <a:r>
              <a:rPr lang="en" sz="2200">
                <a:solidFill>
                  <a:srgbClr val="FFD966"/>
                </a:solidFill>
                <a:latin typeface="Helvetica Neue"/>
                <a:ea typeface="Helvetica Neue"/>
                <a:cs typeface="Helvetica Neue"/>
                <a:sym typeface="Helvetica Neue"/>
              </a:rPr>
              <a:t>(</a:t>
            </a:r>
            <a:r>
              <a:rPr lang="en" sz="2200">
                <a:solidFill>
                  <a:schemeClr val="lt1"/>
                </a:solidFill>
                <a:latin typeface="Helvetica Neue"/>
                <a:ea typeface="Helvetica Neue"/>
                <a:cs typeface="Helvetica Neue"/>
                <a:sym typeface="Helvetica Neue"/>
              </a:rPr>
              <a:t>notes</a:t>
            </a:r>
            <a:r>
              <a:rPr lang="en" sz="2200">
                <a:solidFill>
                  <a:srgbClr val="A64D79"/>
                </a:solidFill>
                <a:latin typeface="Helvetica Neue"/>
                <a:ea typeface="Helvetica Neue"/>
                <a:cs typeface="Helvetica Neue"/>
                <a:sym typeface="Helvetica Neue"/>
              </a:rPr>
              <a:t>[</a:t>
            </a:r>
            <a:r>
              <a:rPr lang="en" sz="2200">
                <a:solidFill>
                  <a:srgbClr val="9900FF"/>
                </a:solidFill>
                <a:latin typeface="Helvetica Neue"/>
                <a:ea typeface="Helvetica Neue"/>
                <a:cs typeface="Helvetica Neue"/>
                <a:sym typeface="Helvetica Neue"/>
              </a:rPr>
              <a:t>0</a:t>
            </a:r>
            <a:r>
              <a:rPr lang="en" sz="2200">
                <a:solidFill>
                  <a:srgbClr val="A64D79"/>
                </a:solidFill>
                <a:latin typeface="Helvetica Neue"/>
                <a:ea typeface="Helvetica Neue"/>
                <a:cs typeface="Helvetica Neue"/>
                <a:sym typeface="Helvetica Neue"/>
              </a:rPr>
              <a:t>]</a:t>
            </a:r>
            <a:r>
              <a:rPr lang="en" sz="2200">
                <a:solidFill>
                  <a:srgbClr val="FFD966"/>
                </a:solidFill>
                <a:latin typeface="Helvetica Neue"/>
                <a:ea typeface="Helvetica Neue"/>
                <a:cs typeface="Helvetica Neue"/>
                <a:sym typeface="Helvetica Neue"/>
              </a:rPr>
              <a:t>) </a:t>
            </a:r>
            <a:r>
              <a:rPr lang="en" sz="2200">
                <a:solidFill>
                  <a:srgbClr val="929292"/>
                </a:solidFill>
                <a:latin typeface="Helvetica Neue"/>
                <a:ea typeface="Helvetica Neue"/>
                <a:cs typeface="Helvetica Neue"/>
                <a:sym typeface="Helvetica Neue"/>
              </a:rPr>
              <a:t># found one, show it …</a:t>
            </a:r>
            <a:endParaRPr sz="2200"/>
          </a:p>
        </p:txBody>
      </p:sp>
      <p:sp>
        <p:nvSpPr>
          <p:cNvPr id="216" name="Google Shape;216;p20"/>
          <p:cNvSpPr/>
          <p:nvPr/>
        </p:nvSpPr>
        <p:spPr>
          <a:xfrm>
            <a:off x="307000" y="3397925"/>
            <a:ext cx="6882000" cy="698100"/>
          </a:xfrm>
          <a:prstGeom prst="roundRect">
            <a:avLst>
              <a:gd fmla="val 14259" name="adj"/>
            </a:avLst>
          </a:prstGeom>
          <a:noFill/>
          <a:ln cap="flat" cmpd="sng" w="1905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217" name="Google Shape;217;p20"/>
          <p:cNvSpPr txBox="1"/>
          <p:nvPr/>
        </p:nvSpPr>
        <p:spPr>
          <a:xfrm>
            <a:off x="570125" y="3504075"/>
            <a:ext cx="5749200" cy="408600"/>
          </a:xfrm>
          <a:prstGeom prst="rect">
            <a:avLst/>
          </a:prstGeom>
          <a:noFill/>
          <a:ln>
            <a:noFill/>
          </a:ln>
        </p:spPr>
        <p:txBody>
          <a:bodyPr anchorCtr="0" anchor="ctr" bIns="27075" lIns="27075" spcFirstLastPara="1" rIns="27075" wrap="square" tIns="27075">
            <a:spAutoFit/>
          </a:bodyPr>
          <a:lstStyle/>
          <a:p>
            <a:pPr indent="0" lvl="0" marL="0" marR="0" rtl="0" algn="l">
              <a:lnSpc>
                <a:spcPct val="100000"/>
              </a:lnSpc>
              <a:spcBef>
                <a:spcPts val="0"/>
              </a:spcBef>
              <a:spcAft>
                <a:spcPts val="0"/>
              </a:spcAft>
              <a:buClr>
                <a:srgbClr val="000000"/>
              </a:buClr>
              <a:buSzPts val="3000"/>
              <a:buFont typeface="Arial"/>
              <a:buNone/>
            </a:pPr>
            <a:r>
              <a:rPr b="0" i="0" lang="en" sz="2300" u="none" cap="none" strike="noStrike">
                <a:solidFill>
                  <a:srgbClr val="000000"/>
                </a:solidFill>
                <a:latin typeface="Arial"/>
                <a:ea typeface="Arial"/>
                <a:cs typeface="Arial"/>
                <a:sym typeface="Arial"/>
              </a:rPr>
              <a:t>Let me find Joe's today's workout </a:t>
            </a:r>
            <a:r>
              <a:rPr lang="en" sz="2300"/>
              <a:t>plan</a:t>
            </a:r>
            <a:r>
              <a:rPr b="0" i="0" lang="en" sz="2300" u="none" cap="none" strike="noStrike">
                <a:solidFill>
                  <a:srgbClr val="000000"/>
                </a:solidFill>
                <a:latin typeface="Arial"/>
                <a:ea typeface="Arial"/>
                <a:cs typeface="Arial"/>
                <a:sym typeface="Arial"/>
              </a:rPr>
              <a:t>. </a:t>
            </a:r>
            <a:endParaRPr sz="2300"/>
          </a:p>
        </p:txBody>
      </p:sp>
      <p:pic>
        <p:nvPicPr>
          <p:cNvPr descr="pasted-movie.png" id="218" name="Google Shape;218;p20"/>
          <p:cNvPicPr preferRelativeResize="0"/>
          <p:nvPr/>
        </p:nvPicPr>
        <p:blipFill rotWithShape="1">
          <a:blip r:embed="rId3">
            <a:alphaModFix/>
          </a:blip>
          <a:srcRect b="0" l="0" r="0" t="0"/>
          <a:stretch/>
        </p:blipFill>
        <p:spPr>
          <a:xfrm>
            <a:off x="6197148" y="3243048"/>
            <a:ext cx="999050" cy="999050"/>
          </a:xfrm>
          <a:prstGeom prst="rect">
            <a:avLst/>
          </a:prstGeom>
          <a:noFill/>
          <a:ln>
            <a:noFill/>
          </a:ln>
        </p:spPr>
      </p:pic>
      <p:sp>
        <p:nvSpPr>
          <p:cNvPr id="219" name="Google Shape;219;p20"/>
          <p:cNvSpPr/>
          <p:nvPr/>
        </p:nvSpPr>
        <p:spPr>
          <a:xfrm>
            <a:off x="307000" y="6522125"/>
            <a:ext cx="6882000" cy="698100"/>
          </a:xfrm>
          <a:prstGeom prst="roundRect">
            <a:avLst>
              <a:gd fmla="val 14259" name="adj"/>
            </a:avLst>
          </a:prstGeom>
          <a:noFill/>
          <a:ln cap="flat" cmpd="sng" w="1905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220" name="Google Shape;220;p20"/>
          <p:cNvSpPr txBox="1"/>
          <p:nvPr/>
        </p:nvSpPr>
        <p:spPr>
          <a:xfrm>
            <a:off x="570125" y="6666875"/>
            <a:ext cx="6473700" cy="408600"/>
          </a:xfrm>
          <a:prstGeom prst="rect">
            <a:avLst/>
          </a:prstGeom>
          <a:noFill/>
          <a:ln>
            <a:noFill/>
          </a:ln>
        </p:spPr>
        <p:txBody>
          <a:bodyPr anchorCtr="0" anchor="ctr" bIns="27075" lIns="27075" spcFirstLastPara="1" rIns="27075" wrap="square" tIns="27075">
            <a:spAutoFit/>
          </a:bodyPr>
          <a:lstStyle/>
          <a:p>
            <a:pPr indent="0" lvl="0" marL="0" marR="0" rtl="0" algn="l">
              <a:lnSpc>
                <a:spcPct val="100000"/>
              </a:lnSpc>
              <a:spcBef>
                <a:spcPts val="0"/>
              </a:spcBef>
              <a:spcAft>
                <a:spcPts val="0"/>
              </a:spcAft>
              <a:buClr>
                <a:srgbClr val="000000"/>
              </a:buClr>
              <a:buSzPts val="3000"/>
              <a:buFont typeface="Arial"/>
              <a:buNone/>
            </a:pPr>
            <a:r>
              <a:rPr lang="en" sz="2300"/>
              <a:t>Plan is day-wise, let’s see what day is today.</a:t>
            </a:r>
            <a:endParaRPr sz="2300"/>
          </a:p>
        </p:txBody>
      </p:sp>
      <p:sp>
        <p:nvSpPr>
          <p:cNvPr id="221" name="Google Shape;221;p20"/>
          <p:cNvSpPr/>
          <p:nvPr/>
        </p:nvSpPr>
        <p:spPr>
          <a:xfrm>
            <a:off x="307000" y="7391000"/>
            <a:ext cx="6882000" cy="571200"/>
          </a:xfrm>
          <a:prstGeom prst="roundRect">
            <a:avLst>
              <a:gd fmla="val 18114" name="adj"/>
            </a:avLst>
          </a:prstGeom>
          <a:solidFill>
            <a:srgbClr val="000000"/>
          </a:solidFill>
          <a:ln>
            <a:noFill/>
          </a:ln>
        </p:spPr>
        <p:txBody>
          <a:bodyPr anchorCtr="0" anchor="ctr" bIns="27075" lIns="27075" spcFirstLastPara="1" rIns="27075" wrap="square" tIns="27075">
            <a:noAutofit/>
          </a:bodyPr>
          <a:lstStyle/>
          <a:p>
            <a:pPr indent="0" lvl="0" marL="0" marR="0" rtl="0" algn="l">
              <a:lnSpc>
                <a:spcPct val="9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a:t>
            </a:r>
            <a:r>
              <a:rPr b="0" i="0" lang="en" sz="2200" u="none" cap="none" strike="noStrike">
                <a:solidFill>
                  <a:srgbClr val="66FFFF"/>
                </a:solidFill>
                <a:latin typeface="Helvetica Neue"/>
                <a:ea typeface="Helvetica Neue"/>
                <a:cs typeface="Helvetica Neue"/>
                <a:sym typeface="Helvetica Neue"/>
              </a:rPr>
              <a:t>print</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datetime.</a:t>
            </a:r>
            <a:r>
              <a:rPr b="0" i="0" lang="en" sz="2200" u="none" cap="none" strike="noStrike">
                <a:solidFill>
                  <a:srgbClr val="66FFFF"/>
                </a:solidFill>
                <a:latin typeface="Helvetica Neue"/>
                <a:ea typeface="Helvetica Neue"/>
                <a:cs typeface="Helvetica Neue"/>
                <a:sym typeface="Helvetica Neue"/>
              </a:rPr>
              <a:t>now</a:t>
            </a:r>
            <a:r>
              <a:rPr b="0" i="0" lang="en" sz="2200" u="none" cap="none" strike="noStrike">
                <a:solidFill>
                  <a:srgbClr val="B266FF"/>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a:t>
            </a:r>
            <a:r>
              <a:rPr b="0" i="0" lang="en" sz="2200" u="none" cap="none" strike="noStrike">
                <a:solidFill>
                  <a:srgbClr val="66FFFF"/>
                </a:solidFill>
                <a:latin typeface="Helvetica Neue"/>
                <a:ea typeface="Helvetica Neue"/>
                <a:cs typeface="Helvetica Neue"/>
                <a:sym typeface="Helvetica Neue"/>
              </a:rPr>
              <a:t>strftime</a:t>
            </a:r>
            <a:r>
              <a:rPr b="0" i="0" lang="en" sz="2200" u="none" cap="none" strike="noStrike">
                <a:solidFill>
                  <a:srgbClr val="B266FF"/>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“%A”</a:t>
            </a:r>
            <a:r>
              <a:rPr b="0" i="0" lang="en" sz="2200" u="none" cap="none" strike="noStrike">
                <a:solidFill>
                  <a:srgbClr val="B266FF"/>
                </a:solidFill>
                <a:latin typeface="Helvetica Neue"/>
                <a:ea typeface="Helvetica Neue"/>
                <a:cs typeface="Helvetica Neue"/>
                <a:sym typeface="Helvetica Neue"/>
              </a:rPr>
              <a:t>)</a:t>
            </a:r>
            <a:r>
              <a:rPr b="0" i="0" lang="en" sz="2200" u="none" cap="none" strike="noStrike">
                <a:solidFill>
                  <a:srgbClr val="FFD966"/>
                </a:solidFill>
                <a:latin typeface="Helvetica Neue"/>
                <a:ea typeface="Helvetica Neue"/>
                <a:cs typeface="Helvetica Neue"/>
                <a:sym typeface="Helvetica Neue"/>
              </a:rPr>
              <a:t>)</a:t>
            </a:r>
            <a:endParaRPr sz="2200"/>
          </a:p>
        </p:txBody>
      </p:sp>
      <p:sp>
        <p:nvSpPr>
          <p:cNvPr id="222" name="Google Shape;222;p20"/>
          <p:cNvSpPr/>
          <p:nvPr/>
        </p:nvSpPr>
        <p:spPr>
          <a:xfrm>
            <a:off x="307000" y="8132975"/>
            <a:ext cx="6882000" cy="571200"/>
          </a:xfrm>
          <a:prstGeom prst="roundRect">
            <a:avLst>
              <a:gd fmla="val 16100" name="adj"/>
            </a:avLst>
          </a:prstGeom>
          <a:solidFill>
            <a:srgbClr val="0076B9"/>
          </a:solid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Tuesday</a:t>
            </a:r>
            <a:endParaRPr sz="2200"/>
          </a:p>
        </p:txBody>
      </p:sp>
      <p:pic>
        <p:nvPicPr>
          <p:cNvPr descr="pasted-movie.png" id="223" name="Google Shape;223;p20"/>
          <p:cNvPicPr preferRelativeResize="0"/>
          <p:nvPr/>
        </p:nvPicPr>
        <p:blipFill rotWithShape="1">
          <a:blip r:embed="rId3">
            <a:alphaModFix/>
          </a:blip>
          <a:srcRect b="0" l="0" r="0" t="0"/>
          <a:stretch/>
        </p:blipFill>
        <p:spPr>
          <a:xfrm>
            <a:off x="6273348" y="6367248"/>
            <a:ext cx="999050" cy="999050"/>
          </a:xfrm>
          <a:prstGeom prst="rect">
            <a:avLst/>
          </a:prstGeom>
          <a:noFill/>
          <a:ln>
            <a:noFill/>
          </a:ln>
        </p:spPr>
      </p:pic>
      <p:sp>
        <p:nvSpPr>
          <p:cNvPr id="224" name="Google Shape;224;p20"/>
          <p:cNvSpPr/>
          <p:nvPr/>
        </p:nvSpPr>
        <p:spPr>
          <a:xfrm>
            <a:off x="307000" y="2197850"/>
            <a:ext cx="10566300" cy="1043400"/>
          </a:xfrm>
          <a:prstGeom prst="roundRect">
            <a:avLst>
              <a:gd fmla="val 9127" name="adj"/>
            </a:avLst>
          </a:prstGeom>
          <a:noFill/>
          <a:ln cap="flat" cmpd="sng" w="19050">
            <a:solidFill>
              <a:srgbClr val="004C7F"/>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0" i="0" lang="en" sz="2500" u="none" cap="none" strike="noStrike">
                <a:solidFill>
                  <a:schemeClr val="dk1"/>
                </a:solidFill>
                <a:latin typeface="Helvetica Neue"/>
                <a:ea typeface="Helvetica Neue"/>
                <a:cs typeface="Helvetica Neue"/>
                <a:sym typeface="Helvetica Neue"/>
              </a:rPr>
              <a:t>Play my      </a:t>
            </a:r>
            <a:r>
              <a:rPr b="1" i="0" lang="en" sz="2500" u="none" cap="none" strike="noStrike">
                <a:solidFill>
                  <a:schemeClr val="dk1"/>
                </a:solidFill>
                <a:latin typeface="Helvetica Neue"/>
                <a:ea typeface="Helvetica Neue"/>
                <a:cs typeface="Helvetica Neue"/>
                <a:sym typeface="Helvetica Neue"/>
              </a:rPr>
              <a:t>Spotify</a:t>
            </a:r>
            <a:r>
              <a:rPr b="0" i="0" lang="en" sz="2500" u="none" cap="none" strike="noStrike">
                <a:solidFill>
                  <a:schemeClr val="dk1"/>
                </a:solidFill>
                <a:latin typeface="Helvetica Neue"/>
                <a:ea typeface="Helvetica Neue"/>
                <a:cs typeface="Helvetica Neue"/>
                <a:sym typeface="Helvetica Neue"/>
              </a:rPr>
              <a:t> playlist with enough songs for the workout today. </a:t>
            </a:r>
            <a:br>
              <a:rPr b="0" i="0" lang="en" sz="2500" u="none" cap="none" strike="noStrike">
                <a:solidFill>
                  <a:schemeClr val="dk1"/>
                </a:solidFill>
                <a:latin typeface="Helvetica Neue"/>
                <a:ea typeface="Helvetica Neue"/>
                <a:cs typeface="Helvetica Neue"/>
                <a:sym typeface="Helvetica Neue"/>
              </a:rPr>
            </a:br>
            <a:r>
              <a:rPr b="0" i="0" lang="en" sz="2500" u="none" cap="none" strike="noStrike">
                <a:solidFill>
                  <a:schemeClr val="dk1"/>
                </a:solidFill>
                <a:latin typeface="Helvetica Neue"/>
                <a:ea typeface="Helvetica Neue"/>
                <a:cs typeface="Helvetica Neue"/>
                <a:sym typeface="Helvetica Neue"/>
              </a:rPr>
              <a:t>My workout plan is in      </a:t>
            </a:r>
            <a:r>
              <a:rPr b="1" i="0" lang="en" sz="2500" u="none" cap="none" strike="noStrike">
                <a:solidFill>
                  <a:schemeClr val="dk1"/>
                </a:solidFill>
                <a:latin typeface="Helvetica Neue"/>
                <a:ea typeface="Helvetica Neue"/>
                <a:cs typeface="Helvetica Neue"/>
                <a:sym typeface="Helvetica Neue"/>
              </a:rPr>
              <a:t>SimpleNote</a:t>
            </a:r>
            <a:r>
              <a:rPr b="0" i="0" lang="en" sz="2500" u="none" cap="none" strike="noStrike">
                <a:solidFill>
                  <a:schemeClr val="dk1"/>
                </a:solidFill>
                <a:latin typeface="Helvetica Neue"/>
                <a:ea typeface="Helvetica Neue"/>
                <a:cs typeface="Helvetica Neue"/>
                <a:sym typeface="Helvetica Neue"/>
              </a:rPr>
              <a:t>.</a:t>
            </a:r>
            <a:endParaRPr sz="1300">
              <a:solidFill>
                <a:schemeClr val="dk1"/>
              </a:solidFill>
            </a:endParaRPr>
          </a:p>
        </p:txBody>
      </p:sp>
      <p:pic>
        <p:nvPicPr>
          <p:cNvPr descr="pasted-movie.png" id="225" name="Google Shape;225;p20"/>
          <p:cNvPicPr preferRelativeResize="0"/>
          <p:nvPr/>
        </p:nvPicPr>
        <p:blipFill rotWithShape="1">
          <a:blip r:embed="rId4">
            <a:alphaModFix/>
          </a:blip>
          <a:srcRect b="0" l="0" r="0" t="0"/>
          <a:stretch/>
        </p:blipFill>
        <p:spPr>
          <a:xfrm>
            <a:off x="5934150" y="2651760"/>
            <a:ext cx="499200" cy="499200"/>
          </a:xfrm>
          <a:prstGeom prst="rect">
            <a:avLst/>
          </a:prstGeom>
          <a:noFill/>
          <a:ln>
            <a:noFill/>
          </a:ln>
        </p:spPr>
      </p:pic>
      <p:pic>
        <p:nvPicPr>
          <p:cNvPr descr="pasted-movie.png" id="226" name="Google Shape;226;p20"/>
          <p:cNvPicPr preferRelativeResize="0"/>
          <p:nvPr/>
        </p:nvPicPr>
        <p:blipFill rotWithShape="1">
          <a:blip r:embed="rId5">
            <a:alphaModFix/>
          </a:blip>
          <a:srcRect b="0" l="0" r="0" t="0"/>
          <a:stretch/>
        </p:blipFill>
        <p:spPr>
          <a:xfrm>
            <a:off x="1810512" y="2240280"/>
            <a:ext cx="560400" cy="569879"/>
          </a:xfrm>
          <a:prstGeom prst="rect">
            <a:avLst/>
          </a:prstGeom>
          <a:noFill/>
          <a:ln>
            <a:noFill/>
          </a:ln>
        </p:spPr>
      </p:pic>
      <p:grpSp>
        <p:nvGrpSpPr>
          <p:cNvPr id="227" name="Google Shape;227;p20"/>
          <p:cNvGrpSpPr/>
          <p:nvPr/>
        </p:nvGrpSpPr>
        <p:grpSpPr>
          <a:xfrm>
            <a:off x="11676450" y="2197850"/>
            <a:ext cx="930644" cy="1127488"/>
            <a:chOff x="0" y="0"/>
            <a:chExt cx="1499104" cy="1787394"/>
          </a:xfrm>
        </p:grpSpPr>
        <p:sp>
          <p:nvSpPr>
            <p:cNvPr id="228" name="Google Shape;228;p20"/>
            <p:cNvSpPr/>
            <p:nvPr/>
          </p:nvSpPr>
          <p:spPr>
            <a:xfrm>
              <a:off x="38042" y="118019"/>
              <a:ext cx="1409400" cy="1376400"/>
            </a:xfrm>
            <a:prstGeom prst="ellipse">
              <a:avLst/>
            </a:prstGeom>
            <a:solidFill>
              <a:srgbClr val="000000"/>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200"/>
                <a:buFont typeface="Helvetica Neue"/>
                <a:buNone/>
              </a:pPr>
              <a:r>
                <a:t/>
              </a:r>
              <a:endParaRPr b="0" i="0" sz="4200" u="none" cap="none" strike="noStrike">
                <a:solidFill>
                  <a:srgbClr val="FFFFFF"/>
                </a:solidFill>
                <a:latin typeface="Helvetica Neue"/>
                <a:ea typeface="Helvetica Neue"/>
                <a:cs typeface="Helvetica Neue"/>
                <a:sym typeface="Helvetica Neue"/>
              </a:endParaRPr>
            </a:p>
          </p:txBody>
        </p:sp>
        <p:pic>
          <p:nvPicPr>
            <p:cNvPr descr="pasted-movie.png" id="229" name="Google Shape;229;p20"/>
            <p:cNvPicPr preferRelativeResize="0"/>
            <p:nvPr/>
          </p:nvPicPr>
          <p:blipFill rotWithShape="1">
            <a:blip r:embed="rId6">
              <a:alphaModFix/>
            </a:blip>
            <a:srcRect b="0" l="0" r="0" t="0"/>
            <a:stretch/>
          </p:blipFill>
          <p:spPr>
            <a:xfrm>
              <a:off x="0" y="0"/>
              <a:ext cx="1499104" cy="1787394"/>
            </a:xfrm>
            <a:prstGeom prst="rect">
              <a:avLst/>
            </a:prstGeom>
            <a:noFill/>
            <a:ln>
              <a:noFill/>
            </a:ln>
          </p:spPr>
        </p:pic>
      </p:grpSp>
      <p:sp>
        <p:nvSpPr>
          <p:cNvPr id="230" name="Google Shape;230;p20"/>
          <p:cNvSpPr/>
          <p:nvPr/>
        </p:nvSpPr>
        <p:spPr>
          <a:xfrm>
            <a:off x="306925" y="8928800"/>
            <a:ext cx="6882000" cy="617400"/>
          </a:xfrm>
          <a:prstGeom prst="roundRect">
            <a:avLst>
              <a:gd fmla="val 16456"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lt1"/>
                </a:solidFill>
              </a:rPr>
              <a:t>Environment Interaction</a:t>
            </a:r>
            <a:endParaRPr b="1" sz="3000">
              <a:solidFill>
                <a:schemeClr val="lt1"/>
              </a:solidFill>
            </a:endParaRPr>
          </a:p>
        </p:txBody>
      </p:sp>
      <p:sp>
        <p:nvSpPr>
          <p:cNvPr id="231" name="Google Shape;231;p20"/>
          <p:cNvSpPr/>
          <p:nvPr/>
        </p:nvSpPr>
        <p:spPr>
          <a:xfrm>
            <a:off x="307000" y="5685250"/>
            <a:ext cx="6882000" cy="698100"/>
          </a:xfrm>
          <a:prstGeom prst="roundRect">
            <a:avLst>
              <a:gd fmla="val 8750" name="adj"/>
            </a:avLst>
          </a:prstGeom>
          <a:solidFill>
            <a:srgbClr val="0076B9"/>
          </a:solid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 Monday: ... 25 min</a:t>
            </a:r>
            <a:r>
              <a:rPr lang="en" sz="2200">
                <a:solidFill>
                  <a:srgbClr val="FFFFFF"/>
                </a:solidFill>
                <a:latin typeface="Helvetica Neue"/>
                <a:ea typeface="Helvetica Neue"/>
                <a:cs typeface="Helvetica Neue"/>
                <a:sym typeface="Helvetica Neue"/>
              </a:rPr>
              <a:t>s</a:t>
            </a:r>
            <a:r>
              <a:rPr b="0" i="0" lang="en" sz="2200" u="none" cap="none" strike="noStrike">
                <a:solidFill>
                  <a:srgbClr val="FFFFFF"/>
                </a:solidFill>
                <a:latin typeface="Helvetica Neue"/>
                <a:ea typeface="Helvetica Neue"/>
                <a:cs typeface="Helvetica Neue"/>
                <a:sym typeface="Helvetica Neue"/>
              </a:rPr>
              <a:t> ... Tuesday ... 45 min</a:t>
            </a:r>
            <a:r>
              <a:rPr lang="en" sz="2200">
                <a:solidFill>
                  <a:srgbClr val="FFFFFF"/>
                </a:solidFill>
                <a:latin typeface="Helvetica Neue"/>
                <a:ea typeface="Helvetica Neue"/>
                <a:cs typeface="Helvetica Neue"/>
                <a:sym typeface="Helvetica Neue"/>
              </a:rPr>
              <a:t>s</a:t>
            </a:r>
            <a:r>
              <a:rPr b="0" i="0" lang="en" sz="2200" u="none" cap="none" strike="noStrike">
                <a:solidFill>
                  <a:srgbClr val="FFFFFF"/>
                </a:solidFill>
                <a:latin typeface="Helvetica Neue"/>
                <a:ea typeface="Helvetica Neue"/>
                <a:cs typeface="Helvetica Neue"/>
                <a:sym typeface="Helvetica Neue"/>
              </a:rPr>
              <a:t> ...</a:t>
            </a:r>
            <a:endParaRPr sz="2200"/>
          </a:p>
        </p:txBody>
      </p:sp>
      <p:sp>
        <p:nvSpPr>
          <p:cNvPr id="232" name="Google Shape;232;p20"/>
          <p:cNvSpPr/>
          <p:nvPr/>
        </p:nvSpPr>
        <p:spPr>
          <a:xfrm>
            <a:off x="307000" y="1330375"/>
            <a:ext cx="12357000" cy="698100"/>
          </a:xfrm>
          <a:prstGeom prst="roundRect">
            <a:avLst>
              <a:gd fmla="val 4384" name="adj"/>
            </a:avLst>
          </a:prstGeom>
          <a:solidFill>
            <a:srgbClr val="FFFFFF"/>
          </a:solidFill>
          <a:ln cap="flat" cmpd="sng" w="1905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100"/>
              <a:buFont typeface="Arial"/>
              <a:buNone/>
            </a:pPr>
            <a:r>
              <a:rPr lang="en" sz="2800"/>
              <a:t>LMs could tackle such tasks by calling </a:t>
            </a:r>
            <a:r>
              <a:rPr b="1" lang="en" sz="2800">
                <a:solidFill>
                  <a:srgbClr val="CC0000"/>
                </a:solidFill>
              </a:rPr>
              <a:t>APIs</a:t>
            </a:r>
            <a:r>
              <a:rPr lang="en" sz="2800"/>
              <a:t> with </a:t>
            </a:r>
            <a:r>
              <a:rPr b="1" lang="en" sz="2800">
                <a:solidFill>
                  <a:srgbClr val="38761D"/>
                </a:solidFill>
              </a:rPr>
              <a:t>rich </a:t>
            </a:r>
            <a:r>
              <a:rPr lang="en" sz="2800"/>
              <a:t>&amp; </a:t>
            </a:r>
            <a:r>
              <a:rPr b="1" lang="en" sz="2800">
                <a:solidFill>
                  <a:srgbClr val="674EA7"/>
                </a:solidFill>
              </a:rPr>
              <a:t>interactive coding</a:t>
            </a:r>
            <a:r>
              <a:rPr lang="en" sz="2800"/>
              <a:t>.</a:t>
            </a:r>
            <a:endParaRPr sz="2800"/>
          </a:p>
        </p:txBody>
      </p:sp>
      <p:sp>
        <p:nvSpPr>
          <p:cNvPr id="233" name="Google Shape;233;p20"/>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1"/>
          <p:cNvSpPr/>
          <p:nvPr/>
        </p:nvSpPr>
        <p:spPr>
          <a:xfrm>
            <a:off x="0" y="0"/>
            <a:ext cx="13002900" cy="10812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500"/>
              <a:t>Interactive Coding Agents for Personal Apps</a:t>
            </a:r>
            <a:endParaRPr sz="4500"/>
          </a:p>
        </p:txBody>
      </p:sp>
      <p:sp>
        <p:nvSpPr>
          <p:cNvPr id="239" name="Google Shape;239;p21"/>
          <p:cNvSpPr txBox="1"/>
          <p:nvPr/>
        </p:nvSpPr>
        <p:spPr>
          <a:xfrm rot="5330096">
            <a:off x="10803371" y="2449785"/>
            <a:ext cx="1032814" cy="539508"/>
          </a:xfrm>
          <a:prstGeom prst="rect">
            <a:avLst/>
          </a:prstGeom>
          <a:noFill/>
          <a:ln>
            <a:noFill/>
          </a:ln>
        </p:spPr>
        <p:txBody>
          <a:bodyPr anchorCtr="0" anchor="ctr" bIns="27075" lIns="27075" spcFirstLastPara="1" rIns="27075" wrap="square" tIns="27075">
            <a:spAutoFit/>
          </a:bodyPr>
          <a:lstStyle/>
          <a:p>
            <a:pPr indent="0" lvl="0" marL="0" marR="0" rtl="0" algn="ctr">
              <a:lnSpc>
                <a:spcPct val="90000"/>
              </a:lnSpc>
              <a:spcBef>
                <a:spcPts val="0"/>
              </a:spcBef>
              <a:spcAft>
                <a:spcPts val="0"/>
              </a:spcAft>
              <a:buClr>
                <a:srgbClr val="000000"/>
              </a:buClr>
              <a:buSzPts val="3500"/>
              <a:buFont typeface="Helvetica Neue"/>
              <a:buNone/>
            </a:pPr>
            <a:r>
              <a:rPr b="0" i="0" lang="en" sz="3500" u="none" cap="none" strike="noStrike">
                <a:solidFill>
                  <a:srgbClr val="000000"/>
                </a:solidFill>
                <a:latin typeface="Helvetica Neue"/>
                <a:ea typeface="Helvetica Neue"/>
                <a:cs typeface="Helvetica Neue"/>
                <a:sym typeface="Helvetica Neue"/>
              </a:rPr>
              <a:t>Joe</a:t>
            </a:r>
            <a:endParaRPr/>
          </a:p>
        </p:txBody>
      </p:sp>
      <p:sp>
        <p:nvSpPr>
          <p:cNvPr id="240" name="Google Shape;240;p21"/>
          <p:cNvSpPr/>
          <p:nvPr/>
        </p:nvSpPr>
        <p:spPr>
          <a:xfrm>
            <a:off x="307000" y="4179675"/>
            <a:ext cx="6882000" cy="1366800"/>
          </a:xfrm>
          <a:prstGeom prst="roundRect">
            <a:avLst>
              <a:gd fmla="val 6385" name="adj"/>
            </a:avLst>
          </a:prstGeom>
          <a:solidFill>
            <a:srgbClr val="000000"/>
          </a:solidFill>
          <a:ln>
            <a:noFill/>
          </a:ln>
        </p:spPr>
        <p:txBody>
          <a:bodyPr anchorCtr="0" anchor="ctr" bIns="27075" lIns="27075" spcFirstLastPara="1" rIns="27075" wrap="square" tIns="27075">
            <a:noAutofit/>
          </a:bodyPr>
          <a:lstStyle/>
          <a:p>
            <a:pPr indent="0" lvl="0" marL="0" marR="0" rtl="0" algn="l">
              <a:lnSpc>
                <a:spcPct val="9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token </a:t>
            </a:r>
            <a:r>
              <a:rPr b="0" i="0" lang="en" sz="2200" u="none" cap="none" strike="noStrike">
                <a:solidFill>
                  <a:srgbClr val="FF3333"/>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 simple_note.</a:t>
            </a:r>
            <a:r>
              <a:rPr b="0" i="0" lang="en" sz="2200" u="none" cap="none" strike="noStrike">
                <a:solidFill>
                  <a:srgbClr val="66FFFF"/>
                </a:solidFill>
                <a:latin typeface="Helvetica Neue"/>
                <a:ea typeface="Helvetica Neue"/>
                <a:cs typeface="Helvetica Neue"/>
                <a:sym typeface="Helvetica Neue"/>
              </a:rPr>
              <a:t>login</a:t>
            </a:r>
            <a:r>
              <a:rPr b="0" i="0" lang="en" sz="2200" u="none" cap="none" strike="noStrike">
                <a:solidFill>
                  <a:srgbClr val="FFFFFF"/>
                </a:solidFill>
                <a:latin typeface="Helvetica Neue"/>
                <a:ea typeface="Helvetica Neue"/>
                <a:cs typeface="Helvetica Neue"/>
                <a:sym typeface="Helvetica Neue"/>
              </a:rPr>
              <a:t>(…)</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“token”</a:t>
            </a:r>
            <a:r>
              <a:rPr b="0" i="0" lang="en" sz="2200" u="none" cap="none" strike="noStrike">
                <a:solidFill>
                  <a:srgbClr val="FFD966"/>
                </a:solidFill>
                <a:latin typeface="Helvetica Neue"/>
                <a:ea typeface="Helvetica Neue"/>
                <a:cs typeface="Helvetica Neue"/>
                <a:sym typeface="Helvetica Neue"/>
              </a:rPr>
              <a:t>]</a:t>
            </a:r>
            <a:br>
              <a:rPr b="0" i="0" lang="en" sz="2200" u="none" cap="none" strike="noStrike">
                <a:solidFill>
                  <a:srgbClr val="FFFFFF"/>
                </a:solidFill>
                <a:latin typeface="Helvetica Neue"/>
                <a:ea typeface="Helvetica Neue"/>
                <a:cs typeface="Helvetica Neue"/>
                <a:sym typeface="Helvetica Neue"/>
              </a:rPr>
            </a:br>
            <a:r>
              <a:rPr b="0" i="0" lang="en" sz="2200" u="none" cap="none" strike="noStrike">
                <a:solidFill>
                  <a:srgbClr val="FFFFFF"/>
                </a:solidFill>
                <a:latin typeface="Helvetica Neue"/>
                <a:ea typeface="Helvetica Neue"/>
                <a:cs typeface="Helvetica Neue"/>
                <a:sym typeface="Helvetica Neue"/>
              </a:rPr>
              <a:t>  notes </a:t>
            </a:r>
            <a:r>
              <a:rPr b="0" i="0" lang="en" sz="2200" u="none" cap="none" strike="noStrike">
                <a:solidFill>
                  <a:srgbClr val="FF3333"/>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 simple_note.</a:t>
            </a:r>
            <a:r>
              <a:rPr b="0" i="0" lang="en" sz="2200" u="none" cap="none" strike="noStrike">
                <a:solidFill>
                  <a:srgbClr val="66FFFF"/>
                </a:solidFill>
                <a:latin typeface="Helvetica Neue"/>
                <a:ea typeface="Helvetica Neue"/>
                <a:cs typeface="Helvetica Neue"/>
                <a:sym typeface="Helvetica Neue"/>
              </a:rPr>
              <a:t>search_notes</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“workout”</a:t>
            </a:r>
            <a:r>
              <a:rPr b="0" i="0" lang="en" sz="2200" u="none" cap="none" strike="noStrike">
                <a:solidFill>
                  <a:srgbClr val="FFFFFF"/>
                </a:solidFill>
                <a:latin typeface="Helvetica Neue"/>
                <a:ea typeface="Helvetica Neue"/>
                <a:cs typeface="Helvetica Neue"/>
                <a:sym typeface="Helvetica Neue"/>
              </a:rPr>
              <a:t>, </a:t>
            </a:r>
            <a:r>
              <a:rPr b="0" i="0" lang="en" sz="2200" u="none" cap="none" strike="noStrike">
                <a:solidFill>
                  <a:srgbClr val="FF8000"/>
                </a:solidFill>
                <a:latin typeface="Helvetica Neue"/>
                <a:ea typeface="Helvetica Neue"/>
                <a:cs typeface="Helvetica Neue"/>
                <a:sym typeface="Helvetica Neue"/>
              </a:rPr>
              <a:t>token</a:t>
            </a:r>
            <a:r>
              <a:rPr b="0" i="0" lang="en" sz="2200" u="none" cap="none" strike="noStrike">
                <a:solidFill>
                  <a:srgbClr val="FFD966"/>
                </a:solidFill>
                <a:latin typeface="Helvetica Neue"/>
                <a:ea typeface="Helvetica Neue"/>
                <a:cs typeface="Helvetica Neue"/>
                <a:sym typeface="Helvetica Neue"/>
              </a:rPr>
              <a:t>)</a:t>
            </a:r>
            <a:br>
              <a:rPr b="0" i="0" lang="en" sz="2200" u="none" cap="none" strike="noStrike">
                <a:solidFill>
                  <a:srgbClr val="FFFFFF"/>
                </a:solidFill>
                <a:latin typeface="Helvetica Neue"/>
                <a:ea typeface="Helvetica Neue"/>
                <a:cs typeface="Helvetica Neue"/>
                <a:sym typeface="Helvetica Neue"/>
              </a:rPr>
            </a:br>
            <a:r>
              <a:rPr lang="en" sz="2200">
                <a:solidFill>
                  <a:schemeClr val="lt1"/>
                </a:solidFill>
                <a:latin typeface="Helvetica Neue"/>
                <a:ea typeface="Helvetica Neue"/>
                <a:cs typeface="Helvetica Neue"/>
                <a:sym typeface="Helvetica Neue"/>
              </a:rPr>
              <a:t>  </a:t>
            </a:r>
            <a:r>
              <a:rPr lang="en" sz="2200">
                <a:solidFill>
                  <a:srgbClr val="66FFFF"/>
                </a:solidFill>
                <a:latin typeface="Helvetica Neue"/>
                <a:ea typeface="Helvetica Neue"/>
                <a:cs typeface="Helvetica Neue"/>
                <a:sym typeface="Helvetica Neue"/>
              </a:rPr>
              <a:t>print</a:t>
            </a:r>
            <a:r>
              <a:rPr lang="en" sz="2200">
                <a:solidFill>
                  <a:srgbClr val="FFD966"/>
                </a:solidFill>
                <a:latin typeface="Helvetica Neue"/>
                <a:ea typeface="Helvetica Neue"/>
                <a:cs typeface="Helvetica Neue"/>
                <a:sym typeface="Helvetica Neue"/>
              </a:rPr>
              <a:t>(</a:t>
            </a:r>
            <a:r>
              <a:rPr lang="en" sz="2200">
                <a:solidFill>
                  <a:schemeClr val="lt1"/>
                </a:solidFill>
                <a:latin typeface="Helvetica Neue"/>
                <a:ea typeface="Helvetica Neue"/>
                <a:cs typeface="Helvetica Neue"/>
                <a:sym typeface="Helvetica Neue"/>
              </a:rPr>
              <a:t>notes</a:t>
            </a:r>
            <a:r>
              <a:rPr lang="en" sz="2200">
                <a:solidFill>
                  <a:srgbClr val="A64D79"/>
                </a:solidFill>
                <a:latin typeface="Helvetica Neue"/>
                <a:ea typeface="Helvetica Neue"/>
                <a:cs typeface="Helvetica Neue"/>
                <a:sym typeface="Helvetica Neue"/>
              </a:rPr>
              <a:t>[</a:t>
            </a:r>
            <a:r>
              <a:rPr lang="en" sz="2200">
                <a:solidFill>
                  <a:srgbClr val="9900FF"/>
                </a:solidFill>
                <a:latin typeface="Helvetica Neue"/>
                <a:ea typeface="Helvetica Neue"/>
                <a:cs typeface="Helvetica Neue"/>
                <a:sym typeface="Helvetica Neue"/>
              </a:rPr>
              <a:t>0</a:t>
            </a:r>
            <a:r>
              <a:rPr lang="en" sz="2200">
                <a:solidFill>
                  <a:srgbClr val="A64D79"/>
                </a:solidFill>
                <a:latin typeface="Helvetica Neue"/>
                <a:ea typeface="Helvetica Neue"/>
                <a:cs typeface="Helvetica Neue"/>
                <a:sym typeface="Helvetica Neue"/>
              </a:rPr>
              <a:t>]</a:t>
            </a:r>
            <a:r>
              <a:rPr lang="en" sz="2200">
                <a:solidFill>
                  <a:srgbClr val="FFD966"/>
                </a:solidFill>
                <a:latin typeface="Helvetica Neue"/>
                <a:ea typeface="Helvetica Neue"/>
                <a:cs typeface="Helvetica Neue"/>
                <a:sym typeface="Helvetica Neue"/>
              </a:rPr>
              <a:t>) </a:t>
            </a:r>
            <a:r>
              <a:rPr lang="en" sz="2200">
                <a:solidFill>
                  <a:srgbClr val="929292"/>
                </a:solidFill>
                <a:latin typeface="Helvetica Neue"/>
                <a:ea typeface="Helvetica Neue"/>
                <a:cs typeface="Helvetica Neue"/>
                <a:sym typeface="Helvetica Neue"/>
              </a:rPr>
              <a:t># found one, show it …</a:t>
            </a:r>
            <a:endParaRPr sz="2200"/>
          </a:p>
        </p:txBody>
      </p:sp>
      <p:sp>
        <p:nvSpPr>
          <p:cNvPr id="241" name="Google Shape;241;p21"/>
          <p:cNvSpPr/>
          <p:nvPr/>
        </p:nvSpPr>
        <p:spPr>
          <a:xfrm>
            <a:off x="307000" y="3397925"/>
            <a:ext cx="6882000" cy="698100"/>
          </a:xfrm>
          <a:prstGeom prst="roundRect">
            <a:avLst>
              <a:gd fmla="val 14259" name="adj"/>
            </a:avLst>
          </a:prstGeom>
          <a:noFill/>
          <a:ln cap="flat" cmpd="sng" w="1905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242" name="Google Shape;242;p21"/>
          <p:cNvSpPr txBox="1"/>
          <p:nvPr/>
        </p:nvSpPr>
        <p:spPr>
          <a:xfrm>
            <a:off x="570125" y="3504075"/>
            <a:ext cx="5749200" cy="408600"/>
          </a:xfrm>
          <a:prstGeom prst="rect">
            <a:avLst/>
          </a:prstGeom>
          <a:noFill/>
          <a:ln>
            <a:noFill/>
          </a:ln>
        </p:spPr>
        <p:txBody>
          <a:bodyPr anchorCtr="0" anchor="ctr" bIns="27075" lIns="27075" spcFirstLastPara="1" rIns="27075" wrap="square" tIns="27075">
            <a:spAutoFit/>
          </a:bodyPr>
          <a:lstStyle/>
          <a:p>
            <a:pPr indent="0" lvl="0" marL="0" marR="0" rtl="0" algn="l">
              <a:lnSpc>
                <a:spcPct val="100000"/>
              </a:lnSpc>
              <a:spcBef>
                <a:spcPts val="0"/>
              </a:spcBef>
              <a:spcAft>
                <a:spcPts val="0"/>
              </a:spcAft>
              <a:buClr>
                <a:srgbClr val="000000"/>
              </a:buClr>
              <a:buSzPts val="3000"/>
              <a:buFont typeface="Arial"/>
              <a:buNone/>
            </a:pPr>
            <a:r>
              <a:rPr b="0" i="0" lang="en" sz="2300" u="none" cap="none" strike="noStrike">
                <a:solidFill>
                  <a:srgbClr val="000000"/>
                </a:solidFill>
                <a:latin typeface="Arial"/>
                <a:ea typeface="Arial"/>
                <a:cs typeface="Arial"/>
                <a:sym typeface="Arial"/>
              </a:rPr>
              <a:t>Let me find Joe's today's workout </a:t>
            </a:r>
            <a:r>
              <a:rPr lang="en" sz="2300"/>
              <a:t>plan</a:t>
            </a:r>
            <a:r>
              <a:rPr b="0" i="0" lang="en" sz="2300" u="none" cap="none" strike="noStrike">
                <a:solidFill>
                  <a:srgbClr val="000000"/>
                </a:solidFill>
                <a:latin typeface="Arial"/>
                <a:ea typeface="Arial"/>
                <a:cs typeface="Arial"/>
                <a:sym typeface="Arial"/>
              </a:rPr>
              <a:t>. </a:t>
            </a:r>
            <a:endParaRPr sz="2300"/>
          </a:p>
        </p:txBody>
      </p:sp>
      <p:pic>
        <p:nvPicPr>
          <p:cNvPr descr="pasted-movie.png" id="243" name="Google Shape;243;p21"/>
          <p:cNvPicPr preferRelativeResize="0"/>
          <p:nvPr/>
        </p:nvPicPr>
        <p:blipFill rotWithShape="1">
          <a:blip r:embed="rId3">
            <a:alphaModFix/>
          </a:blip>
          <a:srcRect b="0" l="0" r="0" t="0"/>
          <a:stretch/>
        </p:blipFill>
        <p:spPr>
          <a:xfrm>
            <a:off x="6197148" y="3243048"/>
            <a:ext cx="999050" cy="999050"/>
          </a:xfrm>
          <a:prstGeom prst="rect">
            <a:avLst/>
          </a:prstGeom>
          <a:noFill/>
          <a:ln>
            <a:noFill/>
          </a:ln>
        </p:spPr>
      </p:pic>
      <p:sp>
        <p:nvSpPr>
          <p:cNvPr id="244" name="Google Shape;244;p21"/>
          <p:cNvSpPr/>
          <p:nvPr/>
        </p:nvSpPr>
        <p:spPr>
          <a:xfrm>
            <a:off x="307000" y="6522125"/>
            <a:ext cx="6882000" cy="698100"/>
          </a:xfrm>
          <a:prstGeom prst="roundRect">
            <a:avLst>
              <a:gd fmla="val 14259" name="adj"/>
            </a:avLst>
          </a:prstGeom>
          <a:noFill/>
          <a:ln cap="flat" cmpd="sng" w="1905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245" name="Google Shape;245;p21"/>
          <p:cNvSpPr txBox="1"/>
          <p:nvPr/>
        </p:nvSpPr>
        <p:spPr>
          <a:xfrm>
            <a:off x="570125" y="6666875"/>
            <a:ext cx="6473700" cy="408600"/>
          </a:xfrm>
          <a:prstGeom prst="rect">
            <a:avLst/>
          </a:prstGeom>
          <a:noFill/>
          <a:ln>
            <a:noFill/>
          </a:ln>
        </p:spPr>
        <p:txBody>
          <a:bodyPr anchorCtr="0" anchor="ctr" bIns="27075" lIns="27075" spcFirstLastPara="1" rIns="27075" wrap="square" tIns="27075">
            <a:spAutoFit/>
          </a:bodyPr>
          <a:lstStyle/>
          <a:p>
            <a:pPr indent="0" lvl="0" marL="0" marR="0" rtl="0" algn="l">
              <a:lnSpc>
                <a:spcPct val="100000"/>
              </a:lnSpc>
              <a:spcBef>
                <a:spcPts val="0"/>
              </a:spcBef>
              <a:spcAft>
                <a:spcPts val="0"/>
              </a:spcAft>
              <a:buClr>
                <a:srgbClr val="000000"/>
              </a:buClr>
              <a:buSzPts val="3000"/>
              <a:buFont typeface="Arial"/>
              <a:buNone/>
            </a:pPr>
            <a:r>
              <a:rPr lang="en" sz="2300"/>
              <a:t>Plan is day-wise, let’s see what day is today.</a:t>
            </a:r>
            <a:endParaRPr sz="2300"/>
          </a:p>
        </p:txBody>
      </p:sp>
      <p:sp>
        <p:nvSpPr>
          <p:cNvPr id="246" name="Google Shape;246;p21"/>
          <p:cNvSpPr/>
          <p:nvPr/>
        </p:nvSpPr>
        <p:spPr>
          <a:xfrm>
            <a:off x="307000" y="7391000"/>
            <a:ext cx="6882000" cy="571200"/>
          </a:xfrm>
          <a:prstGeom prst="roundRect">
            <a:avLst>
              <a:gd fmla="val 18114" name="adj"/>
            </a:avLst>
          </a:prstGeom>
          <a:solidFill>
            <a:srgbClr val="000000"/>
          </a:solidFill>
          <a:ln>
            <a:noFill/>
          </a:ln>
        </p:spPr>
        <p:txBody>
          <a:bodyPr anchorCtr="0" anchor="ctr" bIns="27075" lIns="27075" spcFirstLastPara="1" rIns="27075" wrap="square" tIns="27075">
            <a:noAutofit/>
          </a:bodyPr>
          <a:lstStyle/>
          <a:p>
            <a:pPr indent="0" lvl="0" marL="0" marR="0" rtl="0" algn="l">
              <a:lnSpc>
                <a:spcPct val="9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a:t>
            </a:r>
            <a:r>
              <a:rPr b="0" i="0" lang="en" sz="2200" u="none" cap="none" strike="noStrike">
                <a:solidFill>
                  <a:srgbClr val="66FFFF"/>
                </a:solidFill>
                <a:latin typeface="Helvetica Neue"/>
                <a:ea typeface="Helvetica Neue"/>
                <a:cs typeface="Helvetica Neue"/>
                <a:sym typeface="Helvetica Neue"/>
              </a:rPr>
              <a:t>print</a:t>
            </a:r>
            <a:r>
              <a:rPr b="0" i="0" lang="en" sz="2200" u="none" cap="none" strike="noStrike">
                <a:solidFill>
                  <a:srgbClr val="FFD966"/>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datetime.</a:t>
            </a:r>
            <a:r>
              <a:rPr b="0" i="0" lang="en" sz="2200" u="none" cap="none" strike="noStrike">
                <a:solidFill>
                  <a:srgbClr val="66FFFF"/>
                </a:solidFill>
                <a:latin typeface="Helvetica Neue"/>
                <a:ea typeface="Helvetica Neue"/>
                <a:cs typeface="Helvetica Neue"/>
                <a:sym typeface="Helvetica Neue"/>
              </a:rPr>
              <a:t>now</a:t>
            </a:r>
            <a:r>
              <a:rPr b="0" i="0" lang="en" sz="2200" u="none" cap="none" strike="noStrike">
                <a:solidFill>
                  <a:srgbClr val="B266FF"/>
                </a:solidFill>
                <a:latin typeface="Helvetica Neue"/>
                <a:ea typeface="Helvetica Neue"/>
                <a:cs typeface="Helvetica Neue"/>
                <a:sym typeface="Helvetica Neue"/>
              </a:rPr>
              <a:t>()</a:t>
            </a:r>
            <a:r>
              <a:rPr b="0" i="0" lang="en" sz="2200" u="none" cap="none" strike="noStrike">
                <a:solidFill>
                  <a:srgbClr val="FFFFFF"/>
                </a:solidFill>
                <a:latin typeface="Helvetica Neue"/>
                <a:ea typeface="Helvetica Neue"/>
                <a:cs typeface="Helvetica Neue"/>
                <a:sym typeface="Helvetica Neue"/>
              </a:rPr>
              <a:t>.</a:t>
            </a:r>
            <a:r>
              <a:rPr b="0" i="0" lang="en" sz="2200" u="none" cap="none" strike="noStrike">
                <a:solidFill>
                  <a:srgbClr val="66FFFF"/>
                </a:solidFill>
                <a:latin typeface="Helvetica Neue"/>
                <a:ea typeface="Helvetica Neue"/>
                <a:cs typeface="Helvetica Neue"/>
                <a:sym typeface="Helvetica Neue"/>
              </a:rPr>
              <a:t>strftime</a:t>
            </a:r>
            <a:r>
              <a:rPr b="0" i="0" lang="en" sz="2200" u="none" cap="none" strike="noStrike">
                <a:solidFill>
                  <a:srgbClr val="B266FF"/>
                </a:solidFill>
                <a:latin typeface="Helvetica Neue"/>
                <a:ea typeface="Helvetica Neue"/>
                <a:cs typeface="Helvetica Neue"/>
                <a:sym typeface="Helvetica Neue"/>
              </a:rPr>
              <a:t>(</a:t>
            </a:r>
            <a:r>
              <a:rPr b="0" i="0" lang="en" sz="2200" u="none" cap="none" strike="noStrike">
                <a:solidFill>
                  <a:srgbClr val="FFFF99"/>
                </a:solidFill>
                <a:latin typeface="Helvetica Neue"/>
                <a:ea typeface="Helvetica Neue"/>
                <a:cs typeface="Helvetica Neue"/>
                <a:sym typeface="Helvetica Neue"/>
              </a:rPr>
              <a:t>“%A”</a:t>
            </a:r>
            <a:r>
              <a:rPr b="0" i="0" lang="en" sz="2200" u="none" cap="none" strike="noStrike">
                <a:solidFill>
                  <a:srgbClr val="B266FF"/>
                </a:solidFill>
                <a:latin typeface="Helvetica Neue"/>
                <a:ea typeface="Helvetica Neue"/>
                <a:cs typeface="Helvetica Neue"/>
                <a:sym typeface="Helvetica Neue"/>
              </a:rPr>
              <a:t>)</a:t>
            </a:r>
            <a:r>
              <a:rPr b="0" i="0" lang="en" sz="2200" u="none" cap="none" strike="noStrike">
                <a:solidFill>
                  <a:srgbClr val="FFD966"/>
                </a:solidFill>
                <a:latin typeface="Helvetica Neue"/>
                <a:ea typeface="Helvetica Neue"/>
                <a:cs typeface="Helvetica Neue"/>
                <a:sym typeface="Helvetica Neue"/>
              </a:rPr>
              <a:t>)</a:t>
            </a:r>
            <a:endParaRPr sz="2200"/>
          </a:p>
        </p:txBody>
      </p:sp>
      <p:sp>
        <p:nvSpPr>
          <p:cNvPr id="247" name="Google Shape;247;p21"/>
          <p:cNvSpPr/>
          <p:nvPr/>
        </p:nvSpPr>
        <p:spPr>
          <a:xfrm>
            <a:off x="307000" y="8132975"/>
            <a:ext cx="6882000" cy="571200"/>
          </a:xfrm>
          <a:prstGeom prst="roundRect">
            <a:avLst>
              <a:gd fmla="val 16100" name="adj"/>
            </a:avLst>
          </a:prstGeom>
          <a:solidFill>
            <a:srgbClr val="0076B9"/>
          </a:solid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Tuesday</a:t>
            </a:r>
            <a:endParaRPr sz="2200"/>
          </a:p>
        </p:txBody>
      </p:sp>
      <p:sp>
        <p:nvSpPr>
          <p:cNvPr id="248" name="Google Shape;248;p21"/>
          <p:cNvSpPr/>
          <p:nvPr/>
        </p:nvSpPr>
        <p:spPr>
          <a:xfrm>
            <a:off x="7395425" y="3397925"/>
            <a:ext cx="5344800" cy="1793400"/>
          </a:xfrm>
          <a:prstGeom prst="roundRect">
            <a:avLst>
              <a:gd fmla="val 4902" name="adj"/>
            </a:avLst>
          </a:prstGeom>
          <a:noFill/>
          <a:ln cap="flat" cmpd="sng" w="25400">
            <a:solidFill>
              <a:srgbClr val="000000"/>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800"/>
              <a:buFont typeface="Helvetica Neue"/>
              <a:buNone/>
            </a:pPr>
            <a:r>
              <a:t/>
            </a:r>
            <a:endParaRPr b="0" i="0" sz="2800" u="none" cap="none" strike="noStrike">
              <a:solidFill>
                <a:srgbClr val="FFFFFF"/>
              </a:solidFill>
              <a:latin typeface="Helvetica Neue"/>
              <a:ea typeface="Helvetica Neue"/>
              <a:cs typeface="Helvetica Neue"/>
              <a:sym typeface="Helvetica Neue"/>
            </a:endParaRPr>
          </a:p>
        </p:txBody>
      </p:sp>
      <p:sp>
        <p:nvSpPr>
          <p:cNvPr id="249" name="Google Shape;249;p21"/>
          <p:cNvSpPr txBox="1"/>
          <p:nvPr/>
        </p:nvSpPr>
        <p:spPr>
          <a:xfrm>
            <a:off x="7544250" y="3743400"/>
            <a:ext cx="4914600" cy="1116900"/>
          </a:xfrm>
          <a:prstGeom prst="rect">
            <a:avLst/>
          </a:prstGeom>
          <a:noFill/>
          <a:ln>
            <a:noFill/>
          </a:ln>
        </p:spPr>
        <p:txBody>
          <a:bodyPr anchorCtr="0" anchor="ctr" bIns="27075" lIns="27075" spcFirstLastPara="1" rIns="27075" wrap="square" tIns="27075">
            <a:spAutoFit/>
          </a:bodyPr>
          <a:lstStyle/>
          <a:p>
            <a:pPr indent="0" lvl="0" marL="0" marR="0" rtl="0" algn="l">
              <a:lnSpc>
                <a:spcPct val="100000"/>
              </a:lnSpc>
              <a:spcBef>
                <a:spcPts val="0"/>
              </a:spcBef>
              <a:spcAft>
                <a:spcPts val="0"/>
              </a:spcAft>
              <a:buClr>
                <a:srgbClr val="000000"/>
              </a:buClr>
              <a:buSzPts val="3000"/>
              <a:buFont typeface="Arial"/>
              <a:buNone/>
            </a:pPr>
            <a:r>
              <a:rPr lang="en" sz="2300"/>
              <a:t>Today is </a:t>
            </a:r>
            <a:r>
              <a:rPr b="0" i="0" lang="en" sz="2300" u="none" cap="none" strike="noStrike">
                <a:solidFill>
                  <a:srgbClr val="000000"/>
                </a:solidFill>
                <a:latin typeface="Arial"/>
                <a:ea typeface="Arial"/>
                <a:cs typeface="Arial"/>
                <a:sym typeface="Arial"/>
              </a:rPr>
              <a:t>Tuesday, so it’s 45 mins. Now, let me play</a:t>
            </a:r>
            <a:r>
              <a:rPr lang="en" sz="2300"/>
              <a:t> </a:t>
            </a:r>
            <a:r>
              <a:rPr b="0" i="0" lang="en" sz="2300" u="none" cap="none" strike="noStrike">
                <a:solidFill>
                  <a:srgbClr val="000000"/>
                </a:solidFill>
                <a:latin typeface="Arial"/>
                <a:ea typeface="Arial"/>
                <a:cs typeface="Arial"/>
                <a:sym typeface="Arial"/>
              </a:rPr>
              <a:t>Joe’s playlist with enough songs for this duration.</a:t>
            </a:r>
            <a:endParaRPr sz="2300"/>
          </a:p>
        </p:txBody>
      </p:sp>
      <p:pic>
        <p:nvPicPr>
          <p:cNvPr descr="pasted-movie.png" id="250" name="Google Shape;250;p21"/>
          <p:cNvPicPr preferRelativeResize="0"/>
          <p:nvPr/>
        </p:nvPicPr>
        <p:blipFill rotWithShape="1">
          <a:blip r:embed="rId3">
            <a:alphaModFix/>
          </a:blip>
          <a:srcRect b="0" l="0" r="0" t="0"/>
          <a:stretch/>
        </p:blipFill>
        <p:spPr>
          <a:xfrm>
            <a:off x="6273348" y="6367248"/>
            <a:ext cx="999050" cy="999050"/>
          </a:xfrm>
          <a:prstGeom prst="rect">
            <a:avLst/>
          </a:prstGeom>
          <a:noFill/>
          <a:ln>
            <a:noFill/>
          </a:ln>
        </p:spPr>
      </p:pic>
      <p:pic>
        <p:nvPicPr>
          <p:cNvPr descr="pasted-movie.png" id="251" name="Google Shape;251;p21"/>
          <p:cNvPicPr preferRelativeResize="0"/>
          <p:nvPr/>
        </p:nvPicPr>
        <p:blipFill rotWithShape="1">
          <a:blip r:embed="rId3">
            <a:alphaModFix/>
          </a:blip>
          <a:srcRect b="0" l="0" r="0" t="0"/>
          <a:stretch/>
        </p:blipFill>
        <p:spPr>
          <a:xfrm>
            <a:off x="11759748" y="4233648"/>
            <a:ext cx="999050" cy="999050"/>
          </a:xfrm>
          <a:prstGeom prst="rect">
            <a:avLst/>
          </a:prstGeom>
          <a:noFill/>
          <a:ln>
            <a:noFill/>
          </a:ln>
        </p:spPr>
      </p:pic>
      <p:sp>
        <p:nvSpPr>
          <p:cNvPr id="252" name="Google Shape;252;p21"/>
          <p:cNvSpPr/>
          <p:nvPr/>
        </p:nvSpPr>
        <p:spPr>
          <a:xfrm>
            <a:off x="307000" y="2197850"/>
            <a:ext cx="10566300" cy="1043400"/>
          </a:xfrm>
          <a:prstGeom prst="roundRect">
            <a:avLst>
              <a:gd fmla="val 9127" name="adj"/>
            </a:avLst>
          </a:prstGeom>
          <a:noFill/>
          <a:ln cap="flat" cmpd="sng" w="19050">
            <a:solidFill>
              <a:srgbClr val="004C7F"/>
            </a:solidFill>
            <a:prstDash val="solid"/>
            <a:round/>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2600"/>
              <a:buFont typeface="Helvetica Neue"/>
              <a:buNone/>
            </a:pPr>
            <a:r>
              <a:rPr b="0" i="0" lang="en" sz="2500" u="none" cap="none" strike="noStrike">
                <a:solidFill>
                  <a:schemeClr val="dk1"/>
                </a:solidFill>
                <a:latin typeface="Helvetica Neue"/>
                <a:ea typeface="Helvetica Neue"/>
                <a:cs typeface="Helvetica Neue"/>
                <a:sym typeface="Helvetica Neue"/>
              </a:rPr>
              <a:t>Play my      </a:t>
            </a:r>
            <a:r>
              <a:rPr b="1" i="0" lang="en" sz="2500" u="none" cap="none" strike="noStrike">
                <a:solidFill>
                  <a:schemeClr val="dk1"/>
                </a:solidFill>
                <a:latin typeface="Helvetica Neue"/>
                <a:ea typeface="Helvetica Neue"/>
                <a:cs typeface="Helvetica Neue"/>
                <a:sym typeface="Helvetica Neue"/>
              </a:rPr>
              <a:t>Spotify</a:t>
            </a:r>
            <a:r>
              <a:rPr b="0" i="0" lang="en" sz="2500" u="none" cap="none" strike="noStrike">
                <a:solidFill>
                  <a:schemeClr val="dk1"/>
                </a:solidFill>
                <a:latin typeface="Helvetica Neue"/>
                <a:ea typeface="Helvetica Neue"/>
                <a:cs typeface="Helvetica Neue"/>
                <a:sym typeface="Helvetica Neue"/>
              </a:rPr>
              <a:t> playlist with enough songs for the workout today. </a:t>
            </a:r>
            <a:br>
              <a:rPr b="0" i="0" lang="en" sz="2500" u="none" cap="none" strike="noStrike">
                <a:solidFill>
                  <a:schemeClr val="dk1"/>
                </a:solidFill>
                <a:latin typeface="Helvetica Neue"/>
                <a:ea typeface="Helvetica Neue"/>
                <a:cs typeface="Helvetica Neue"/>
                <a:sym typeface="Helvetica Neue"/>
              </a:rPr>
            </a:br>
            <a:r>
              <a:rPr b="0" i="0" lang="en" sz="2500" u="none" cap="none" strike="noStrike">
                <a:solidFill>
                  <a:schemeClr val="dk1"/>
                </a:solidFill>
                <a:latin typeface="Helvetica Neue"/>
                <a:ea typeface="Helvetica Neue"/>
                <a:cs typeface="Helvetica Neue"/>
                <a:sym typeface="Helvetica Neue"/>
              </a:rPr>
              <a:t>My workout plan is in      </a:t>
            </a:r>
            <a:r>
              <a:rPr b="1" i="0" lang="en" sz="2500" u="none" cap="none" strike="noStrike">
                <a:solidFill>
                  <a:schemeClr val="dk1"/>
                </a:solidFill>
                <a:latin typeface="Helvetica Neue"/>
                <a:ea typeface="Helvetica Neue"/>
                <a:cs typeface="Helvetica Neue"/>
                <a:sym typeface="Helvetica Neue"/>
              </a:rPr>
              <a:t>SimpleNote</a:t>
            </a:r>
            <a:r>
              <a:rPr b="0" i="0" lang="en" sz="2500" u="none" cap="none" strike="noStrike">
                <a:solidFill>
                  <a:schemeClr val="dk1"/>
                </a:solidFill>
                <a:latin typeface="Helvetica Neue"/>
                <a:ea typeface="Helvetica Neue"/>
                <a:cs typeface="Helvetica Neue"/>
                <a:sym typeface="Helvetica Neue"/>
              </a:rPr>
              <a:t>.</a:t>
            </a:r>
            <a:endParaRPr sz="1300">
              <a:solidFill>
                <a:schemeClr val="dk1"/>
              </a:solidFill>
            </a:endParaRPr>
          </a:p>
        </p:txBody>
      </p:sp>
      <p:pic>
        <p:nvPicPr>
          <p:cNvPr descr="pasted-movie.png" id="253" name="Google Shape;253;p21"/>
          <p:cNvPicPr preferRelativeResize="0"/>
          <p:nvPr/>
        </p:nvPicPr>
        <p:blipFill rotWithShape="1">
          <a:blip r:embed="rId4">
            <a:alphaModFix/>
          </a:blip>
          <a:srcRect b="0" l="0" r="0" t="0"/>
          <a:stretch/>
        </p:blipFill>
        <p:spPr>
          <a:xfrm>
            <a:off x="5934150" y="2651760"/>
            <a:ext cx="499200" cy="499200"/>
          </a:xfrm>
          <a:prstGeom prst="rect">
            <a:avLst/>
          </a:prstGeom>
          <a:noFill/>
          <a:ln>
            <a:noFill/>
          </a:ln>
        </p:spPr>
      </p:pic>
      <p:pic>
        <p:nvPicPr>
          <p:cNvPr descr="pasted-movie.png" id="254" name="Google Shape;254;p21"/>
          <p:cNvPicPr preferRelativeResize="0"/>
          <p:nvPr/>
        </p:nvPicPr>
        <p:blipFill rotWithShape="1">
          <a:blip r:embed="rId5">
            <a:alphaModFix/>
          </a:blip>
          <a:srcRect b="0" l="0" r="0" t="0"/>
          <a:stretch/>
        </p:blipFill>
        <p:spPr>
          <a:xfrm>
            <a:off x="1810512" y="2240280"/>
            <a:ext cx="560400" cy="569879"/>
          </a:xfrm>
          <a:prstGeom prst="rect">
            <a:avLst/>
          </a:prstGeom>
          <a:noFill/>
          <a:ln>
            <a:noFill/>
          </a:ln>
        </p:spPr>
      </p:pic>
      <p:grpSp>
        <p:nvGrpSpPr>
          <p:cNvPr id="255" name="Google Shape;255;p21"/>
          <p:cNvGrpSpPr/>
          <p:nvPr/>
        </p:nvGrpSpPr>
        <p:grpSpPr>
          <a:xfrm>
            <a:off x="11676450" y="2197850"/>
            <a:ext cx="930644" cy="1127488"/>
            <a:chOff x="0" y="0"/>
            <a:chExt cx="1499104" cy="1787394"/>
          </a:xfrm>
        </p:grpSpPr>
        <p:sp>
          <p:nvSpPr>
            <p:cNvPr id="256" name="Google Shape;256;p21"/>
            <p:cNvSpPr/>
            <p:nvPr/>
          </p:nvSpPr>
          <p:spPr>
            <a:xfrm>
              <a:off x="38042" y="118019"/>
              <a:ext cx="1409400" cy="1376400"/>
            </a:xfrm>
            <a:prstGeom prst="ellipse">
              <a:avLst/>
            </a:prstGeom>
            <a:solidFill>
              <a:srgbClr val="000000"/>
            </a:solidFill>
            <a:ln>
              <a:noFill/>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FFFFFF"/>
                </a:buClr>
                <a:buSzPts val="4200"/>
                <a:buFont typeface="Helvetica Neue"/>
                <a:buNone/>
              </a:pPr>
              <a:r>
                <a:t/>
              </a:r>
              <a:endParaRPr b="0" i="0" sz="4200" u="none" cap="none" strike="noStrike">
                <a:solidFill>
                  <a:srgbClr val="FFFFFF"/>
                </a:solidFill>
                <a:latin typeface="Helvetica Neue"/>
                <a:ea typeface="Helvetica Neue"/>
                <a:cs typeface="Helvetica Neue"/>
                <a:sym typeface="Helvetica Neue"/>
              </a:endParaRPr>
            </a:p>
          </p:txBody>
        </p:sp>
        <p:pic>
          <p:nvPicPr>
            <p:cNvPr descr="pasted-movie.png" id="257" name="Google Shape;257;p21"/>
            <p:cNvPicPr preferRelativeResize="0"/>
            <p:nvPr/>
          </p:nvPicPr>
          <p:blipFill rotWithShape="1">
            <a:blip r:embed="rId6">
              <a:alphaModFix/>
            </a:blip>
            <a:srcRect b="0" l="0" r="0" t="0"/>
            <a:stretch/>
          </p:blipFill>
          <p:spPr>
            <a:xfrm>
              <a:off x="0" y="0"/>
              <a:ext cx="1499104" cy="1787394"/>
            </a:xfrm>
            <a:prstGeom prst="rect">
              <a:avLst/>
            </a:prstGeom>
            <a:noFill/>
            <a:ln>
              <a:noFill/>
            </a:ln>
          </p:spPr>
        </p:pic>
      </p:grpSp>
      <p:sp>
        <p:nvSpPr>
          <p:cNvPr id="258" name="Google Shape;258;p21"/>
          <p:cNvSpPr/>
          <p:nvPr/>
        </p:nvSpPr>
        <p:spPr>
          <a:xfrm>
            <a:off x="306925" y="8928800"/>
            <a:ext cx="6882000" cy="617400"/>
          </a:xfrm>
          <a:prstGeom prst="roundRect">
            <a:avLst>
              <a:gd fmla="val 16456" name="adj"/>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lt1"/>
                </a:solidFill>
              </a:rPr>
              <a:t>Environment Interaction</a:t>
            </a:r>
            <a:endParaRPr b="1" sz="3000">
              <a:solidFill>
                <a:schemeClr val="lt1"/>
              </a:solidFill>
            </a:endParaRPr>
          </a:p>
        </p:txBody>
      </p:sp>
      <p:sp>
        <p:nvSpPr>
          <p:cNvPr id="259" name="Google Shape;259;p21"/>
          <p:cNvSpPr/>
          <p:nvPr/>
        </p:nvSpPr>
        <p:spPr>
          <a:xfrm>
            <a:off x="307000" y="5685250"/>
            <a:ext cx="6882000" cy="698100"/>
          </a:xfrm>
          <a:prstGeom prst="roundRect">
            <a:avLst>
              <a:gd fmla="val 8750" name="adj"/>
            </a:avLst>
          </a:prstGeom>
          <a:solidFill>
            <a:srgbClr val="0076B9"/>
          </a:solidFill>
          <a:ln>
            <a:noFill/>
          </a:ln>
        </p:spPr>
        <p:txBody>
          <a:bodyPr anchorCtr="0" anchor="ctr" bIns="27075" lIns="27075" spcFirstLastPara="1" rIns="27075" wrap="square" tIns="27075">
            <a:noAutofit/>
          </a:bodyPr>
          <a:lstStyle/>
          <a:p>
            <a:pPr indent="0" lvl="0" marL="0" marR="0" rtl="0" algn="l">
              <a:lnSpc>
                <a:spcPct val="100000"/>
              </a:lnSpc>
              <a:spcBef>
                <a:spcPts val="0"/>
              </a:spcBef>
              <a:spcAft>
                <a:spcPts val="0"/>
              </a:spcAft>
              <a:buClr>
                <a:srgbClr val="FFFFFF"/>
              </a:buClr>
              <a:buSzPts val="2700"/>
              <a:buFont typeface="Helvetica Neue"/>
              <a:buNone/>
            </a:pPr>
            <a:r>
              <a:rPr b="0" i="0" lang="en" sz="2200" u="none" cap="none" strike="noStrike">
                <a:solidFill>
                  <a:srgbClr val="FFFFFF"/>
                </a:solidFill>
                <a:latin typeface="Helvetica Neue"/>
                <a:ea typeface="Helvetica Neue"/>
                <a:cs typeface="Helvetica Neue"/>
                <a:sym typeface="Helvetica Neue"/>
              </a:rPr>
              <a:t>   ... Monday: ... 25 min</a:t>
            </a:r>
            <a:r>
              <a:rPr lang="en" sz="2200">
                <a:solidFill>
                  <a:srgbClr val="FFFFFF"/>
                </a:solidFill>
                <a:latin typeface="Helvetica Neue"/>
                <a:ea typeface="Helvetica Neue"/>
                <a:cs typeface="Helvetica Neue"/>
                <a:sym typeface="Helvetica Neue"/>
              </a:rPr>
              <a:t>s</a:t>
            </a:r>
            <a:r>
              <a:rPr b="0" i="0" lang="en" sz="2200" u="none" cap="none" strike="noStrike">
                <a:solidFill>
                  <a:srgbClr val="FFFFFF"/>
                </a:solidFill>
                <a:latin typeface="Helvetica Neue"/>
                <a:ea typeface="Helvetica Neue"/>
                <a:cs typeface="Helvetica Neue"/>
                <a:sym typeface="Helvetica Neue"/>
              </a:rPr>
              <a:t> ... Tuesday ... 45 min</a:t>
            </a:r>
            <a:r>
              <a:rPr lang="en" sz="2200">
                <a:solidFill>
                  <a:srgbClr val="FFFFFF"/>
                </a:solidFill>
                <a:latin typeface="Helvetica Neue"/>
                <a:ea typeface="Helvetica Neue"/>
                <a:cs typeface="Helvetica Neue"/>
                <a:sym typeface="Helvetica Neue"/>
              </a:rPr>
              <a:t>s</a:t>
            </a:r>
            <a:r>
              <a:rPr b="0" i="0" lang="en" sz="2200" u="none" cap="none" strike="noStrike">
                <a:solidFill>
                  <a:srgbClr val="FFFFFF"/>
                </a:solidFill>
                <a:latin typeface="Helvetica Neue"/>
                <a:ea typeface="Helvetica Neue"/>
                <a:cs typeface="Helvetica Neue"/>
                <a:sym typeface="Helvetica Neue"/>
              </a:rPr>
              <a:t> ...</a:t>
            </a:r>
            <a:endParaRPr sz="2200"/>
          </a:p>
        </p:txBody>
      </p:sp>
      <p:sp>
        <p:nvSpPr>
          <p:cNvPr id="260" name="Google Shape;260;p21"/>
          <p:cNvSpPr/>
          <p:nvPr/>
        </p:nvSpPr>
        <p:spPr>
          <a:xfrm>
            <a:off x="307000" y="1330375"/>
            <a:ext cx="12357000" cy="698100"/>
          </a:xfrm>
          <a:prstGeom prst="roundRect">
            <a:avLst>
              <a:gd fmla="val 4384" name="adj"/>
            </a:avLst>
          </a:prstGeom>
          <a:solidFill>
            <a:srgbClr val="FFFFFF"/>
          </a:solidFill>
          <a:ln cap="flat" cmpd="sng" w="19050">
            <a:solidFill>
              <a:srgbClr val="004C7F"/>
            </a:solidFill>
            <a:prstDash val="solid"/>
            <a:miter lim="400000"/>
            <a:headEnd len="sm" w="sm" type="none"/>
            <a:tailEnd len="sm" w="sm" type="none"/>
          </a:ln>
        </p:spPr>
        <p:txBody>
          <a:bodyPr anchorCtr="0" anchor="ctr" bIns="27075" lIns="27075" spcFirstLastPara="1" rIns="27075" wrap="square" tIns="27075">
            <a:noAutofit/>
          </a:bodyPr>
          <a:lstStyle/>
          <a:p>
            <a:pPr indent="0" lvl="0" marL="0" marR="0" rtl="0" algn="ctr">
              <a:lnSpc>
                <a:spcPct val="100000"/>
              </a:lnSpc>
              <a:spcBef>
                <a:spcPts val="0"/>
              </a:spcBef>
              <a:spcAft>
                <a:spcPts val="0"/>
              </a:spcAft>
              <a:buClr>
                <a:srgbClr val="000000"/>
              </a:buClr>
              <a:buSzPts val="3100"/>
              <a:buFont typeface="Arial"/>
              <a:buNone/>
            </a:pPr>
            <a:r>
              <a:rPr lang="en" sz="2800"/>
              <a:t>LMs could tackle such tasks by calling </a:t>
            </a:r>
            <a:r>
              <a:rPr b="1" lang="en" sz="2800">
                <a:solidFill>
                  <a:srgbClr val="CC0000"/>
                </a:solidFill>
              </a:rPr>
              <a:t>APIs</a:t>
            </a:r>
            <a:r>
              <a:rPr lang="en" sz="2800"/>
              <a:t> with </a:t>
            </a:r>
            <a:r>
              <a:rPr b="1" lang="en" sz="2800">
                <a:solidFill>
                  <a:srgbClr val="38761D"/>
                </a:solidFill>
              </a:rPr>
              <a:t>rich </a:t>
            </a:r>
            <a:r>
              <a:rPr lang="en" sz="2800"/>
              <a:t>&amp; </a:t>
            </a:r>
            <a:r>
              <a:rPr b="1" lang="en" sz="2800">
                <a:solidFill>
                  <a:srgbClr val="674EA7"/>
                </a:solidFill>
              </a:rPr>
              <a:t>interactive coding</a:t>
            </a:r>
            <a:r>
              <a:rPr lang="en" sz="2800"/>
              <a:t>.</a:t>
            </a:r>
            <a:endParaRPr sz="2800"/>
          </a:p>
        </p:txBody>
      </p:sp>
      <p:sp>
        <p:nvSpPr>
          <p:cNvPr id="261" name="Google Shape;261;p21"/>
          <p:cNvSpPr txBox="1"/>
          <p:nvPr>
            <p:ph idx="12" type="sldNum"/>
          </p:nvPr>
        </p:nvSpPr>
        <p:spPr>
          <a:xfrm>
            <a:off x="11840750" y="8837300"/>
            <a:ext cx="987300" cy="745800"/>
          </a:xfrm>
          <a:prstGeom prst="rect">
            <a:avLst/>
          </a:prstGeom>
        </p:spPr>
        <p:txBody>
          <a:bodyPr anchorCtr="0" anchor="ctr" bIns="289275" lIns="289275" spcFirstLastPara="1" rIns="289275" wrap="square" tIns="289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